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8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4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4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9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0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0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3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B09B6-4BBC-489F-93BD-A573B7F2FDB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6C208-366C-4373-9D8A-6FC4D6A4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1524000" y="1390650"/>
            <a:ext cx="9163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en-US" sz="6000" b="1">
                <a:latin typeface="Times New Roman" panose="02020603050405020304" pitchFamily="18" charset="0"/>
                <a:ea typeface="Times New Roman" panose="02020603050405020304" pitchFamily="18" charset="0"/>
              </a:rPr>
              <a:t>Thân thiện với bạn bè</a:t>
            </a:r>
            <a:r>
              <a:rPr lang="en-US" sz="54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517" y="243099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KHỞI ĐỘNG</a:t>
            </a:r>
            <a:endParaRPr lang="en-US" sz="6000" b="1">
              <a:solidFill>
                <a:srgbClr val="FF0000"/>
              </a:solidFill>
            </a:endParaRPr>
          </a:p>
        </p:txBody>
      </p:sp>
      <p:pic>
        <p:nvPicPr>
          <p:cNvPr id="4" name="Lop-Chung-Minh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0725" y="5325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d Shoulders Knees And Toes (2019) -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495301"/>
            <a:ext cx="7735888" cy="5681663"/>
          </a:xfrm>
        </p:spPr>
      </p:pic>
    </p:spTree>
    <p:extLst>
      <p:ext uri="{BB962C8B-B14F-4D97-AF65-F5344CB8AC3E}">
        <p14:creationId xmlns:p14="http://schemas.microsoft.com/office/powerpoint/2010/main" val="6864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14659" r="83008" b="80337"/>
          <a:stretch/>
        </p:blipFill>
        <p:spPr>
          <a:xfrm>
            <a:off x="-1524000" y="191069"/>
            <a:ext cx="491320" cy="43672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23221" r="49515" b="54038"/>
          <a:stretch/>
        </p:blipFill>
        <p:spPr>
          <a:xfrm>
            <a:off x="1956480" y="857987"/>
            <a:ext cx="3366633" cy="23988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 txBox="1">
            <a:spLocks/>
          </p:cNvSpPr>
          <p:nvPr/>
        </p:nvSpPr>
        <p:spPr>
          <a:xfrm>
            <a:off x="2177822" y="3080890"/>
            <a:ext cx="2923948" cy="48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200" b="1">
                <a:solidFill>
                  <a:srgbClr val="0000FF"/>
                </a:solidFill>
                <a:latin typeface="+mn-lt"/>
              </a:rPr>
              <a:t>Cùng bạn đọc sách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t="22773" r="8947" b="54486"/>
          <a:stretch/>
        </p:blipFill>
        <p:spPr>
          <a:xfrm>
            <a:off x="6481308" y="686708"/>
            <a:ext cx="3809318" cy="25701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 txBox="1">
            <a:spLocks/>
          </p:cNvSpPr>
          <p:nvPr/>
        </p:nvSpPr>
        <p:spPr>
          <a:xfrm>
            <a:off x="7029220" y="3256879"/>
            <a:ext cx="2923948" cy="48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>
                <a:solidFill>
                  <a:srgbClr val="0000FF"/>
                </a:solidFill>
                <a:latin typeface="+mn-lt"/>
              </a:rPr>
              <a:t>Cùng bạn chơi thể thao</a:t>
            </a:r>
            <a:endParaRPr lang="en-US" sz="28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52111" r="50462" b="19834"/>
          <a:stretch/>
        </p:blipFill>
        <p:spPr>
          <a:xfrm>
            <a:off x="1956480" y="3413232"/>
            <a:ext cx="3366633" cy="311333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 txBox="1">
            <a:spLocks/>
          </p:cNvSpPr>
          <p:nvPr/>
        </p:nvSpPr>
        <p:spPr>
          <a:xfrm>
            <a:off x="2177823" y="6488465"/>
            <a:ext cx="2923948" cy="48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200" b="1">
                <a:solidFill>
                  <a:srgbClr val="0000FF"/>
                </a:solidFill>
                <a:latin typeface="+mn-lt"/>
              </a:rPr>
              <a:t>Trêu bạn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0" t="56030" r="8631" b="21229"/>
          <a:stretch/>
        </p:blipFill>
        <p:spPr>
          <a:xfrm>
            <a:off x="6815138" y="3783360"/>
            <a:ext cx="3366633" cy="26051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 txBox="1">
            <a:spLocks/>
          </p:cNvSpPr>
          <p:nvPr/>
        </p:nvSpPr>
        <p:spPr>
          <a:xfrm>
            <a:off x="6923994" y="6447953"/>
            <a:ext cx="2923948" cy="48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200" b="1">
                <a:solidFill>
                  <a:srgbClr val="0000FF"/>
                </a:solidFill>
                <a:latin typeface="+mn-lt"/>
              </a:rPr>
              <a:t>Hỏi thăm khi bạn ốm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 txBox="1">
            <a:spLocks/>
          </p:cNvSpPr>
          <p:nvPr/>
        </p:nvSpPr>
        <p:spPr>
          <a:xfrm>
            <a:off x="1728424" y="33090"/>
            <a:ext cx="8939577" cy="1050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2800" b="1">
                <a:solidFill>
                  <a:srgbClr val="FF0000"/>
                </a:solidFill>
                <a:latin typeface="+mn-lt"/>
              </a:rPr>
              <a:t>Hoạt động </a:t>
            </a:r>
            <a:r>
              <a:rPr lang="en-US" sz="2800" b="1">
                <a:solidFill>
                  <a:srgbClr val="FF0000"/>
                </a:solidFill>
                <a:latin typeface="+mn-lt"/>
              </a:rPr>
              <a:t>1</a:t>
            </a:r>
            <a:r>
              <a:rPr lang="vi-VN" sz="2800" b="1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+mn-lt"/>
              </a:rPr>
              <a:t>Khám phá</a:t>
            </a:r>
          </a:p>
          <a:p>
            <a:r>
              <a:rPr lang="en-US" sz="2800" b="1">
                <a:solidFill>
                  <a:srgbClr val="0000FF"/>
                </a:solidFill>
                <a:latin typeface="+mn-lt"/>
              </a:rPr>
              <a:t>Chỉ </a:t>
            </a:r>
            <a:r>
              <a:rPr lang="en-US" sz="2800" b="1">
                <a:solidFill>
                  <a:srgbClr val="0000FF"/>
                </a:solidFill>
                <a:latin typeface="+mn-lt"/>
              </a:rPr>
              <a:t>ra những </a:t>
            </a:r>
            <a:r>
              <a:rPr lang="en-US" sz="2800" b="1">
                <a:solidFill>
                  <a:srgbClr val="0000FF"/>
                </a:solidFill>
                <a:latin typeface="+mn-lt"/>
              </a:rPr>
              <a:t>hành động biểu </a:t>
            </a:r>
            <a:r>
              <a:rPr lang="en-US" sz="2800" b="1">
                <a:solidFill>
                  <a:srgbClr val="0000FF"/>
                </a:solidFill>
                <a:latin typeface="+mn-lt"/>
              </a:rPr>
              <a:t>hiện </a:t>
            </a:r>
            <a:r>
              <a:rPr lang="en-US" sz="2800" b="1">
                <a:solidFill>
                  <a:srgbClr val="0000FF"/>
                </a:solidFill>
                <a:latin typeface="+mn-lt"/>
              </a:rPr>
              <a:t>sự thân </a:t>
            </a:r>
            <a:r>
              <a:rPr lang="en-US" sz="2800" b="1">
                <a:solidFill>
                  <a:srgbClr val="0000FF"/>
                </a:solidFill>
                <a:latin typeface="+mn-lt"/>
              </a:rPr>
              <a:t>thiện với bạn</a:t>
            </a:r>
            <a:r>
              <a:rPr lang="vi-VN" sz="2800" b="1">
                <a:solidFill>
                  <a:srgbClr val="0000FF"/>
                </a:solidFill>
                <a:latin typeface="+mn-lt"/>
              </a:rPr>
              <a:t>.</a:t>
            </a:r>
            <a:endParaRPr lang="en-US" sz="2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7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251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50" y="1205885"/>
            <a:ext cx="7696200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 GIỮA GIỜ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7800" y="54102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44" y="119381"/>
            <a:ext cx="9448800" cy="103994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</a:rPr>
              <a:t>Hoạt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 2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Thực hành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</a:rPr>
              <a:t/>
            </a:r>
            <a:br>
              <a:rPr lang="en-US" sz="3200" b="1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           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</a:rPr>
              <a:t>Sắm </a:t>
            </a: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</a:rPr>
              <a:t>vai xử lí tình huống.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13968" r="8827" b="59365"/>
          <a:stretch/>
        </p:blipFill>
        <p:spPr>
          <a:xfrm>
            <a:off x="1669145" y="1391565"/>
            <a:ext cx="8868227" cy="42165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 txBox="1">
            <a:spLocks/>
          </p:cNvSpPr>
          <p:nvPr/>
        </p:nvSpPr>
        <p:spPr>
          <a:xfrm>
            <a:off x="1814965" y="5608160"/>
            <a:ext cx="4440692" cy="48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200" b="1">
                <a:solidFill>
                  <a:srgbClr val="0000FF"/>
                </a:solidFill>
                <a:latin typeface="+mn-lt"/>
              </a:rPr>
              <a:t>Em thấy bạn đang ngồi khóc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 txBox="1">
            <a:spLocks/>
          </p:cNvSpPr>
          <p:nvPr/>
        </p:nvSpPr>
        <p:spPr>
          <a:xfrm>
            <a:off x="7040109" y="5608160"/>
            <a:ext cx="2923948" cy="48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200" b="1">
                <a:solidFill>
                  <a:srgbClr val="0000FF"/>
                </a:solidFill>
                <a:latin typeface="+mn-lt"/>
              </a:rPr>
              <a:t>Em thấy bạn bị ngã đau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2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042" y="1048982"/>
            <a:ext cx="9045959" cy="1320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n-lt"/>
              </a:rPr>
              <a:t>Hoạt </a:t>
            </a:r>
            <a:r>
              <a:rPr lang="vi-VN" sz="4000" b="1">
                <a:solidFill>
                  <a:srgbClr val="FF0000"/>
                </a:solidFill>
                <a:latin typeface="+mn-lt"/>
              </a:rPr>
              <a:t>động </a:t>
            </a:r>
            <a:r>
              <a:rPr lang="en-US" sz="4000" b="1">
                <a:solidFill>
                  <a:srgbClr val="FF0000"/>
                </a:solidFill>
                <a:latin typeface="+mn-lt"/>
              </a:rPr>
              <a:t>3</a:t>
            </a:r>
            <a:r>
              <a:rPr lang="vi-VN" sz="4000" b="1">
                <a:solidFill>
                  <a:srgbClr val="FF0000"/>
                </a:solidFill>
                <a:latin typeface="+mn-lt"/>
              </a:rPr>
              <a:t>: </a:t>
            </a:r>
            <a:r>
              <a:rPr lang="en-US" sz="4000" b="1">
                <a:solidFill>
                  <a:srgbClr val="FF0000"/>
                </a:solidFill>
                <a:latin typeface="+mn-lt"/>
              </a:rPr>
              <a:t>Vận dụng</a:t>
            </a:r>
            <a:r>
              <a:rPr lang="en-US" sz="4000" b="1">
                <a:latin typeface="+mn-lt"/>
              </a:rPr>
              <a:t/>
            </a:r>
            <a:br>
              <a:rPr lang="en-US" sz="4000" b="1">
                <a:latin typeface="+mn-lt"/>
              </a:rPr>
            </a:br>
            <a:r>
              <a:rPr lang="en-US" sz="4000" b="1">
                <a:solidFill>
                  <a:srgbClr val="0000FF"/>
                </a:solidFill>
                <a:latin typeface="+mn-lt"/>
              </a:rPr>
              <a:t>Thể hiện sự thân thiện với bạn hằng ngày</a:t>
            </a:r>
            <a:r>
              <a:rPr lang="vi-VN" sz="4000" b="1">
                <a:solidFill>
                  <a:srgbClr val="0000FF"/>
                </a:solidFill>
                <a:latin typeface="+mn-lt"/>
              </a:rPr>
              <a:t>.</a:t>
            </a:r>
            <a:endParaRPr lang="en-US" sz="40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443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1619535" y="1308694"/>
            <a:ext cx="8939284" cy="2485385"/>
          </a:xfrm>
          <a:prstGeom prst="roundRect">
            <a:avLst>
              <a:gd name="adj" fmla="val 11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>
              <a:tabLst>
                <a:tab pos="5778500" algn="l"/>
              </a:tabLst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 thiện với bạn, em cần vui vẻ với bạn, giúp đỡ bạn, rủ bạn chơi cùng; quan tâm chia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ẻ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 đánh bạn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05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Widescreen</PresentationFormat>
  <Paragraphs>16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Hoạt động 2: Thực hành              Sắm vai xử lí tình huống.</vt:lpstr>
      <vt:lpstr>Hoạt động 3: Vận dụng Thể hiện sự thân thiện với bạn hằng ngày.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</cp:revision>
  <dcterms:created xsi:type="dcterms:W3CDTF">2023-10-17T05:06:59Z</dcterms:created>
  <dcterms:modified xsi:type="dcterms:W3CDTF">2023-10-17T05:07:24Z</dcterms:modified>
</cp:coreProperties>
</file>