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6" r:id="rId2"/>
  </p:sldMasterIdLst>
  <p:sldIdLst>
    <p:sldId id="258" r:id="rId3"/>
    <p:sldId id="259" r:id="rId4"/>
    <p:sldId id="260" r:id="rId5"/>
    <p:sldId id="261" r:id="rId6"/>
    <p:sldId id="264" r:id="rId7"/>
    <p:sldId id="265" r:id="rId8"/>
    <p:sldId id="268" r:id="rId9"/>
    <p:sldId id="269" r:id="rId10"/>
    <p:sldId id="270" r:id="rId11"/>
    <p:sldId id="271" r:id="rId12"/>
    <p:sldId id="272" r:id="rId13"/>
    <p:sldId id="273" r:id="rId14"/>
    <p:sldId id="275" r:id="rId15"/>
    <p:sldId id="274" r:id="rId16"/>
    <p:sldId id="266" r:id="rId17"/>
    <p:sldId id="276" r:id="rId18"/>
    <p:sldId id="277" r:id="rId19"/>
    <p:sldId id="262" r:id="rId20"/>
    <p:sldId id="257" r:id="rId21"/>
    <p:sldId id="256" r:id="rId22"/>
    <p:sldId id="278" r:id="rId23"/>
  </p:sldIdLst>
  <p:sldSz cx="12192000" cy="6858000"/>
  <p:notesSz cx="6858000" cy="9144000"/>
  <p:embeddedFontLst>
    <p:embeddedFont>
      <p:font typeface="#9Slide05 VL Fadilla" pitchFamily="2" charset="0"/>
      <p:regular r:id="rId24"/>
    </p:embeddedFont>
    <p:embeddedFont>
      <p:font typeface="#9Slide06 SVNBlow Brush" pitchFamily="2" charset="0"/>
      <p:regular r:id="rId25"/>
    </p:embeddedFont>
    <p:embeddedFont>
      <p:font typeface="#9Slide07 Cadena" panose="02000503000000020004" pitchFamily="2" charset="0"/>
      <p:bold r:id="rId26"/>
    </p:embeddedFont>
    <p:embeddedFont>
      <p:font typeface="#9Slide07 HoneyCream" pitchFamily="2" charset="0"/>
      <p:regular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SVN-Dancing Script" panose="02040603050506020204" pitchFamily="18" charset="0"/>
      <p:regular r:id="rId36"/>
    </p:embeddedFont>
    <p:embeddedFont>
      <p:font typeface="SVN-Newton" panose="02040603050506020204" pitchFamily="18" charset="0"/>
      <p:regular r:id="rId37"/>
    </p:embeddedFont>
    <p:embeddedFont>
      <p:font typeface="SVN-Olivier" panose="02040603050506020204" pitchFamily="18" charset="0"/>
      <p:regular r:id="rId38"/>
    </p:embeddedFont>
    <p:embeddedFont>
      <p:font typeface="UTM Guanine" panose="02040603050506020204" pitchFamily="18" charset="0"/>
      <p:regular r:id="rId39"/>
    </p:embeddedFont>
    <p:embeddedFont>
      <p:font typeface="UTM Showcard" panose="02040603050506020204" pitchFamily="18"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39" d="100"/>
          <a:sy n="39" d="100"/>
        </p:scale>
        <p:origin x="1747" y="9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2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spTree>
    <p:extLst>
      <p:ext uri="{BB962C8B-B14F-4D97-AF65-F5344CB8AC3E}">
        <p14:creationId xmlns:p14="http://schemas.microsoft.com/office/powerpoint/2010/main" val="408148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4"/>
          <p:cNvSpPr/>
          <p:nvPr userDrawn="1"/>
        </p:nvSpPr>
        <p:spPr>
          <a:xfrm>
            <a:off x="0" y="1026544"/>
            <a:ext cx="12192000" cy="5227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pic>
        <p:nvPicPr>
          <p:cNvPr id="3" name="图片 7">
            <a:extLst>
              <a:ext uri="{FF2B5EF4-FFF2-40B4-BE49-F238E27FC236}">
                <a16:creationId xmlns:a16="http://schemas.microsoft.com/office/drawing/2014/main" id="{4A4DB7D0-402F-47D3-8435-415325A9C5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4" name="图片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3722" y="4388816"/>
            <a:ext cx="12047459" cy="3731366"/>
          </a:xfrm>
          <a:prstGeom prst="rect">
            <a:avLst/>
          </a:prstGeom>
        </p:spPr>
      </p:pic>
    </p:spTree>
    <p:extLst>
      <p:ext uri="{BB962C8B-B14F-4D97-AF65-F5344CB8AC3E}">
        <p14:creationId xmlns:p14="http://schemas.microsoft.com/office/powerpoint/2010/main" val="30547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2022/10/31</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265236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18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167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166691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22771722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74B99F"/>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l="19524" b="69500"/>
          <a:stretch/>
        </p:blipFill>
        <p:spPr>
          <a:xfrm>
            <a:off x="6350000" y="-1"/>
            <a:ext cx="5841999" cy="1054325"/>
          </a:xfrm>
          <a:prstGeom prst="rect">
            <a:avLst/>
          </a:prstGeom>
        </p:spPr>
      </p:pic>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13185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50"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676376170"/>
      </p:ext>
    </p:extLst>
  </p:cSld>
  <p:clrMap bg1="lt1" tx1="dk1" bg2="dk2" tx2="lt2" accent1="accent1" accent2="accent2" accent3="accent3" accent4="accent4" accent5="accent5" accent6="accent6" hlink="hlink" folHlink="folHlink"/>
  <p:sldLayoutIdLst>
    <p:sldLayoutId id="2147483667" r:id="rId1"/>
    <p:sldLayoutId id="2147483668" r:id="rId2"/>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jpeg"/><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66857"/>
          </a:xfrm>
          <a:prstGeom prst="rect">
            <a:avLst/>
          </a:prstGeom>
        </p:spPr>
      </p:pic>
      <p:grpSp>
        <p:nvGrpSpPr>
          <p:cNvPr id="18" name="Group 17"/>
          <p:cNvGrpSpPr/>
          <p:nvPr/>
        </p:nvGrpSpPr>
        <p:grpSpPr>
          <a:xfrm>
            <a:off x="336851" y="2290328"/>
            <a:ext cx="11185072" cy="1752600"/>
            <a:chOff x="336851" y="2290328"/>
            <a:chExt cx="11185072" cy="1752600"/>
          </a:xfrm>
        </p:grpSpPr>
        <p:sp>
          <p:nvSpPr>
            <p:cNvPr id="3" name="Rectangle 2"/>
            <p:cNvSpPr/>
            <p:nvPr/>
          </p:nvSpPr>
          <p:spPr>
            <a:xfrm>
              <a:off x="505060" y="2290328"/>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p:cNvGrpSpPr/>
            <p:nvPr/>
          </p:nvGrpSpPr>
          <p:grpSpPr>
            <a:xfrm>
              <a:off x="336851" y="2443353"/>
              <a:ext cx="11185072" cy="1446550"/>
              <a:chOff x="336850" y="2100520"/>
              <a:chExt cx="11185072" cy="1446550"/>
            </a:xfrm>
          </p:grpSpPr>
          <p:sp>
            <p:nvSpPr>
              <p:cNvPr id="11" name="TextBox 10"/>
              <p:cNvSpPr txBox="1"/>
              <p:nvPr/>
            </p:nvSpPr>
            <p:spPr>
              <a:xfrm>
                <a:off x="336851" y="2100520"/>
                <a:ext cx="11185071" cy="1446550"/>
              </a:xfrm>
              <a:prstGeom prst="rect">
                <a:avLst/>
              </a:prstGeom>
              <a:noFill/>
            </p:spPr>
            <p:txBody>
              <a:bodyPr wrap="square" rtlCol="0">
                <a:spAutoFit/>
              </a:bodyPr>
              <a:lstStyle/>
              <a:p>
                <a:pPr algn="ctr"/>
                <a:r>
                  <a:rPr lang="en-US" sz="8800">
                    <a:ln w="314325">
                      <a:solidFill>
                        <a:schemeClr val="bg1"/>
                      </a:solidFill>
                    </a:ln>
                    <a:solidFill>
                      <a:schemeClr val="bg1"/>
                    </a:solidFill>
                    <a:effectLst>
                      <a:outerShdw blurRad="38100" dist="38100" dir="2700000" algn="tl">
                        <a:srgbClr val="000000">
                          <a:alpha val="43137"/>
                        </a:srgbClr>
                      </a:outerShdw>
                    </a:effectLst>
                    <a:latin typeface="#9Slide06 SVNBlow Brush" pitchFamily="2" charset="0"/>
                  </a:rPr>
                  <a:t>HOẠT ĐỘNG MUA BÁN </a:t>
                </a:r>
              </a:p>
            </p:txBody>
          </p:sp>
          <p:sp>
            <p:nvSpPr>
              <p:cNvPr id="12" name="TextBox 11"/>
              <p:cNvSpPr txBox="1"/>
              <p:nvPr/>
            </p:nvSpPr>
            <p:spPr>
              <a:xfrm>
                <a:off x="336850" y="2100520"/>
                <a:ext cx="11185071" cy="1446550"/>
              </a:xfrm>
              <a:prstGeom prst="rect">
                <a:avLst/>
              </a:prstGeom>
              <a:noFill/>
            </p:spPr>
            <p:txBody>
              <a:bodyPr wrap="square" rtlCol="0">
                <a:spAutoFit/>
              </a:bodyPr>
              <a:lstStyle/>
              <a:p>
                <a:pPr algn="ctr"/>
                <a:r>
                  <a:rPr lang="en-US" sz="8800">
                    <a:solidFill>
                      <a:schemeClr val="accent3">
                        <a:lumMod val="75000"/>
                      </a:schemeClr>
                    </a:solidFill>
                    <a:effectLst>
                      <a:outerShdw blurRad="38100" dist="38100" dir="2700000" algn="tl">
                        <a:srgbClr val="000000">
                          <a:alpha val="43137"/>
                        </a:srgbClr>
                      </a:outerShdw>
                    </a:effectLst>
                    <a:latin typeface="#9Slide06 SVNBlow Brush" pitchFamily="2" charset="0"/>
                  </a:rPr>
                  <a:t>HOẠT ĐỘNG MUA BÁN </a:t>
                </a:r>
              </a:p>
            </p:txBody>
          </p:sp>
        </p:grpSp>
      </p:grpSp>
      <p:grpSp>
        <p:nvGrpSpPr>
          <p:cNvPr id="13" name="Group 12"/>
          <p:cNvGrpSpPr/>
          <p:nvPr/>
        </p:nvGrpSpPr>
        <p:grpSpPr>
          <a:xfrm>
            <a:off x="1131361" y="3642878"/>
            <a:ext cx="6548883" cy="3190629"/>
            <a:chOff x="3879667" y="3611880"/>
            <a:chExt cx="5499463" cy="4339650"/>
          </a:xfrm>
        </p:grpSpPr>
        <p:sp>
          <p:nvSpPr>
            <p:cNvPr id="14" name="TextBox 13"/>
            <p:cNvSpPr txBox="1"/>
            <p:nvPr/>
          </p:nvSpPr>
          <p:spPr>
            <a:xfrm>
              <a:off x="3879667" y="3611880"/>
              <a:ext cx="5499463" cy="4339650"/>
            </a:xfrm>
            <a:prstGeom prst="rect">
              <a:avLst/>
            </a:prstGeom>
            <a:noFill/>
          </p:spPr>
          <p:txBody>
            <a:bodyPr wrap="square" rtlCol="0">
              <a:spAutoFit/>
            </a:bodyPr>
            <a:lstStyle/>
            <a:p>
              <a:r>
                <a:rPr lang="en-US" sz="13800" b="1">
                  <a:ln w="136525">
                    <a:solidFill>
                      <a:schemeClr val="bg1"/>
                    </a:solidFill>
                  </a:ln>
                  <a:solidFill>
                    <a:schemeClr val="bg1"/>
                  </a:solidFill>
                  <a:effectLst>
                    <a:outerShdw blurRad="38100" dist="38100" dir="2700000" algn="tl">
                      <a:srgbClr val="000000">
                        <a:alpha val="43137"/>
                      </a:srgbClr>
                    </a:outerShdw>
                  </a:effectLst>
                  <a:latin typeface="#9Slide05 VL Fadilla" pitchFamily="2" charset="0"/>
                </a:rPr>
                <a:t> </a:t>
              </a:r>
              <a:r>
                <a:rPr lang="en-US" sz="13800" b="1">
                  <a:ln w="136525">
                    <a:solidFill>
                      <a:schemeClr val="accent3">
                        <a:lumMod val="75000"/>
                      </a:schemeClr>
                    </a:solidFill>
                  </a:ln>
                  <a:solidFill>
                    <a:schemeClr val="accent3">
                      <a:lumMod val="75000"/>
                    </a:schemeClr>
                  </a:solidFill>
                  <a:effectLst>
                    <a:outerShdw blurRad="38100" dist="38100" dir="2700000" algn="tl">
                      <a:srgbClr val="000000">
                        <a:alpha val="43137"/>
                      </a:srgbClr>
                    </a:outerShdw>
                  </a:effectLst>
                  <a:latin typeface="#9Slide05 VL Fadilla" pitchFamily="2" charset="0"/>
                </a:rPr>
                <a:t>hàng hóa</a:t>
              </a:r>
            </a:p>
          </p:txBody>
        </p:sp>
        <p:sp>
          <p:nvSpPr>
            <p:cNvPr id="15" name="TextBox 14"/>
            <p:cNvSpPr txBox="1"/>
            <p:nvPr/>
          </p:nvSpPr>
          <p:spPr>
            <a:xfrm>
              <a:off x="3879667" y="3611880"/>
              <a:ext cx="5499463" cy="4339650"/>
            </a:xfrm>
            <a:prstGeom prst="rect">
              <a:avLst/>
            </a:prstGeom>
            <a:noFill/>
          </p:spPr>
          <p:txBody>
            <a:bodyPr wrap="square" rtlCol="0">
              <a:spAutoFit/>
            </a:bodyPr>
            <a:lstStyle/>
            <a:p>
              <a:r>
                <a:rPr lang="en-US" sz="13800" b="1">
                  <a:solidFill>
                    <a:schemeClr val="tx1">
                      <a:lumMod val="65000"/>
                      <a:lumOff val="35000"/>
                    </a:schemeClr>
                  </a:solidFill>
                  <a:effectLst>
                    <a:outerShdw blurRad="38100" dist="38100" dir="2700000" algn="tl">
                      <a:srgbClr val="000000">
                        <a:alpha val="43137"/>
                      </a:srgbClr>
                    </a:outerShdw>
                  </a:effectLst>
                  <a:latin typeface="#9Slide05 VL Fadilla" pitchFamily="2" charset="0"/>
                </a:rPr>
                <a:t> </a:t>
              </a:r>
              <a:r>
                <a:rPr lang="en-US" sz="13800" b="1">
                  <a:solidFill>
                    <a:schemeClr val="accent4">
                      <a:lumMod val="75000"/>
                    </a:schemeClr>
                  </a:solidFill>
                  <a:effectLst>
                    <a:outerShdw blurRad="38100" dist="38100" dir="2700000" algn="tl">
                      <a:srgbClr val="000000">
                        <a:alpha val="43137"/>
                      </a:srgbClr>
                    </a:outerShdw>
                  </a:effectLst>
                  <a:latin typeface="#9Slide05 VL Fadilla" pitchFamily="2" charset="0"/>
                </a:rPr>
                <a:t>hàng hóa</a:t>
              </a:r>
            </a:p>
          </p:txBody>
        </p:sp>
      </p:grpSp>
      <p:sp>
        <p:nvSpPr>
          <p:cNvPr id="16" name="Rounded Rectangle 15"/>
          <p:cNvSpPr/>
          <p:nvPr/>
        </p:nvSpPr>
        <p:spPr>
          <a:xfrm>
            <a:off x="3661178" y="356817"/>
            <a:ext cx="3995803" cy="864354"/>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SVN-Olivier" panose="02040603050506020204" pitchFamily="18" charset="0"/>
                <a:cs typeface="#9Slide03 Arima Madurai Light" panose="00000400000000000000" pitchFamily="2" charset="0"/>
              </a:rPr>
              <a:t>Tự nhiên và Xã hội</a:t>
            </a:r>
          </a:p>
        </p:txBody>
      </p:sp>
      <p:sp>
        <p:nvSpPr>
          <p:cNvPr id="17" name="TextBox 16"/>
          <p:cNvSpPr txBox="1"/>
          <p:nvPr/>
        </p:nvSpPr>
        <p:spPr>
          <a:xfrm>
            <a:off x="4740362" y="1673912"/>
            <a:ext cx="2378047" cy="769441"/>
          </a:xfrm>
          <a:prstGeom prst="rect">
            <a:avLst/>
          </a:prstGeom>
          <a:noFill/>
        </p:spPr>
        <p:txBody>
          <a:bodyPr wrap="square" rtlCol="0">
            <a:spAutoFit/>
          </a:bodyPr>
          <a:lstStyle/>
          <a:p>
            <a:r>
              <a:rPr lang="en-US" sz="4400" b="1">
                <a:ln>
                  <a:solidFill>
                    <a:schemeClr val="accent4">
                      <a:lumMod val="75000"/>
                    </a:schemeClr>
                  </a:solidFill>
                </a:ln>
                <a:effectLst>
                  <a:outerShdw blurRad="38100" dist="38100" dir="2700000" algn="tl">
                    <a:srgbClr val="000000">
                      <a:alpha val="43137"/>
                    </a:srgbClr>
                  </a:outerShdw>
                </a:effectLst>
                <a:latin typeface="UTM Avo" panose="02040603050506020204" pitchFamily="18" charset="0"/>
              </a:rPr>
              <a:t>BÀI 11</a:t>
            </a:r>
          </a:p>
        </p:txBody>
      </p:sp>
      <p:sp>
        <p:nvSpPr>
          <p:cNvPr id="19" name="TextBox 18"/>
          <p:cNvSpPr txBox="1"/>
          <p:nvPr/>
        </p:nvSpPr>
        <p:spPr>
          <a:xfrm>
            <a:off x="4841419" y="5378133"/>
            <a:ext cx="1969946" cy="769441"/>
          </a:xfrm>
          <a:prstGeom prst="rect">
            <a:avLst/>
          </a:prstGeom>
          <a:noFill/>
        </p:spPr>
        <p:txBody>
          <a:bodyPr wrap="square" rtlCol="0">
            <a:spAutoFit/>
          </a:bodyPr>
          <a:lstStyle/>
          <a:p>
            <a:r>
              <a:rPr lang="en-US" sz="4400">
                <a:effectLst>
                  <a:outerShdw blurRad="38100" dist="38100" dir="2700000" algn="tl">
                    <a:srgbClr val="000000">
                      <a:alpha val="43137"/>
                    </a:srgbClr>
                  </a:outerShdw>
                </a:effectLst>
                <a:latin typeface="SVN-Olivier" panose="02040603050506020204" pitchFamily="18" charset="0"/>
              </a:rPr>
              <a:t>Tiết 2</a:t>
            </a:r>
          </a:p>
        </p:txBody>
      </p:sp>
    </p:spTree>
    <p:extLst>
      <p:ext uri="{BB962C8B-B14F-4D97-AF65-F5344CB8AC3E}">
        <p14:creationId xmlns:p14="http://schemas.microsoft.com/office/powerpoint/2010/main" val="1235901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par>
                          <p:cTn id="14" fill="hold">
                            <p:stCondLst>
                              <p:cond delay="1000"/>
                            </p:stCondLst>
                            <p:childTnLst>
                              <p:par>
                                <p:cTn id="15" presetID="16" presetClass="entr" presetSubtype="37"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par>
                          <p:cTn id="24" fill="hold">
                            <p:stCondLst>
                              <p:cond delay="2000"/>
                            </p:stCondLst>
                            <p:childTnLst>
                              <p:par>
                                <p:cTn id="25" presetID="16" presetClass="entr" presetSubtype="37"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out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87185" y="378778"/>
            <a:ext cx="11747764" cy="1201827"/>
            <a:chOff x="6090928" y="2537460"/>
            <a:chExt cx="11747764" cy="1201827"/>
          </a:xfrm>
        </p:grpSpPr>
        <p:sp>
          <p:nvSpPr>
            <p:cNvPr id="4" name="对角圆角矩形 52"/>
            <p:cNvSpPr/>
            <p:nvPr/>
          </p:nvSpPr>
          <p:spPr>
            <a:xfrm>
              <a:off x="6461760" y="2537460"/>
              <a:ext cx="11376932" cy="1201827"/>
            </a:xfrm>
            <a:prstGeom prst="round2DiagRect">
              <a:avLst>
                <a:gd name="adj1" fmla="val 5000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Những điểm khác nhau trong cách trưng bày, </a:t>
              </a:r>
            </a:p>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mua, bán hàng hóa ở những nơi đó?</a:t>
              </a:r>
              <a:endParaRPr lang="zh-CN" altLang="en-US" sz="32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5" name="椭圆 49"/>
            <p:cNvSpPr/>
            <p:nvPr/>
          </p:nvSpPr>
          <p:spPr>
            <a:xfrm>
              <a:off x="6090928" y="2767541"/>
              <a:ext cx="866404" cy="867244"/>
            </a:xfrm>
            <a:prstGeom prst="ellipse">
              <a:avLst/>
            </a:prstGeom>
            <a:solidFill>
              <a:schemeClr val="accent2"/>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2</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950822"/>
            <a:ext cx="2596243" cy="2076994"/>
          </a:xfrm>
          <a:prstGeom prst="rect">
            <a:avLst/>
          </a:prstGeom>
        </p:spPr>
      </p:pic>
      <p:pic>
        <p:nvPicPr>
          <p:cNvPr id="7" name="Content Placeholder 3">
            <a:extLst>
              <a:ext uri="{FF2B5EF4-FFF2-40B4-BE49-F238E27FC236}">
                <a16:creationId xmlns:a16="http://schemas.microsoft.com/office/drawing/2014/main" id="{6C2BF453-A743-48E5-8C79-55A946B838EC}"/>
              </a:ext>
            </a:extLst>
          </p:cNvPr>
          <p:cNvPicPr>
            <a:picLocks noChangeAspect="1"/>
          </p:cNvPicPr>
          <p:nvPr/>
        </p:nvPicPr>
        <p:blipFill>
          <a:blip r:embed="rId4"/>
          <a:stretch>
            <a:fillRect/>
          </a:stretch>
        </p:blipFill>
        <p:spPr>
          <a:xfrm>
            <a:off x="5145405" y="1838415"/>
            <a:ext cx="7046595" cy="4604385"/>
          </a:xfrm>
          <a:prstGeom prst="rect">
            <a:avLst/>
          </a:prstGeom>
        </p:spPr>
      </p:pic>
      <p:sp>
        <p:nvSpPr>
          <p:cNvPr id="8" name="TextBox 7">
            <a:extLst>
              <a:ext uri="{FF2B5EF4-FFF2-40B4-BE49-F238E27FC236}">
                <a16:creationId xmlns:a16="http://schemas.microsoft.com/office/drawing/2014/main" id="{7F1E5CFF-D369-D8D5-01C3-A99EDE650898}"/>
              </a:ext>
            </a:extLst>
          </p:cNvPr>
          <p:cNvSpPr txBox="1"/>
          <p:nvPr/>
        </p:nvSpPr>
        <p:spPr>
          <a:xfrm>
            <a:off x="150222" y="2056625"/>
            <a:ext cx="4995183" cy="3108543"/>
          </a:xfrm>
          <a:prstGeom prst="rect">
            <a:avLst/>
          </a:prstGeom>
          <a:noFill/>
        </p:spPr>
        <p:txBody>
          <a:bodyPr wrap="square">
            <a:spAutoFit/>
          </a:bodyPr>
          <a:lstStyle/>
          <a:p>
            <a:pPr algn="just"/>
            <a:r>
              <a:rPr lang="en-US" sz="2800" b="1">
                <a:solidFill>
                  <a:schemeClr val="accent2">
                    <a:lumMod val="50000"/>
                  </a:schemeClr>
                </a:solidFill>
                <a:latin typeface="Cambria" panose="02040503050406030204" pitchFamily="18" charset="0"/>
                <a:ea typeface="Cambria" panose="02040503050406030204" pitchFamily="18" charset="0"/>
              </a:rPr>
              <a:t>- Ở chợ bày bán nhiều mặt hàng đa dạng trên các sạp, quầy hàng. Khi mua hàng ở quầy nào là thanh toán luôn cho chủ cửa hàng tại quầy đó, khi mua có thể lựa chọn và trả giá.  </a:t>
            </a:r>
          </a:p>
        </p:txBody>
      </p:sp>
      <p:sp>
        <p:nvSpPr>
          <p:cNvPr id="9" name="TextBox 8">
            <a:extLst>
              <a:ext uri="{FF2B5EF4-FFF2-40B4-BE49-F238E27FC236}">
                <a16:creationId xmlns:a16="http://schemas.microsoft.com/office/drawing/2014/main" id="{7F1E5CFF-D369-D8D5-01C3-A99EDE650898}"/>
              </a:ext>
            </a:extLst>
          </p:cNvPr>
          <p:cNvSpPr txBox="1"/>
          <p:nvPr/>
        </p:nvSpPr>
        <p:spPr>
          <a:xfrm>
            <a:off x="1562135" y="1580605"/>
            <a:ext cx="2270688" cy="523220"/>
          </a:xfrm>
          <a:prstGeom prst="rect">
            <a:avLst/>
          </a:prstGeom>
          <a:noFill/>
        </p:spPr>
        <p:txBody>
          <a:bodyPr wrap="square">
            <a:spAutoFit/>
          </a:bodyPr>
          <a:lstStyle/>
          <a:p>
            <a:pPr algn="ctr"/>
            <a:r>
              <a:rPr lang="nl-NL" sz="2800" b="1">
                <a:solidFill>
                  <a:schemeClr val="accent5">
                    <a:lumMod val="75000"/>
                  </a:schemeClr>
                </a:solidFill>
                <a:effectLst/>
                <a:latin typeface="UTM Avo" panose="02040603050506020204" pitchFamily="18" charset="0"/>
                <a:ea typeface="Calibri" panose="020F0502020204030204" pitchFamily="34" charset="0"/>
              </a:rPr>
              <a:t>Chợ </a:t>
            </a:r>
          </a:p>
        </p:txBody>
      </p:sp>
    </p:spTree>
    <p:extLst>
      <p:ext uri="{BB962C8B-B14F-4D97-AF65-F5344CB8AC3E}">
        <p14:creationId xmlns:p14="http://schemas.microsoft.com/office/powerpoint/2010/main" val="2114251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87185" y="378778"/>
            <a:ext cx="11747764" cy="1201827"/>
            <a:chOff x="6090928" y="2537460"/>
            <a:chExt cx="11747764" cy="1201827"/>
          </a:xfrm>
        </p:grpSpPr>
        <p:sp>
          <p:nvSpPr>
            <p:cNvPr id="4" name="对角圆角矩形 52"/>
            <p:cNvSpPr/>
            <p:nvPr/>
          </p:nvSpPr>
          <p:spPr>
            <a:xfrm>
              <a:off x="6461760" y="2537460"/>
              <a:ext cx="11376932" cy="1201827"/>
            </a:xfrm>
            <a:prstGeom prst="round2DiagRect">
              <a:avLst>
                <a:gd name="adj1" fmla="val 5000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Những điểm khác nhau trong cách trưng bày, </a:t>
              </a:r>
            </a:p>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mua, bán hàng hóa ở những nơi đó?</a:t>
              </a:r>
              <a:endParaRPr lang="zh-CN" altLang="en-US" sz="32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5" name="椭圆 49"/>
            <p:cNvSpPr/>
            <p:nvPr/>
          </p:nvSpPr>
          <p:spPr>
            <a:xfrm>
              <a:off x="6090928" y="2767541"/>
              <a:ext cx="866404" cy="867244"/>
            </a:xfrm>
            <a:prstGeom prst="ellipse">
              <a:avLst/>
            </a:prstGeom>
            <a:solidFill>
              <a:schemeClr val="accent2"/>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2</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950822"/>
            <a:ext cx="2596243" cy="2076994"/>
          </a:xfrm>
          <a:prstGeom prst="rect">
            <a:avLst/>
          </a:prstGeom>
        </p:spPr>
      </p:pic>
      <p:sp>
        <p:nvSpPr>
          <p:cNvPr id="8" name="TextBox 7">
            <a:extLst>
              <a:ext uri="{FF2B5EF4-FFF2-40B4-BE49-F238E27FC236}">
                <a16:creationId xmlns:a16="http://schemas.microsoft.com/office/drawing/2014/main" id="{7F1E5CFF-D369-D8D5-01C3-A99EDE650898}"/>
              </a:ext>
            </a:extLst>
          </p:cNvPr>
          <p:cNvSpPr txBox="1"/>
          <p:nvPr/>
        </p:nvSpPr>
        <p:spPr>
          <a:xfrm>
            <a:off x="150222" y="2056625"/>
            <a:ext cx="6786155" cy="3108543"/>
          </a:xfrm>
          <a:prstGeom prst="rect">
            <a:avLst/>
          </a:prstGeom>
          <a:noFill/>
        </p:spPr>
        <p:txBody>
          <a:bodyPr wrap="square">
            <a:spAutoFit/>
          </a:bodyPr>
          <a:lstStyle/>
          <a:p>
            <a:pPr algn="just"/>
            <a:r>
              <a:rPr lang="en-US" sz="2800" b="1">
                <a:solidFill>
                  <a:schemeClr val="accent2">
                    <a:lumMod val="50000"/>
                  </a:schemeClr>
                </a:solidFill>
                <a:latin typeface="Cambria" panose="02040503050406030204" pitchFamily="18" charset="0"/>
                <a:ea typeface="Cambria" panose="02040503050406030204" pitchFamily="18" charset="0"/>
              </a:rPr>
              <a:t>- Ở cửa hàng vừa hoặc nhỏ bày bán một số mặt hàng tùy cửa hàng. Hàng hóa được sắp xếp trên các kệ ngăn nắp. Mọi người lựa chọn hàng hóa rồi thanh toán một lần cho chủ cửa hàng. Ở cửa hàng tùy theo mặt hàng có thể trả giá hoặc không.</a:t>
            </a:r>
          </a:p>
        </p:txBody>
      </p:sp>
      <p:sp>
        <p:nvSpPr>
          <p:cNvPr id="9" name="TextBox 8">
            <a:extLst>
              <a:ext uri="{FF2B5EF4-FFF2-40B4-BE49-F238E27FC236}">
                <a16:creationId xmlns:a16="http://schemas.microsoft.com/office/drawing/2014/main" id="{7F1E5CFF-D369-D8D5-01C3-A99EDE650898}"/>
              </a:ext>
            </a:extLst>
          </p:cNvPr>
          <p:cNvSpPr txBox="1"/>
          <p:nvPr/>
        </p:nvSpPr>
        <p:spPr>
          <a:xfrm>
            <a:off x="1562135" y="1580605"/>
            <a:ext cx="2270688" cy="523220"/>
          </a:xfrm>
          <a:prstGeom prst="rect">
            <a:avLst/>
          </a:prstGeom>
          <a:noFill/>
        </p:spPr>
        <p:txBody>
          <a:bodyPr wrap="square">
            <a:spAutoFit/>
          </a:bodyPr>
          <a:lstStyle/>
          <a:p>
            <a:pPr algn="ctr"/>
            <a:r>
              <a:rPr lang="nl-NL" sz="2800" b="1">
                <a:solidFill>
                  <a:schemeClr val="accent5">
                    <a:lumMod val="75000"/>
                  </a:schemeClr>
                </a:solidFill>
                <a:latin typeface="UTM Avo" panose="02040603050506020204" pitchFamily="18" charset="0"/>
                <a:ea typeface="Calibri" panose="020F0502020204030204" pitchFamily="34" charset="0"/>
              </a:rPr>
              <a:t>Cửa hàng</a:t>
            </a:r>
            <a:r>
              <a:rPr lang="nl-NL" sz="2800" b="1">
                <a:solidFill>
                  <a:schemeClr val="accent5">
                    <a:lumMod val="75000"/>
                  </a:schemeClr>
                </a:solidFill>
                <a:effectLst/>
                <a:latin typeface="UTM Avo" panose="02040603050506020204" pitchFamily="18" charset="0"/>
                <a:ea typeface="Calibri" panose="020F0502020204030204" pitchFamily="34" charset="0"/>
              </a:rPr>
              <a:t>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6641" y="1625221"/>
            <a:ext cx="4572000" cy="5232779"/>
          </a:xfrm>
          <a:prstGeom prst="rect">
            <a:avLst/>
          </a:prstGeom>
          <a:ln>
            <a:noFill/>
          </a:ln>
          <a:effectLst>
            <a:softEdge rad="112500"/>
          </a:effectLst>
        </p:spPr>
      </p:pic>
    </p:spTree>
    <p:extLst>
      <p:ext uri="{BB962C8B-B14F-4D97-AF65-F5344CB8AC3E}">
        <p14:creationId xmlns:p14="http://schemas.microsoft.com/office/powerpoint/2010/main" val="3611443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87185" y="378778"/>
            <a:ext cx="11747764" cy="1201827"/>
            <a:chOff x="6090928" y="2537460"/>
            <a:chExt cx="11747764" cy="1201827"/>
          </a:xfrm>
        </p:grpSpPr>
        <p:sp>
          <p:nvSpPr>
            <p:cNvPr id="4" name="对角圆角矩形 52"/>
            <p:cNvSpPr/>
            <p:nvPr/>
          </p:nvSpPr>
          <p:spPr>
            <a:xfrm>
              <a:off x="6461760" y="2537460"/>
              <a:ext cx="11376932" cy="1201827"/>
            </a:xfrm>
            <a:prstGeom prst="round2DiagRect">
              <a:avLst>
                <a:gd name="adj1" fmla="val 5000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Những điểm khác nhau trong cách trưng bày, </a:t>
              </a:r>
            </a:p>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mua, bán hàng hóa ở những nơi đó?</a:t>
              </a:r>
              <a:endParaRPr lang="zh-CN" altLang="en-US" sz="32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5" name="椭圆 49"/>
            <p:cNvSpPr/>
            <p:nvPr/>
          </p:nvSpPr>
          <p:spPr>
            <a:xfrm>
              <a:off x="6090928" y="2767541"/>
              <a:ext cx="866404" cy="867244"/>
            </a:xfrm>
            <a:prstGeom prst="ellipse">
              <a:avLst/>
            </a:prstGeom>
            <a:solidFill>
              <a:schemeClr val="accent2"/>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2</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950822"/>
            <a:ext cx="2596243" cy="2076994"/>
          </a:xfrm>
          <a:prstGeom prst="rect">
            <a:avLst/>
          </a:prstGeom>
        </p:spPr>
      </p:pic>
      <p:sp>
        <p:nvSpPr>
          <p:cNvPr id="8" name="TextBox 7">
            <a:extLst>
              <a:ext uri="{FF2B5EF4-FFF2-40B4-BE49-F238E27FC236}">
                <a16:creationId xmlns:a16="http://schemas.microsoft.com/office/drawing/2014/main" id="{7F1E5CFF-D369-D8D5-01C3-A99EDE650898}"/>
              </a:ext>
            </a:extLst>
          </p:cNvPr>
          <p:cNvSpPr txBox="1"/>
          <p:nvPr/>
        </p:nvSpPr>
        <p:spPr>
          <a:xfrm>
            <a:off x="280850" y="2278694"/>
            <a:ext cx="6564087" cy="2308324"/>
          </a:xfrm>
          <a:prstGeom prst="rect">
            <a:avLst/>
          </a:prstGeom>
          <a:noFill/>
        </p:spPr>
        <p:txBody>
          <a:bodyPr wrap="square">
            <a:spAutoFit/>
          </a:bodyPr>
          <a:lstStyle/>
          <a:p>
            <a:pPr algn="just"/>
            <a:r>
              <a:rPr lang="en-US" sz="3600" b="1">
                <a:solidFill>
                  <a:schemeClr val="accent2">
                    <a:lumMod val="50000"/>
                  </a:schemeClr>
                </a:solidFill>
                <a:latin typeface="Cambria" panose="02040503050406030204" pitchFamily="18" charset="0"/>
                <a:ea typeface="Cambria" panose="02040503050406030204" pitchFamily="18" charset="0"/>
              </a:rPr>
              <a:t>    - Ở chợ nổi, hàng hóa được sắp xếp trên các thuyền, ghe... mọi người mua bán với nhau ngay trên sông nước. </a:t>
            </a:r>
          </a:p>
        </p:txBody>
      </p:sp>
      <p:sp>
        <p:nvSpPr>
          <p:cNvPr id="9" name="TextBox 8">
            <a:extLst>
              <a:ext uri="{FF2B5EF4-FFF2-40B4-BE49-F238E27FC236}">
                <a16:creationId xmlns:a16="http://schemas.microsoft.com/office/drawing/2014/main" id="{7F1E5CFF-D369-D8D5-01C3-A99EDE650898}"/>
              </a:ext>
            </a:extLst>
          </p:cNvPr>
          <p:cNvSpPr txBox="1"/>
          <p:nvPr/>
        </p:nvSpPr>
        <p:spPr>
          <a:xfrm>
            <a:off x="1954021" y="1580605"/>
            <a:ext cx="2270688" cy="523220"/>
          </a:xfrm>
          <a:prstGeom prst="rect">
            <a:avLst/>
          </a:prstGeom>
          <a:noFill/>
        </p:spPr>
        <p:txBody>
          <a:bodyPr wrap="square">
            <a:spAutoFit/>
          </a:bodyPr>
          <a:lstStyle/>
          <a:p>
            <a:pPr algn="ctr"/>
            <a:r>
              <a:rPr lang="nl-NL" sz="2800" b="1">
                <a:solidFill>
                  <a:schemeClr val="accent5">
                    <a:lumMod val="75000"/>
                  </a:schemeClr>
                </a:solidFill>
                <a:latin typeface="UTM Avo" panose="02040603050506020204" pitchFamily="18" charset="0"/>
                <a:ea typeface="Calibri" panose="020F0502020204030204" pitchFamily="34" charset="0"/>
              </a:rPr>
              <a:t>Chợ nổi</a:t>
            </a:r>
            <a:endParaRPr lang="nl-NL" sz="2800" b="1">
              <a:solidFill>
                <a:schemeClr val="accent5">
                  <a:lumMod val="75000"/>
                </a:schemeClr>
              </a:solidFill>
              <a:effectLst/>
              <a:latin typeface="UTM Avo" panose="02040603050506020204" pitchFamily="18" charset="0"/>
              <a:ea typeface="Calibri" panose="020F0502020204030204" pitchFamily="34"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307209" y="1580605"/>
            <a:ext cx="4710620" cy="5213706"/>
          </a:xfrm>
          <a:prstGeom prst="rect">
            <a:avLst/>
          </a:prstGeom>
        </p:spPr>
      </p:pic>
    </p:spTree>
    <p:extLst>
      <p:ext uri="{BB962C8B-B14F-4D97-AF65-F5344CB8AC3E}">
        <p14:creationId xmlns:p14="http://schemas.microsoft.com/office/powerpoint/2010/main" val="255842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791" b="97696" l="9947" r="89908"/>
                    </a14:imgEffect>
                  </a14:imgLayer>
                </a14:imgProps>
              </a:ext>
              <a:ext uri="{28A0092B-C50C-407E-A947-70E740481C1C}">
                <a14:useLocalDpi xmlns:a14="http://schemas.microsoft.com/office/drawing/2010/main" val="0"/>
              </a:ext>
            </a:extLst>
          </a:blip>
          <a:stretch>
            <a:fillRect/>
          </a:stretch>
        </p:blipFill>
        <p:spPr>
          <a:xfrm>
            <a:off x="-1155725" y="1479271"/>
            <a:ext cx="7425895" cy="5940431"/>
          </a:xfrm>
          <a:prstGeom prst="rect">
            <a:avLst/>
          </a:prstGeom>
        </p:spPr>
      </p:pic>
      <p:grpSp>
        <p:nvGrpSpPr>
          <p:cNvPr id="4" name="Group 3"/>
          <p:cNvGrpSpPr/>
          <p:nvPr/>
        </p:nvGrpSpPr>
        <p:grpSpPr>
          <a:xfrm>
            <a:off x="4467497" y="953589"/>
            <a:ext cx="7438754" cy="3984172"/>
            <a:chOff x="2662519" y="626954"/>
            <a:chExt cx="9243732" cy="4402246"/>
          </a:xfrm>
        </p:grpSpPr>
        <p:grpSp>
          <p:nvGrpSpPr>
            <p:cNvPr id="5" name="Group 4">
              <a:extLst>
                <a:ext uri="{FF2B5EF4-FFF2-40B4-BE49-F238E27FC236}">
                  <a16:creationId xmlns:a16="http://schemas.microsoft.com/office/drawing/2014/main" id="{FB04DF26-32A9-839B-5F63-1DCB446AA219}"/>
                </a:ext>
              </a:extLst>
            </p:cNvPr>
            <p:cNvGrpSpPr/>
            <p:nvPr/>
          </p:nvGrpSpPr>
          <p:grpSpPr>
            <a:xfrm>
              <a:off x="2662519" y="626954"/>
              <a:ext cx="9243732" cy="4402246"/>
              <a:chOff x="613600" y="1403470"/>
              <a:chExt cx="3420572" cy="1424157"/>
            </a:xfrm>
            <a:solidFill>
              <a:schemeClr val="bg1"/>
            </a:solidFill>
          </p:grpSpPr>
          <p:sp>
            <p:nvSpPr>
              <p:cNvPr id="7"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grp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F1E5CFF-D369-D8D5-01C3-A99EDE650898}"/>
                  </a:ext>
                </a:extLst>
              </p:cNvPr>
              <p:cNvSpPr txBox="1"/>
              <p:nvPr/>
            </p:nvSpPr>
            <p:spPr>
              <a:xfrm>
                <a:off x="1555066" y="1433280"/>
                <a:ext cx="1537640" cy="209093"/>
              </a:xfrm>
              <a:prstGeom prst="rect">
                <a:avLst/>
              </a:prstGeom>
              <a:noFill/>
            </p:spPr>
            <p:txBody>
              <a:bodyPr wrap="square">
                <a:spAutoFit/>
              </a:bodyPr>
              <a:lstStyle/>
              <a:p>
                <a:pPr algn="ctr"/>
                <a:r>
                  <a:rPr lang="nl-NL" sz="3600" b="1">
                    <a:solidFill>
                      <a:schemeClr val="accent5">
                        <a:lumMod val="75000"/>
                      </a:schemeClr>
                    </a:solidFill>
                    <a:latin typeface="UTM Avo" panose="02040603050506020204" pitchFamily="18" charset="0"/>
                    <a:ea typeface="Calibri" panose="020F0502020204030204" pitchFamily="34" charset="0"/>
                  </a:rPr>
                  <a:t>KẾT LUẬN</a:t>
                </a:r>
                <a:endParaRPr lang="nl-NL" sz="3600" b="1">
                  <a:solidFill>
                    <a:schemeClr val="accent5">
                      <a:lumMod val="75000"/>
                    </a:schemeClr>
                  </a:solidFill>
                  <a:effectLst/>
                  <a:latin typeface="UTM Avo" panose="02040603050506020204" pitchFamily="18" charset="0"/>
                  <a:ea typeface="Calibri" panose="020F0502020204030204" pitchFamily="34" charset="0"/>
                </a:endParaRPr>
              </a:p>
            </p:txBody>
          </p:sp>
        </p:grpSp>
        <p:sp>
          <p:nvSpPr>
            <p:cNvPr id="6" name="TextBox 5">
              <a:extLst>
                <a:ext uri="{FF2B5EF4-FFF2-40B4-BE49-F238E27FC236}">
                  <a16:creationId xmlns:a16="http://schemas.microsoft.com/office/drawing/2014/main" id="{7F1E5CFF-D369-D8D5-01C3-A99EDE650898}"/>
                </a:ext>
              </a:extLst>
            </p:cNvPr>
            <p:cNvSpPr txBox="1"/>
            <p:nvPr/>
          </p:nvSpPr>
          <p:spPr>
            <a:xfrm>
              <a:off x="2775779" y="1365432"/>
              <a:ext cx="9030739" cy="3162676"/>
            </a:xfrm>
            <a:prstGeom prst="rect">
              <a:avLst/>
            </a:prstGeom>
            <a:noFill/>
          </p:spPr>
          <p:txBody>
            <a:bodyPr wrap="square">
              <a:spAutoFit/>
            </a:bodyPr>
            <a:lstStyle/>
            <a:p>
              <a:pPr algn="just"/>
              <a:r>
                <a:rPr lang="en-US" sz="3600" b="1">
                  <a:solidFill>
                    <a:schemeClr val="accent6">
                      <a:lumMod val="50000"/>
                    </a:schemeClr>
                  </a:solidFill>
                  <a:latin typeface="Cambria" panose="02040503050406030204" pitchFamily="18" charset="0"/>
                  <a:ea typeface="Cambria" panose="02040503050406030204" pitchFamily="18" charset="0"/>
                </a:rPr>
                <a:t>- Hoạt động mua bán thường diễn ra ở nhiều địa điểm khác nhau. Ở mỗi nơi có cách trưng bày hàng hóa khác nhau và cách mua bán cũng khác nhau.</a:t>
              </a:r>
            </a:p>
          </p:txBody>
        </p:sp>
      </p:gr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9365435" y="4167051"/>
            <a:ext cx="3082834" cy="3082834"/>
          </a:xfrm>
          <a:prstGeom prst="rect">
            <a:avLst/>
          </a:prstGeom>
        </p:spPr>
      </p:pic>
      <p:pic>
        <p:nvPicPr>
          <p:cNvPr id="11" name="图片 7">
            <a:extLst>
              <a:ext uri="{FF2B5EF4-FFF2-40B4-BE49-F238E27FC236}">
                <a16:creationId xmlns:a16="http://schemas.microsoft.com/office/drawing/2014/main" id="{4A4DB7D0-402F-47D3-8435-415325A9C5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12"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852" y="224537"/>
            <a:ext cx="1042926" cy="853776"/>
          </a:xfrm>
          <a:prstGeom prst="rect">
            <a:avLst/>
          </a:prstGeom>
        </p:spPr>
      </p:pic>
    </p:spTree>
    <p:extLst>
      <p:ext uri="{BB962C8B-B14F-4D97-AF65-F5344CB8AC3E}">
        <p14:creationId xmlns:p14="http://schemas.microsoft.com/office/powerpoint/2010/main" val="302057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p:cNvGrpSpPr/>
          <p:nvPr/>
        </p:nvGrpSpPr>
        <p:grpSpPr>
          <a:xfrm>
            <a:off x="243296" y="554058"/>
            <a:ext cx="11408773" cy="891540"/>
            <a:chOff x="695324" y="4673584"/>
            <a:chExt cx="11408773" cy="891540"/>
          </a:xfrm>
        </p:grpSpPr>
        <p:sp>
          <p:nvSpPr>
            <p:cNvPr id="3" name="对角圆角矩形 53"/>
            <p:cNvSpPr/>
            <p:nvPr/>
          </p:nvSpPr>
          <p:spPr>
            <a:xfrm>
              <a:off x="1061085" y="4673584"/>
              <a:ext cx="11043012" cy="891540"/>
            </a:xfrm>
            <a:prstGeom prst="round2DiagRect">
              <a:avLst>
                <a:gd name="adj1" fmla="val 50000"/>
                <a:gd name="adj2"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400" b="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Vì sao cần lựa chọn hàng hóa trước khi mua? </a:t>
              </a:r>
              <a:endParaRPr lang="zh-CN" altLang="en-US" sz="34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4" name="椭圆 51"/>
            <p:cNvSpPr/>
            <p:nvPr/>
          </p:nvSpPr>
          <p:spPr>
            <a:xfrm>
              <a:off x="695324" y="4823460"/>
              <a:ext cx="741663" cy="741663"/>
            </a:xfrm>
            <a:prstGeom prst="ellipse">
              <a:avLst/>
            </a:prstGeom>
            <a:solidFill>
              <a:schemeClr val="accent3"/>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3</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7737" y="2974834"/>
            <a:ext cx="5178137" cy="3452091"/>
          </a:xfrm>
          <a:prstGeom prst="rect">
            <a:avLst/>
          </a:prstGeom>
        </p:spPr>
      </p:pic>
      <p:grpSp>
        <p:nvGrpSpPr>
          <p:cNvPr id="7" name="Group 6"/>
          <p:cNvGrpSpPr/>
          <p:nvPr/>
        </p:nvGrpSpPr>
        <p:grpSpPr>
          <a:xfrm>
            <a:off x="243296" y="1776549"/>
            <a:ext cx="6301195" cy="3579222"/>
            <a:chOff x="2662519" y="626954"/>
            <a:chExt cx="9243732" cy="4402246"/>
          </a:xfrm>
        </p:grpSpPr>
        <p:sp>
          <p:nvSpPr>
            <p:cNvPr id="10" name="Speech Bubble: Rectangle with Corners Rounded 10">
              <a:extLst>
                <a:ext uri="{FF2B5EF4-FFF2-40B4-BE49-F238E27FC236}">
                  <a16:creationId xmlns:a16="http://schemas.microsoft.com/office/drawing/2014/main" id="{D49F3249-5FA5-D39B-0601-406BF2BAAAB8}"/>
                </a:ext>
              </a:extLst>
            </p:cNvPr>
            <p:cNvSpPr/>
            <p:nvPr/>
          </p:nvSpPr>
          <p:spPr>
            <a:xfrm>
              <a:off x="2662519" y="626954"/>
              <a:ext cx="9243732" cy="4402246"/>
            </a:xfrm>
            <a:prstGeom prst="wedgeRoundRectCallout">
              <a:avLst>
                <a:gd name="adj1" fmla="val 47734"/>
                <a:gd name="adj2" fmla="val 64304"/>
                <a:gd name="adj3" fmla="val 16667"/>
              </a:avLst>
            </a:prstGeom>
            <a:solidFill>
              <a:schemeClr val="bg1"/>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F1E5CFF-D369-D8D5-01C3-A99EDE650898}"/>
                </a:ext>
              </a:extLst>
            </p:cNvPr>
            <p:cNvSpPr txBox="1"/>
            <p:nvPr/>
          </p:nvSpPr>
          <p:spPr>
            <a:xfrm>
              <a:off x="2769014" y="975725"/>
              <a:ext cx="9030740" cy="3162676"/>
            </a:xfrm>
            <a:prstGeom prst="rect">
              <a:avLst/>
            </a:prstGeom>
            <a:noFill/>
          </p:spPr>
          <p:txBody>
            <a:bodyPr wrap="square">
              <a:spAutoFit/>
            </a:bodyPr>
            <a:lstStyle/>
            <a:p>
              <a:pPr algn="just"/>
              <a:r>
                <a:rPr lang="en-US" sz="3600">
                  <a:solidFill>
                    <a:schemeClr val="accent6">
                      <a:lumMod val="50000"/>
                    </a:schemeClr>
                  </a:solidFill>
                  <a:latin typeface="UTM Avo" panose="02040603050506020204" pitchFamily="18" charset="0"/>
                  <a:ea typeface="Cambria" panose="02040503050406030204" pitchFamily="18" charset="0"/>
                </a:rPr>
                <a:t>- </a:t>
              </a:r>
              <a:r>
                <a:rPr lang="en-US" sz="3600">
                  <a:solidFill>
                    <a:schemeClr val="accent6">
                      <a:lumMod val="50000"/>
                    </a:schemeClr>
                  </a:solidFill>
                  <a:latin typeface="UTM Avo" panose="02040603050506020204" pitchFamily="18" charset="0"/>
                </a:rPr>
                <a:t>Cần lựa chọn hàng hóa cẩn thận trước khi mua để đảm bảo chất lượng, phù hợp giá cả, sở thích và điều kiện của bản thân.</a:t>
              </a:r>
            </a:p>
          </p:txBody>
        </p:sp>
      </p:gr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950822"/>
            <a:ext cx="2596243" cy="2076994"/>
          </a:xfrm>
          <a:prstGeom prst="rect">
            <a:avLst/>
          </a:prstGeom>
        </p:spPr>
      </p:pic>
    </p:spTree>
    <p:extLst>
      <p:ext uri="{BB962C8B-B14F-4D97-AF65-F5344CB8AC3E}">
        <p14:creationId xmlns:p14="http://schemas.microsoft.com/office/powerpoint/2010/main" val="155624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
          <p:cNvSpPr/>
          <p:nvPr/>
        </p:nvSpPr>
        <p:spPr>
          <a:xfrm>
            <a:off x="0" y="1508760"/>
            <a:ext cx="12192000" cy="3840480"/>
          </a:xfrm>
          <a:prstGeom prst="rect">
            <a:avLst/>
          </a:prstGeom>
          <a:solidFill>
            <a:schemeClr val="bg1"/>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pic>
        <p:nvPicPr>
          <p:cNvPr id="8" name="图片 7">
            <a:extLst>
              <a:ext uri="{FF2B5EF4-FFF2-40B4-BE49-F238E27FC236}">
                <a16:creationId xmlns:a16="http://schemas.microsoft.com/office/drawing/2014/main" id="{4A4DB7D0-402F-47D3-8435-415325A9C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9" name="图片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3401" y="4405996"/>
            <a:ext cx="12047459" cy="3731366"/>
          </a:xfrm>
          <a:prstGeom prst="rect">
            <a:avLst/>
          </a:prstGeom>
        </p:spPr>
      </p:pic>
      <p:pic>
        <p:nvPicPr>
          <p:cNvPr id="10" name="图片 9">
            <a:extLst>
              <a:ext uri="{FF2B5EF4-FFF2-40B4-BE49-F238E27FC236}">
                <a16:creationId xmlns:a16="http://schemas.microsoft.com/office/drawing/2014/main" id="{A7BB1EC3-F73B-4C93-9D57-711440893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4211" y="3782856"/>
            <a:ext cx="3481665" cy="3481665"/>
          </a:xfrm>
          <a:prstGeom prst="rect">
            <a:avLst/>
          </a:prstGeom>
        </p:spPr>
      </p:pic>
      <p:pic>
        <p:nvPicPr>
          <p:cNvPr id="1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1132" y="1121816"/>
            <a:ext cx="1042926" cy="853776"/>
          </a:xfrm>
          <a:prstGeom prst="rect">
            <a:avLst/>
          </a:prstGeom>
        </p:spPr>
      </p:pic>
      <p:pic>
        <p:nvPicPr>
          <p:cNvPr id="12" name="Picture 11">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808612" y="1975592"/>
            <a:ext cx="8460829" cy="2303143"/>
          </a:xfrm>
          <a:prstGeom prst="rect">
            <a:avLst/>
          </a:prstGeom>
        </p:spPr>
      </p:pic>
    </p:spTree>
    <p:extLst>
      <p:ext uri="{BB962C8B-B14F-4D97-AF65-F5344CB8AC3E}">
        <p14:creationId xmlns:p14="http://schemas.microsoft.com/office/powerpoint/2010/main" val="20653627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54"/>
          <p:cNvSpPr/>
          <p:nvPr/>
        </p:nvSpPr>
        <p:spPr>
          <a:xfrm>
            <a:off x="497206" y="456259"/>
            <a:ext cx="11350806" cy="1411729"/>
          </a:xfrm>
          <a:prstGeom prst="round2DiagRect">
            <a:avLst>
              <a:gd name="adj1" fmla="val 50000"/>
              <a:gd name="adj2" fmla="val 0"/>
            </a:avLst>
          </a:prstGeom>
          <a:solidFill>
            <a:srgbClr val="FD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Chuẩn</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bị</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cho</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năm</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học</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mới</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em</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cùng</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các</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bạn</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p>
          <a:p>
            <a:pPr algn="ct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lập</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kế</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hoạch</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mua</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đồ</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dùng</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học</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 </a:t>
            </a:r>
            <a:r>
              <a:rPr lang="en-US" altLang="zh-CN" sz="3200" b="1" dirty="0" err="1">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tập</a:t>
            </a:r>
            <a:r>
              <a:rPr lang="en-US" altLang="zh-CN"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rPr>
              <a:t>:</a:t>
            </a:r>
            <a:endParaRPr lang="zh-CN" altLang="en-US" sz="3200" b="1" dirty="0">
              <a:solidFill>
                <a:schemeClr val="accent6">
                  <a:lumMod val="75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664745"/>
            <a:ext cx="2937510" cy="2350008"/>
          </a:xfrm>
          <a:prstGeom prst="rect">
            <a:avLst/>
          </a:prstGeom>
        </p:spPr>
      </p:pic>
      <p:sp>
        <p:nvSpPr>
          <p:cNvPr id="6" name="TextBox 5">
            <a:extLst>
              <a:ext uri="{FF2B5EF4-FFF2-40B4-BE49-F238E27FC236}">
                <a16:creationId xmlns:a16="http://schemas.microsoft.com/office/drawing/2014/main" id="{7F1E5CFF-D369-D8D5-01C3-A99EDE650898}"/>
              </a:ext>
            </a:extLst>
          </p:cNvPr>
          <p:cNvSpPr txBox="1"/>
          <p:nvPr/>
        </p:nvSpPr>
        <p:spPr>
          <a:xfrm>
            <a:off x="497206" y="2056626"/>
            <a:ext cx="11332030" cy="1569660"/>
          </a:xfrm>
          <a:prstGeom prst="rect">
            <a:avLst/>
          </a:prstGeom>
          <a:noFill/>
        </p:spPr>
        <p:txBody>
          <a:bodyPr wrap="square">
            <a:spAutoFit/>
          </a:bodyPr>
          <a:lstStyle/>
          <a:p>
            <a:pPr marL="742950" indent="-742950" algn="just">
              <a:buAutoNum type="arabicPeriod"/>
            </a:pPr>
            <a:r>
              <a:rPr lang="en-US" sz="3200" b="1">
                <a:solidFill>
                  <a:schemeClr val="accent2">
                    <a:lumMod val="50000"/>
                  </a:schemeClr>
                </a:solidFill>
                <a:latin typeface="Cambria" panose="02040503050406030204" pitchFamily="18" charset="0"/>
                <a:ea typeface="Cambria" panose="02040503050406030204" pitchFamily="18" charset="0"/>
              </a:rPr>
              <a:t>Hãy kể tên những đồ dùng học tập cần mua.</a:t>
            </a:r>
          </a:p>
          <a:p>
            <a:pPr marL="742950" indent="-742950" algn="just">
              <a:buAutoNum type="arabicPeriod"/>
            </a:pPr>
            <a:r>
              <a:rPr lang="en-US" sz="3200" b="1">
                <a:solidFill>
                  <a:schemeClr val="accent2">
                    <a:lumMod val="50000"/>
                  </a:schemeClr>
                </a:solidFill>
                <a:latin typeface="Cambria" panose="02040503050406030204" pitchFamily="18" charset="0"/>
                <a:ea typeface="Cambria" panose="02040503050406030204" pitchFamily="18" charset="0"/>
              </a:rPr>
              <a:t>Lập danh sách mua các loại đồ dùng đó theo thứ tự ưu tiên.</a:t>
            </a:r>
          </a:p>
        </p:txBody>
      </p:sp>
      <p:graphicFrame>
        <p:nvGraphicFramePr>
          <p:cNvPr id="7" name="Table 6"/>
          <p:cNvGraphicFramePr>
            <a:graphicFrameLocks noGrp="1"/>
          </p:cNvGraphicFramePr>
          <p:nvPr>
            <p:extLst>
              <p:ext uri="{D42A27DB-BD31-4B8C-83A1-F6EECF244321}">
                <p14:modId xmlns:p14="http://schemas.microsoft.com/office/powerpoint/2010/main" val="1164190182"/>
              </p:ext>
            </p:extLst>
          </p:nvPr>
        </p:nvGraphicFramePr>
        <p:xfrm>
          <a:off x="1982290" y="3704662"/>
          <a:ext cx="8598624" cy="2685144"/>
        </p:xfrm>
        <a:graphic>
          <a:graphicData uri="http://schemas.openxmlformats.org/drawingml/2006/table">
            <a:tbl>
              <a:tblPr firstRow="1" bandRow="1">
                <a:tableStyleId>{5C22544A-7EE6-4342-B048-85BDC9FD1C3A}</a:tableStyleId>
              </a:tblPr>
              <a:tblGrid>
                <a:gridCol w="985289">
                  <a:extLst>
                    <a:ext uri="{9D8B030D-6E8A-4147-A177-3AD203B41FA5}">
                      <a16:colId xmlns:a16="http://schemas.microsoft.com/office/drawing/2014/main" val="2131277439"/>
                    </a:ext>
                  </a:extLst>
                </a:gridCol>
                <a:gridCol w="3314023">
                  <a:extLst>
                    <a:ext uri="{9D8B030D-6E8A-4147-A177-3AD203B41FA5}">
                      <a16:colId xmlns:a16="http://schemas.microsoft.com/office/drawing/2014/main" val="71840830"/>
                    </a:ext>
                  </a:extLst>
                </a:gridCol>
                <a:gridCol w="2149656">
                  <a:extLst>
                    <a:ext uri="{9D8B030D-6E8A-4147-A177-3AD203B41FA5}">
                      <a16:colId xmlns:a16="http://schemas.microsoft.com/office/drawing/2014/main" val="384882769"/>
                    </a:ext>
                  </a:extLst>
                </a:gridCol>
                <a:gridCol w="2149656">
                  <a:extLst>
                    <a:ext uri="{9D8B030D-6E8A-4147-A177-3AD203B41FA5}">
                      <a16:colId xmlns:a16="http://schemas.microsoft.com/office/drawing/2014/main" val="761053359"/>
                    </a:ext>
                  </a:extLst>
                </a:gridCol>
              </a:tblGrid>
              <a:tr h="671286">
                <a:tc>
                  <a:txBody>
                    <a:bodyPr/>
                    <a:lstStyle/>
                    <a:p>
                      <a:pPr algn="ctr"/>
                      <a:r>
                        <a:rPr lang="en-US" sz="2400" b="1">
                          <a:latin typeface="UTM Avo" panose="02040603050506020204" pitchFamily="18" charset="0"/>
                        </a:rPr>
                        <a:t>STT</a:t>
                      </a:r>
                    </a:p>
                  </a:txBody>
                  <a:tcPr anchor="ctr">
                    <a:solidFill>
                      <a:schemeClr val="accent2">
                        <a:lumMod val="75000"/>
                      </a:schemeClr>
                    </a:solidFill>
                  </a:tcPr>
                </a:tc>
                <a:tc>
                  <a:txBody>
                    <a:bodyPr/>
                    <a:lstStyle/>
                    <a:p>
                      <a:pPr algn="ctr"/>
                      <a:r>
                        <a:rPr lang="en-US" sz="2400" b="1">
                          <a:latin typeface="UTM Avo" panose="02040603050506020204" pitchFamily="18" charset="0"/>
                        </a:rPr>
                        <a:t>Tên</a:t>
                      </a:r>
                      <a:r>
                        <a:rPr lang="en-US" sz="2400" b="1" baseline="0">
                          <a:latin typeface="UTM Avo" panose="02040603050506020204" pitchFamily="18" charset="0"/>
                        </a:rPr>
                        <a:t> đồ dùng</a:t>
                      </a:r>
                      <a:endParaRPr lang="en-US" sz="2400" b="1">
                        <a:latin typeface="UTM Avo" panose="02040603050506020204" pitchFamily="18" charset="0"/>
                      </a:endParaRPr>
                    </a:p>
                  </a:txBody>
                  <a:tcPr anchor="ctr">
                    <a:solidFill>
                      <a:schemeClr val="accent2">
                        <a:lumMod val="75000"/>
                      </a:schemeClr>
                    </a:solidFill>
                  </a:tcPr>
                </a:tc>
                <a:tc>
                  <a:txBody>
                    <a:bodyPr/>
                    <a:lstStyle/>
                    <a:p>
                      <a:pPr algn="ctr"/>
                      <a:r>
                        <a:rPr lang="en-US" sz="2400" b="1">
                          <a:latin typeface="UTM Avo" panose="02040603050506020204" pitchFamily="18" charset="0"/>
                        </a:rPr>
                        <a:t>Số lượng</a:t>
                      </a:r>
                    </a:p>
                  </a:txBody>
                  <a:tcPr anchor="ctr">
                    <a:solidFill>
                      <a:schemeClr val="accent2">
                        <a:lumMod val="75000"/>
                      </a:schemeClr>
                    </a:solidFill>
                  </a:tcPr>
                </a:tc>
                <a:tc>
                  <a:txBody>
                    <a:bodyPr/>
                    <a:lstStyle/>
                    <a:p>
                      <a:pPr algn="ctr"/>
                      <a:r>
                        <a:rPr lang="en-US" sz="2400" b="1">
                          <a:latin typeface="UTM Avo" panose="02040603050506020204" pitchFamily="18" charset="0"/>
                        </a:rPr>
                        <a:t>Nơi</a:t>
                      </a:r>
                      <a:r>
                        <a:rPr lang="en-US" sz="2400" b="1" baseline="0">
                          <a:latin typeface="UTM Avo" panose="02040603050506020204" pitchFamily="18" charset="0"/>
                        </a:rPr>
                        <a:t> mua</a:t>
                      </a:r>
                      <a:endParaRPr lang="en-US" sz="2400" b="1">
                        <a:latin typeface="UTM Avo" panose="02040603050506020204" pitchFamily="18" charset="0"/>
                      </a:endParaRPr>
                    </a:p>
                  </a:txBody>
                  <a:tcPr anchor="ctr">
                    <a:solidFill>
                      <a:schemeClr val="accent2">
                        <a:lumMod val="75000"/>
                      </a:schemeClr>
                    </a:solidFill>
                  </a:tcPr>
                </a:tc>
                <a:extLst>
                  <a:ext uri="{0D108BD9-81ED-4DB2-BD59-A6C34878D82A}">
                    <a16:rowId xmlns:a16="http://schemas.microsoft.com/office/drawing/2014/main" val="365218703"/>
                  </a:ext>
                </a:extLst>
              </a:tr>
              <a:tr h="671286">
                <a:tc>
                  <a:txBody>
                    <a:bodyPr/>
                    <a:lstStyle/>
                    <a:p>
                      <a:pPr algn="ctr"/>
                      <a:r>
                        <a:rPr lang="en-US" sz="2400" b="1">
                          <a:solidFill>
                            <a:schemeClr val="bg1"/>
                          </a:solidFill>
                          <a:latin typeface="UTM Avo" panose="02040603050506020204" pitchFamily="18" charset="0"/>
                        </a:rPr>
                        <a:t>1</a:t>
                      </a:r>
                    </a:p>
                  </a:txBody>
                  <a:tcPr anchor="ctr">
                    <a:solidFill>
                      <a:srgbClr val="92D050"/>
                    </a:solidFill>
                  </a:tcPr>
                </a:tc>
                <a:tc>
                  <a:txBody>
                    <a:bodyPr/>
                    <a:lstStyle/>
                    <a:p>
                      <a:pPr algn="ctr"/>
                      <a:r>
                        <a:rPr lang="en-US" sz="2400" b="1">
                          <a:solidFill>
                            <a:schemeClr val="accent5">
                              <a:lumMod val="50000"/>
                            </a:schemeClr>
                          </a:solidFill>
                          <a:latin typeface="UTM Avo" panose="02040603050506020204" pitchFamily="18" charset="0"/>
                        </a:rPr>
                        <a:t>Bút</a:t>
                      </a:r>
                      <a:r>
                        <a:rPr lang="en-US" sz="2400" b="1" baseline="0">
                          <a:solidFill>
                            <a:schemeClr val="accent5">
                              <a:lumMod val="50000"/>
                            </a:schemeClr>
                          </a:solidFill>
                          <a:latin typeface="UTM Avo" panose="02040603050506020204" pitchFamily="18" charset="0"/>
                        </a:rPr>
                        <a:t> viết</a:t>
                      </a:r>
                      <a:endParaRPr lang="en-US" sz="2400" b="1">
                        <a:solidFill>
                          <a:schemeClr val="accent5">
                            <a:lumMod val="50000"/>
                          </a:schemeClr>
                        </a:solidFill>
                        <a:latin typeface="UTM Avo" panose="02040603050506020204" pitchFamily="18" charset="0"/>
                      </a:endParaRPr>
                    </a:p>
                  </a:txBody>
                  <a:tcPr anchor="ctr">
                    <a:solidFill>
                      <a:schemeClr val="accent3">
                        <a:lumMod val="60000"/>
                        <a:lumOff val="40000"/>
                      </a:schemeClr>
                    </a:solidFill>
                  </a:tcPr>
                </a:tc>
                <a:tc>
                  <a:txBody>
                    <a:bodyPr/>
                    <a:lstStyle/>
                    <a:p>
                      <a:pPr algn="ctr"/>
                      <a:r>
                        <a:rPr lang="en-US" sz="2400" b="1">
                          <a:solidFill>
                            <a:schemeClr val="accent5">
                              <a:lumMod val="50000"/>
                            </a:schemeClr>
                          </a:solidFill>
                          <a:latin typeface="UTM Avo" panose="02040603050506020204" pitchFamily="18" charset="0"/>
                        </a:rPr>
                        <a:t>2</a:t>
                      </a:r>
                    </a:p>
                  </a:txBody>
                  <a:tcPr anchor="ctr">
                    <a:solidFill>
                      <a:schemeClr val="accent3">
                        <a:lumMod val="60000"/>
                        <a:lumOff val="40000"/>
                      </a:schemeClr>
                    </a:solidFill>
                  </a:tcPr>
                </a:tc>
                <a:tc>
                  <a:txBody>
                    <a:bodyPr/>
                    <a:lstStyle/>
                    <a:p>
                      <a:pPr algn="ctr"/>
                      <a:r>
                        <a:rPr lang="en-US" sz="2400" b="1">
                          <a:solidFill>
                            <a:schemeClr val="accent5">
                              <a:lumMod val="50000"/>
                            </a:schemeClr>
                          </a:solidFill>
                          <a:latin typeface="UTM Avo" panose="02040603050506020204" pitchFamily="18" charset="0"/>
                        </a:rPr>
                        <a:t>Cửa hàng</a:t>
                      </a:r>
                      <a:r>
                        <a:rPr lang="en-US" sz="2400" b="1" baseline="0">
                          <a:solidFill>
                            <a:schemeClr val="accent5">
                              <a:lumMod val="50000"/>
                            </a:schemeClr>
                          </a:solidFill>
                          <a:latin typeface="UTM Avo" panose="02040603050506020204" pitchFamily="18" charset="0"/>
                        </a:rPr>
                        <a:t> A</a:t>
                      </a:r>
                      <a:endParaRPr lang="en-US" sz="2400" b="1">
                        <a:solidFill>
                          <a:schemeClr val="accent5">
                            <a:lumMod val="50000"/>
                          </a:schemeClr>
                        </a:solidFill>
                        <a:latin typeface="UTM Avo" panose="02040603050506020204" pitchFamily="18" charset="0"/>
                      </a:endParaRPr>
                    </a:p>
                  </a:txBody>
                  <a:tcPr anchor="ctr">
                    <a:solidFill>
                      <a:schemeClr val="accent3">
                        <a:lumMod val="60000"/>
                        <a:lumOff val="40000"/>
                      </a:schemeClr>
                    </a:solidFill>
                  </a:tcPr>
                </a:tc>
                <a:extLst>
                  <a:ext uri="{0D108BD9-81ED-4DB2-BD59-A6C34878D82A}">
                    <a16:rowId xmlns:a16="http://schemas.microsoft.com/office/drawing/2014/main" val="1040331655"/>
                  </a:ext>
                </a:extLst>
              </a:tr>
              <a:tr h="671286">
                <a:tc>
                  <a:txBody>
                    <a:bodyPr/>
                    <a:lstStyle/>
                    <a:p>
                      <a:pPr algn="ctr"/>
                      <a:r>
                        <a:rPr lang="en-US" sz="2400" b="1">
                          <a:solidFill>
                            <a:schemeClr val="bg1"/>
                          </a:solidFill>
                          <a:latin typeface="UTM Avo" panose="02040603050506020204" pitchFamily="18" charset="0"/>
                        </a:rPr>
                        <a:t>2</a:t>
                      </a:r>
                    </a:p>
                  </a:txBody>
                  <a:tcPr anchor="ctr">
                    <a:solidFill>
                      <a:srgbClr val="92D050"/>
                    </a:solidFill>
                  </a:tcPr>
                </a:tc>
                <a:tc>
                  <a:txBody>
                    <a:bodyPr/>
                    <a:lstStyle/>
                    <a:p>
                      <a:pPr algn="ctr"/>
                      <a:r>
                        <a:rPr lang="en-US" sz="2400" b="1">
                          <a:solidFill>
                            <a:schemeClr val="accent5">
                              <a:lumMod val="50000"/>
                            </a:schemeClr>
                          </a:solidFill>
                          <a:latin typeface="UTM Avo" panose="02040603050506020204" pitchFamily="18" charset="0"/>
                        </a:rPr>
                        <a:t>Thước kẻ</a:t>
                      </a:r>
                      <a:r>
                        <a:rPr lang="en-US" sz="2400" b="1" baseline="0">
                          <a:solidFill>
                            <a:schemeClr val="accent5">
                              <a:lumMod val="50000"/>
                            </a:schemeClr>
                          </a:solidFill>
                          <a:latin typeface="UTM Avo" panose="02040603050506020204" pitchFamily="18" charset="0"/>
                        </a:rPr>
                        <a:t> </a:t>
                      </a:r>
                      <a:endParaRPr lang="en-US" sz="2400" b="1">
                        <a:solidFill>
                          <a:schemeClr val="accent5">
                            <a:lumMod val="50000"/>
                          </a:schemeClr>
                        </a:solidFill>
                        <a:latin typeface="UTM Avo" panose="02040603050506020204" pitchFamily="18" charset="0"/>
                      </a:endParaRPr>
                    </a:p>
                  </a:txBody>
                  <a:tcPr anchor="ctr">
                    <a:solidFill>
                      <a:schemeClr val="accent3">
                        <a:lumMod val="60000"/>
                        <a:lumOff val="40000"/>
                      </a:schemeClr>
                    </a:solidFill>
                  </a:tcPr>
                </a:tc>
                <a:tc>
                  <a:txBody>
                    <a:bodyPr/>
                    <a:lstStyle/>
                    <a:p>
                      <a:pPr algn="ctr"/>
                      <a:r>
                        <a:rPr lang="en-US" sz="2400" b="1">
                          <a:solidFill>
                            <a:schemeClr val="accent5">
                              <a:lumMod val="50000"/>
                            </a:schemeClr>
                          </a:solidFill>
                          <a:latin typeface="UTM Avo" panose="02040603050506020204" pitchFamily="18" charset="0"/>
                        </a:rPr>
                        <a:t>1</a:t>
                      </a:r>
                    </a:p>
                  </a:txBody>
                  <a:tcPr anchor="ctr">
                    <a:solidFill>
                      <a:schemeClr val="accent3">
                        <a:lumMod val="60000"/>
                        <a:lumOff val="40000"/>
                      </a:schemeClr>
                    </a:solidFill>
                  </a:tcPr>
                </a:tc>
                <a:tc>
                  <a:txBody>
                    <a:bodyPr/>
                    <a:lstStyle/>
                    <a:p>
                      <a:pPr algn="ctr"/>
                      <a:r>
                        <a:rPr lang="en-US" sz="2400" b="1">
                          <a:solidFill>
                            <a:schemeClr val="accent5">
                              <a:lumMod val="50000"/>
                            </a:schemeClr>
                          </a:solidFill>
                          <a:latin typeface="UTM Avo" panose="02040603050506020204" pitchFamily="18" charset="0"/>
                        </a:rPr>
                        <a:t>Cửa</a:t>
                      </a:r>
                      <a:r>
                        <a:rPr lang="en-US" sz="2400" b="1" baseline="0">
                          <a:solidFill>
                            <a:schemeClr val="accent5">
                              <a:lumMod val="50000"/>
                            </a:schemeClr>
                          </a:solidFill>
                          <a:latin typeface="UTM Avo" panose="02040603050506020204" pitchFamily="18" charset="0"/>
                        </a:rPr>
                        <a:t> hàng A</a:t>
                      </a:r>
                      <a:endParaRPr lang="en-US" sz="2400" b="1">
                        <a:solidFill>
                          <a:schemeClr val="accent5">
                            <a:lumMod val="50000"/>
                          </a:schemeClr>
                        </a:solidFill>
                        <a:latin typeface="UTM Avo" panose="02040603050506020204" pitchFamily="18" charset="0"/>
                      </a:endParaRPr>
                    </a:p>
                  </a:txBody>
                  <a:tcPr anchor="ctr">
                    <a:solidFill>
                      <a:schemeClr val="accent3">
                        <a:lumMod val="60000"/>
                        <a:lumOff val="40000"/>
                      </a:schemeClr>
                    </a:solidFill>
                  </a:tcPr>
                </a:tc>
                <a:extLst>
                  <a:ext uri="{0D108BD9-81ED-4DB2-BD59-A6C34878D82A}">
                    <a16:rowId xmlns:a16="http://schemas.microsoft.com/office/drawing/2014/main" val="2800355135"/>
                  </a:ext>
                </a:extLst>
              </a:tr>
              <a:tr h="671286">
                <a:tc>
                  <a:txBody>
                    <a:bodyPr/>
                    <a:lstStyle/>
                    <a:p>
                      <a:pPr algn="ctr"/>
                      <a:r>
                        <a:rPr lang="en-US" sz="2400" b="1">
                          <a:solidFill>
                            <a:schemeClr val="bg1"/>
                          </a:solidFill>
                          <a:latin typeface="UTM Avo" panose="02040603050506020204" pitchFamily="18" charset="0"/>
                        </a:rPr>
                        <a:t>3</a:t>
                      </a:r>
                    </a:p>
                  </a:txBody>
                  <a:tcPr anchor="ctr">
                    <a:solidFill>
                      <a:srgbClr val="92D050"/>
                    </a:solidFill>
                  </a:tcPr>
                </a:tc>
                <a:tc>
                  <a:txBody>
                    <a:bodyPr/>
                    <a:lstStyle/>
                    <a:p>
                      <a:pPr algn="ctr"/>
                      <a:r>
                        <a:rPr lang="en-US" sz="2400" b="1">
                          <a:latin typeface="UTM Avo" panose="02040603050506020204" pitchFamily="18" charset="0"/>
                        </a:rPr>
                        <a:t>….</a:t>
                      </a:r>
                    </a:p>
                  </a:txBody>
                  <a:tcPr anchor="ctr">
                    <a:solidFill>
                      <a:schemeClr val="accent3">
                        <a:lumMod val="60000"/>
                        <a:lumOff val="40000"/>
                      </a:schemeClr>
                    </a:solidFill>
                  </a:tcPr>
                </a:tc>
                <a:tc>
                  <a:txBody>
                    <a:bodyPr/>
                    <a:lstStyle/>
                    <a:p>
                      <a:pPr algn="ctr"/>
                      <a:r>
                        <a:rPr lang="en-US" sz="2400" b="1">
                          <a:latin typeface="UTM Avo" panose="02040603050506020204" pitchFamily="18" charset="0"/>
                        </a:rPr>
                        <a:t>…</a:t>
                      </a:r>
                    </a:p>
                  </a:txBody>
                  <a:tcPr anchor="ctr">
                    <a:solidFill>
                      <a:schemeClr val="accent3">
                        <a:lumMod val="60000"/>
                        <a:lumOff val="40000"/>
                      </a:schemeClr>
                    </a:solidFill>
                  </a:tcPr>
                </a:tc>
                <a:tc>
                  <a:txBody>
                    <a:bodyPr/>
                    <a:lstStyle/>
                    <a:p>
                      <a:pPr algn="ctr"/>
                      <a:r>
                        <a:rPr lang="en-US" sz="2400" b="1">
                          <a:latin typeface="UTM Avo" panose="02040603050506020204" pitchFamily="18" charset="0"/>
                        </a:rPr>
                        <a:t>….</a:t>
                      </a:r>
                    </a:p>
                  </a:txBody>
                  <a:tcPr anchor="ctr">
                    <a:solidFill>
                      <a:schemeClr val="accent3">
                        <a:lumMod val="60000"/>
                        <a:lumOff val="40000"/>
                      </a:schemeClr>
                    </a:solidFill>
                  </a:tcPr>
                </a:tc>
                <a:extLst>
                  <a:ext uri="{0D108BD9-81ED-4DB2-BD59-A6C34878D82A}">
                    <a16:rowId xmlns:a16="http://schemas.microsoft.com/office/drawing/2014/main" val="783057119"/>
                  </a:ext>
                </a:extLst>
              </a:tr>
            </a:tbl>
          </a:graphicData>
        </a:graphic>
      </p:graphicFrame>
    </p:spTree>
    <p:extLst>
      <p:ext uri="{BB962C8B-B14F-4D97-AF65-F5344CB8AC3E}">
        <p14:creationId xmlns:p14="http://schemas.microsoft.com/office/powerpoint/2010/main" val="1518068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
          <p:cNvSpPr/>
          <p:nvPr/>
        </p:nvSpPr>
        <p:spPr>
          <a:xfrm>
            <a:off x="0" y="1508760"/>
            <a:ext cx="12192000" cy="3840480"/>
          </a:xfrm>
          <a:prstGeom prst="rect">
            <a:avLst/>
          </a:prstGeom>
          <a:solidFill>
            <a:schemeClr val="bg1"/>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pic>
        <p:nvPicPr>
          <p:cNvPr id="8" name="图片 7">
            <a:extLst>
              <a:ext uri="{FF2B5EF4-FFF2-40B4-BE49-F238E27FC236}">
                <a16:creationId xmlns:a16="http://schemas.microsoft.com/office/drawing/2014/main" id="{4A4DB7D0-402F-47D3-8435-415325A9C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9" name="图片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3401" y="4405996"/>
            <a:ext cx="12047459" cy="3731366"/>
          </a:xfrm>
          <a:prstGeom prst="rect">
            <a:avLst/>
          </a:prstGeom>
        </p:spPr>
      </p:pic>
      <p:pic>
        <p:nvPicPr>
          <p:cNvPr id="11"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1132" y="1121816"/>
            <a:ext cx="1042926" cy="853776"/>
          </a:xfrm>
          <a:prstGeom prst="rect">
            <a:avLst/>
          </a:prstGeom>
        </p:spPr>
      </p:pic>
      <p:sp>
        <p:nvSpPr>
          <p:cNvPr id="13" name="TextBox 12"/>
          <p:cNvSpPr txBox="1"/>
          <p:nvPr/>
        </p:nvSpPr>
        <p:spPr>
          <a:xfrm>
            <a:off x="2312126" y="2286000"/>
            <a:ext cx="9026435" cy="1862048"/>
          </a:xfrm>
          <a:prstGeom prst="rect">
            <a:avLst/>
          </a:prstGeom>
          <a:noFill/>
        </p:spPr>
        <p:txBody>
          <a:bodyPr wrap="square" rtlCol="0">
            <a:spAutoFit/>
            <a:scene3d>
              <a:camera prst="orthographicFront"/>
              <a:lightRig rig="threePt" dir="t"/>
            </a:scene3d>
            <a:sp3d extrusionH="57150">
              <a:bevelT h="25400" prst="softRound"/>
            </a:sp3d>
          </a:bodyPr>
          <a:lstStyle/>
          <a:p>
            <a:r>
              <a:rPr lang="en-US" sz="11500">
                <a:solidFill>
                  <a:schemeClr val="accent6">
                    <a:lumMod val="75000"/>
                  </a:schemeClr>
                </a:solidFill>
                <a:latin typeface="UTM Showcard" panose="02040603050506020204" pitchFamily="18" charset="0"/>
              </a:rPr>
              <a:t>VẬN DỤNG</a:t>
            </a:r>
          </a:p>
        </p:txBody>
      </p:sp>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1786" y1="30285" x2="60835" y2="37795"/>
                        <a14:foregroundMark x1="34672" y1="43307" x2="19133" y2="62205"/>
                        <a14:foregroundMark x1="45560" y1="46941" x2="38742" y2="62750"/>
                        <a14:foregroundMark x1="20349" y1="42762" x2="19609" y2="57480"/>
                        <a14:foregroundMark x1="20825" y1="41975" x2="25899" y2="41975"/>
                        <a14:foregroundMark x1="24736" y1="42762" x2="25423" y2="49727"/>
                        <a14:foregroundMark x1="16702" y1="51363" x2="17706" y2="59419"/>
                        <a14:foregroundMark x1="22516" y1="64446" x2="42178" y2="64446"/>
                        <a14:foregroundMark x1="40962" y1="64991" x2="40962" y2="73349"/>
                        <a14:foregroundMark x1="39271" y1="73349" x2="19609" y2="72502"/>
                        <a14:foregroundMark x1="38742" y1="43065" x2="38266" y2="50818"/>
                        <a14:foregroundMark x1="39006" y1="75833" x2="36364" y2="77529"/>
                        <a14:foregroundMark x1="23732" y1="76681" x2="26903" y2="77529"/>
                      </a14:backgroundRemoval>
                    </a14:imgEffect>
                  </a14:imgLayer>
                </a14:imgProps>
              </a:ext>
              <a:ext uri="{28A0092B-C50C-407E-A947-70E740481C1C}">
                <a14:useLocalDpi xmlns:a14="http://schemas.microsoft.com/office/drawing/2010/main" val="0"/>
              </a:ext>
            </a:extLst>
          </a:blip>
          <a:stretch>
            <a:fillRect/>
          </a:stretch>
        </p:blipFill>
        <p:spPr>
          <a:xfrm>
            <a:off x="7323163" y="3075731"/>
            <a:ext cx="5213137" cy="4547018"/>
          </a:xfrm>
          <a:prstGeom prst="rect">
            <a:avLst/>
          </a:prstGeom>
        </p:spPr>
      </p:pic>
    </p:spTree>
    <p:extLst>
      <p:ext uri="{BB962C8B-B14F-4D97-AF65-F5344CB8AC3E}">
        <p14:creationId xmlns:p14="http://schemas.microsoft.com/office/powerpoint/2010/main" val="3045103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2" presetClass="entr" presetSubtype="2"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56707"/>
            <a:ext cx="11143129" cy="5977203"/>
          </a:xfrm>
          <a:prstGeom prst="rect">
            <a:avLst/>
          </a:prstGeom>
        </p:spPr>
      </p:pic>
    </p:spTree>
    <p:extLst>
      <p:ext uri="{BB962C8B-B14F-4D97-AF65-F5344CB8AC3E}">
        <p14:creationId xmlns:p14="http://schemas.microsoft.com/office/powerpoint/2010/main" val="886868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70476" r="49151"/>
          <a:stretch/>
        </p:blipFill>
        <p:spPr>
          <a:xfrm>
            <a:off x="3295650" y="319319"/>
            <a:ext cx="9429750" cy="731973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1786" y1="30285" x2="60835" y2="37795"/>
                        <a14:foregroundMark x1="34672" y1="43307" x2="19133" y2="62205"/>
                        <a14:foregroundMark x1="45560" y1="46941" x2="38742" y2="62750"/>
                        <a14:foregroundMark x1="20349" y1="42762" x2="19609" y2="57480"/>
                        <a14:foregroundMark x1="20825" y1="41975" x2="25899" y2="41975"/>
                        <a14:foregroundMark x1="24736" y1="42762" x2="25423" y2="49727"/>
                        <a14:foregroundMark x1="16702" y1="51363" x2="17706" y2="59419"/>
                        <a14:foregroundMark x1="22516" y1="64446" x2="42178" y2="64446"/>
                        <a14:foregroundMark x1="40962" y1="64991" x2="40962" y2="73349"/>
                        <a14:foregroundMark x1="39271" y1="73349" x2="19609" y2="72502"/>
                        <a14:foregroundMark x1="38742" y1="43065" x2="38266" y2="50818"/>
                        <a14:foregroundMark x1="39006" y1="75833" x2="36364" y2="77529"/>
                        <a14:foregroundMark x1="23732" y1="76681" x2="26903" y2="77529"/>
                      </a14:backgroundRemoval>
                    </a14:imgEffect>
                  </a14:imgLayer>
                </a14:imgProps>
              </a:ext>
              <a:ext uri="{28A0092B-C50C-407E-A947-70E740481C1C}">
                <a14:useLocalDpi xmlns:a14="http://schemas.microsoft.com/office/drawing/2010/main" val="0"/>
              </a:ext>
            </a:extLst>
          </a:blip>
          <a:stretch>
            <a:fillRect/>
          </a:stretch>
        </p:blipFill>
        <p:spPr>
          <a:xfrm flipH="1">
            <a:off x="-1670874" y="1373518"/>
            <a:ext cx="7862667" cy="6858000"/>
          </a:xfrm>
          <a:prstGeom prst="rect">
            <a:avLst/>
          </a:prstGeom>
        </p:spPr>
      </p:pic>
      <p:sp>
        <p:nvSpPr>
          <p:cNvPr id="5" name="TextBox 4"/>
          <p:cNvSpPr txBox="1"/>
          <p:nvPr/>
        </p:nvSpPr>
        <p:spPr>
          <a:xfrm>
            <a:off x="459250" y="642546"/>
            <a:ext cx="5974667" cy="1323439"/>
          </a:xfrm>
          <a:prstGeom prst="rect">
            <a:avLst/>
          </a:prstGeom>
          <a:noFill/>
        </p:spPr>
        <p:txBody>
          <a:bodyPr wrap="square" rtlCol="0">
            <a:spAutoFit/>
            <a:scene3d>
              <a:camera prst="orthographicFront"/>
              <a:lightRig rig="threePt" dir="t"/>
            </a:scene3d>
            <a:sp3d extrusionH="57150">
              <a:bevelT h="25400" prst="softRound"/>
            </a:sp3d>
          </a:bodyPr>
          <a:lstStyle/>
          <a:p>
            <a:r>
              <a:rPr lang="en-US" sz="8000">
                <a:solidFill>
                  <a:schemeClr val="bg1"/>
                </a:solidFill>
                <a:effectLst>
                  <a:reflection blurRad="6350" stA="55000" endA="300" endPos="45500" dir="5400000" sy="-100000" algn="bl" rotWithShape="0"/>
                </a:effectLst>
                <a:latin typeface="UTM Guanine" panose="02040603050506020204" pitchFamily="18" charset="0"/>
              </a:rPr>
              <a:t>DẶN DÒ</a:t>
            </a:r>
          </a:p>
        </p:txBody>
      </p:sp>
      <p:sp>
        <p:nvSpPr>
          <p:cNvPr id="9" name="TextBox 8"/>
          <p:cNvSpPr txBox="1"/>
          <p:nvPr/>
        </p:nvSpPr>
        <p:spPr>
          <a:xfrm>
            <a:off x="5724169" y="2148267"/>
            <a:ext cx="5251268" cy="2308324"/>
          </a:xfrm>
          <a:prstGeom prst="rect">
            <a:avLst/>
          </a:prstGeom>
          <a:noFill/>
        </p:spPr>
        <p:txBody>
          <a:bodyPr wrap="square" rtlCol="0">
            <a:spAutoFit/>
          </a:bodyPr>
          <a:lstStyle/>
          <a:p>
            <a:pPr lvl="0" algn="just"/>
            <a:r>
              <a:rPr lang="nl-NL" sz="3600" b="1">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Hoàn thiện bảng danh sách mua đồ dùng học tập.</a:t>
            </a:r>
          </a:p>
          <a:p>
            <a:pPr lvl="0" algn="just"/>
            <a:r>
              <a:rPr lang="nl-NL" sz="3600" b="1">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rPr>
              <a:t>- Chuẩn bị bài tiếp theo.</a:t>
            </a:r>
            <a:endParaRPr lang="en-US" sz="3600" b="1">
              <a:solidFill>
                <a:schemeClr val="accent6">
                  <a:lumMod val="50000"/>
                </a:schemeClr>
              </a:solidFill>
              <a:latin typeface="Cambria" panose="0204050305040603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657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9718" cy="6858000"/>
          </a:xfrm>
          <a:prstGeom prst="rect">
            <a:avLst/>
          </a:prstGeom>
        </p:spPr>
      </p:pic>
      <p:pic>
        <p:nvPicPr>
          <p:cNvPr id="6" name="Picture 5">
            <a:extLst>
              <a:ext uri="{FF2B5EF4-FFF2-40B4-BE49-F238E27FC236}">
                <a16:creationId xmlns:a16="http://schemas.microsoft.com/office/drawing/2014/main" id="{B1813281-B5E4-000F-62E2-0AB1340CBAD2}"/>
              </a:ext>
            </a:extLst>
          </p:cNvPr>
          <p:cNvPicPr>
            <a:picLocks noChangeAspect="1"/>
          </p:cNvPicPr>
          <p:nvPr/>
        </p:nvPicPr>
        <p:blipFill>
          <a:blip r:embed="rId3"/>
          <a:stretch>
            <a:fillRect/>
          </a:stretch>
        </p:blipFill>
        <p:spPr>
          <a:xfrm>
            <a:off x="2713796" y="379814"/>
            <a:ext cx="6742126" cy="1958906"/>
          </a:xfrm>
          <a:prstGeom prst="rect">
            <a:avLst/>
          </a:prstGeom>
        </p:spPr>
      </p:pic>
      <p:sp>
        <p:nvSpPr>
          <p:cNvPr id="7" name="TextBox 6">
            <a:extLst>
              <a:ext uri="{FF2B5EF4-FFF2-40B4-BE49-F238E27FC236}">
                <a16:creationId xmlns:a16="http://schemas.microsoft.com/office/drawing/2014/main" id="{29881DEC-9F01-9FC2-6649-C308FD65DEFB}"/>
              </a:ext>
            </a:extLst>
          </p:cNvPr>
          <p:cNvSpPr txBox="1"/>
          <p:nvPr/>
        </p:nvSpPr>
        <p:spPr>
          <a:xfrm>
            <a:off x="498764" y="1773605"/>
            <a:ext cx="11305309" cy="4832092"/>
          </a:xfrm>
          <a:prstGeom prst="rect">
            <a:avLst/>
          </a:prstGeom>
          <a:solidFill>
            <a:schemeClr val="bg1">
              <a:alpha val="88000"/>
            </a:schemeClr>
          </a:solidFill>
        </p:spPr>
        <p:txBody>
          <a:bodyPr wrap="square">
            <a:spAutoFit/>
          </a:bodyPr>
          <a:lstStyle/>
          <a:p>
            <a:r>
              <a:rPr lang="en-US" sz="2800" b="1">
                <a:solidFill>
                  <a:schemeClr val="accent5">
                    <a:lumMod val="25000"/>
                  </a:schemeClr>
                </a:solidFill>
                <a:latin typeface="Cambria" panose="02040503050406030204" pitchFamily="18" charset="0"/>
                <a:ea typeface="Cambria" panose="02040503050406030204" pitchFamily="18" charset="0"/>
              </a:rPr>
              <a:t>*Kiến thức, kĩ năng:</a:t>
            </a:r>
            <a:endParaRPr lang="en-US" sz="2800">
              <a:solidFill>
                <a:schemeClr val="accent5">
                  <a:lumMod val="25000"/>
                </a:schemeClr>
              </a:solidFill>
              <a:latin typeface="Cambria" panose="02040503050406030204" pitchFamily="18" charset="0"/>
              <a:ea typeface="Cambria" panose="02040503050406030204" pitchFamily="18" charset="0"/>
            </a:endParaRPr>
          </a:p>
          <a:p>
            <a:pPr algn="just"/>
            <a:r>
              <a:rPr lang="en-US" sz="2800">
                <a:latin typeface="Cambria" panose="02040503050406030204" pitchFamily="18" charset="0"/>
                <a:ea typeface="Cambria" panose="02040503050406030204" pitchFamily="18" charset="0"/>
              </a:rPr>
              <a:t>- Kể tên được những nơi diễn ra hoạt động mua bán hàng hóa và nói được cách mua bán hàng hóa trong cửa hàng, chợ, siêu thị hoặc trung tâm thương mại.</a:t>
            </a:r>
          </a:p>
          <a:p>
            <a:r>
              <a:rPr lang="en-US" sz="2800">
                <a:latin typeface="Cambria" panose="02040503050406030204" pitchFamily="18" charset="0"/>
                <a:ea typeface="Cambria" panose="02040503050406030204" pitchFamily="18" charset="0"/>
              </a:rPr>
              <a:t>- Bước đầu biết cách lựa chọn hàng hóa theo nhu cầu một cách cẩn thận. </a:t>
            </a:r>
          </a:p>
          <a:p>
            <a:r>
              <a:rPr lang="en-US" sz="2800" b="1">
                <a:solidFill>
                  <a:schemeClr val="accent5">
                    <a:lumMod val="25000"/>
                  </a:schemeClr>
                </a:solidFill>
                <a:latin typeface="Cambria" panose="02040503050406030204" pitchFamily="18" charset="0"/>
                <a:ea typeface="Cambria" panose="02040503050406030204" pitchFamily="18" charset="0"/>
              </a:rPr>
              <a:t>*Phát triển năng lực và phẩm chất:</a:t>
            </a:r>
            <a:endParaRPr lang="en-US" sz="2800">
              <a:solidFill>
                <a:schemeClr val="accent5">
                  <a:lumMod val="25000"/>
                </a:schemeClr>
              </a:solidFill>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 Bước đầu hình thành ở học sinh năng lực lập kế hoạch.</a:t>
            </a:r>
          </a:p>
          <a:p>
            <a:r>
              <a:rPr lang="en-US" sz="2800">
                <a:latin typeface="Cambria" panose="02040503050406030204" pitchFamily="18" charset="0"/>
                <a:ea typeface="Cambria" panose="02040503050406030204" pitchFamily="18" charset="0"/>
              </a:rPr>
              <a:t>- Học sinh biết chi tiêu (mua sắm) hợp lý, phù hợp với nhu cầu của bản thân và điều kiện của gia đình.</a:t>
            </a:r>
          </a:p>
          <a:p>
            <a:r>
              <a:rPr lang="en-US" sz="2800">
                <a:latin typeface="Cambria" panose="02040503050406030204" pitchFamily="18" charset="0"/>
                <a:ea typeface="Cambria" panose="02040503050406030204" pitchFamily="18" charset="0"/>
              </a:rPr>
              <a:t>- Có ý thức tiết kiệm khi sử dụng hàng hóa và tuyên truyền cho mọi người cùng thực hiện.</a:t>
            </a:r>
          </a:p>
        </p:txBody>
      </p:sp>
    </p:spTree>
    <p:extLst>
      <p:ext uri="{BB962C8B-B14F-4D97-AF65-F5344CB8AC3E}">
        <p14:creationId xmlns:p14="http://schemas.microsoft.com/office/powerpoint/2010/main" val="2278945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31556"/>
          <a:stretch/>
        </p:blipFill>
        <p:spPr>
          <a:xfrm>
            <a:off x="0" y="3356939"/>
            <a:ext cx="6516914" cy="3501061"/>
          </a:xfrm>
          <a:prstGeom prst="rect">
            <a:avLst/>
          </a:prstGeom>
        </p:spPr>
      </p:pic>
      <p:pic>
        <p:nvPicPr>
          <p:cNvPr id="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69130" r="1220"/>
          <a:stretch/>
        </p:blipFill>
        <p:spPr>
          <a:xfrm>
            <a:off x="9368971" y="3356938"/>
            <a:ext cx="2823029" cy="3501061"/>
          </a:xfrm>
          <a:prstGeom prst="rect">
            <a:avLst/>
          </a:prstGeom>
        </p:spPr>
      </p:pic>
      <p:grpSp>
        <p:nvGrpSpPr>
          <p:cNvPr id="7" name="Group 6">
            <a:extLst>
              <a:ext uri="{FF2B5EF4-FFF2-40B4-BE49-F238E27FC236}">
                <a16:creationId xmlns:a16="http://schemas.microsoft.com/office/drawing/2014/main" id="{14BB32AD-1AFC-A4F5-BAA9-6164CCB66AE3}"/>
              </a:ext>
            </a:extLst>
          </p:cNvPr>
          <p:cNvGrpSpPr/>
          <p:nvPr/>
        </p:nvGrpSpPr>
        <p:grpSpPr>
          <a:xfrm>
            <a:off x="1943382" y="888141"/>
            <a:ext cx="9147063" cy="3054119"/>
            <a:chOff x="1116283" y="827782"/>
            <a:chExt cx="9533125" cy="18463977"/>
          </a:xfrm>
        </p:grpSpPr>
        <p:sp>
          <p:nvSpPr>
            <p:cNvPr id="8" name="TextBox 7">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228600">
                    <a:solidFill>
                      <a:srgbClr val="3F938B"/>
                    </a:solidFill>
                  </a:ln>
                  <a:solidFill>
                    <a:srgbClr val="3F938B"/>
                  </a:solidFill>
                  <a:latin typeface="#9Slide07 Cadena" panose="02000503000000020004" pitchFamily="2" charset="0"/>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9" name="TextBox 8">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150633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3977550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
          <p:cNvSpPr/>
          <p:nvPr/>
        </p:nvSpPr>
        <p:spPr>
          <a:xfrm>
            <a:off x="0" y="1508760"/>
            <a:ext cx="12192000" cy="3840480"/>
          </a:xfrm>
          <a:prstGeom prst="rect">
            <a:avLst/>
          </a:prstGeom>
          <a:solidFill>
            <a:schemeClr val="bg1"/>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pic>
        <p:nvPicPr>
          <p:cNvPr id="8" name="图片 7">
            <a:extLst>
              <a:ext uri="{FF2B5EF4-FFF2-40B4-BE49-F238E27FC236}">
                <a16:creationId xmlns:a16="http://schemas.microsoft.com/office/drawing/2014/main" id="{4A4DB7D0-402F-47D3-8435-415325A9C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9" name="图片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3401" y="4405996"/>
            <a:ext cx="12047459" cy="3731366"/>
          </a:xfrm>
          <a:prstGeom prst="rect">
            <a:avLst/>
          </a:prstGeom>
        </p:spPr>
      </p:pic>
      <p:pic>
        <p:nvPicPr>
          <p:cNvPr id="10" name="图片 9">
            <a:extLst>
              <a:ext uri="{FF2B5EF4-FFF2-40B4-BE49-F238E27FC236}">
                <a16:creationId xmlns:a16="http://schemas.microsoft.com/office/drawing/2014/main" id="{A7BB1EC3-F73B-4C93-9D57-711440893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4211" y="3782856"/>
            <a:ext cx="3481665" cy="3481665"/>
          </a:xfrm>
          <a:prstGeom prst="rect">
            <a:avLst/>
          </a:prstGeom>
        </p:spPr>
      </p:pic>
      <p:pic>
        <p:nvPicPr>
          <p:cNvPr id="1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1132" y="1121816"/>
            <a:ext cx="1042926" cy="853776"/>
          </a:xfrm>
          <a:prstGeom prst="rect">
            <a:avLst/>
          </a:prstGeom>
        </p:spPr>
      </p:pic>
      <p:pic>
        <p:nvPicPr>
          <p:cNvPr id="12" name="Picture 11">
            <a:extLst>
              <a:ext uri="{FF2B5EF4-FFF2-40B4-BE49-F238E27FC236}">
                <a16:creationId xmlns:a16="http://schemas.microsoft.com/office/drawing/2014/main" id="{53389A76-2A53-AC56-2D95-9B31A81BF008}"/>
              </a:ext>
            </a:extLst>
          </p:cNvPr>
          <p:cNvPicPr>
            <a:picLocks noChangeAspect="1"/>
          </p:cNvPicPr>
          <p:nvPr/>
        </p:nvPicPr>
        <p:blipFill rotWithShape="1">
          <a:blip r:embed="rId6"/>
          <a:srcRect l="8432" r="7434" b="24976"/>
          <a:stretch/>
        </p:blipFill>
        <p:spPr>
          <a:xfrm>
            <a:off x="1936456" y="1894943"/>
            <a:ext cx="8776139" cy="2511053"/>
          </a:xfrm>
          <a:prstGeom prst="rect">
            <a:avLst/>
          </a:prstGeom>
        </p:spPr>
      </p:pic>
    </p:spTree>
    <p:extLst>
      <p:ext uri="{BB962C8B-B14F-4D97-AF65-F5344CB8AC3E}">
        <p14:creationId xmlns:p14="http://schemas.microsoft.com/office/powerpoint/2010/main" val="35943647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1786" y1="30285" x2="60835" y2="37795"/>
                        <a14:foregroundMark x1="34672" y1="43307" x2="19133" y2="62205"/>
                        <a14:foregroundMark x1="45560" y1="46941" x2="38742" y2="62750"/>
                        <a14:foregroundMark x1="20349" y1="42762" x2="19609" y2="57480"/>
                        <a14:foregroundMark x1="20825" y1="41975" x2="25899" y2="41975"/>
                        <a14:foregroundMark x1="24736" y1="42762" x2="25423" y2="49727"/>
                        <a14:foregroundMark x1="16702" y1="51363" x2="17706" y2="59419"/>
                        <a14:foregroundMark x1="22516" y1="64446" x2="42178" y2="64446"/>
                        <a14:foregroundMark x1="40962" y1="64991" x2="40962" y2="73349"/>
                        <a14:foregroundMark x1="39271" y1="73349" x2="19609" y2="72502"/>
                        <a14:foregroundMark x1="38742" y1="43065" x2="38266" y2="50818"/>
                        <a14:foregroundMark x1="39006" y1="75833" x2="36364" y2="77529"/>
                        <a14:foregroundMark x1="23732" y1="76681" x2="26903" y2="77529"/>
                      </a14:backgroundRemoval>
                    </a14:imgEffect>
                  </a14:imgLayer>
                </a14:imgProps>
              </a:ext>
              <a:ext uri="{28A0092B-C50C-407E-A947-70E740481C1C}">
                <a14:useLocalDpi xmlns:a14="http://schemas.microsoft.com/office/drawing/2010/main" val="0"/>
              </a:ext>
            </a:extLst>
          </a:blip>
          <a:stretch>
            <a:fillRect/>
          </a:stretch>
        </p:blipFill>
        <p:spPr>
          <a:xfrm flipH="1">
            <a:off x="-1428750" y="1427376"/>
            <a:ext cx="7862667" cy="6858000"/>
          </a:xfrm>
          <a:prstGeom prst="rect">
            <a:avLst/>
          </a:prstGeom>
        </p:spPr>
      </p:pic>
      <p:grpSp>
        <p:nvGrpSpPr>
          <p:cNvPr id="7" name="Group 6"/>
          <p:cNvGrpSpPr/>
          <p:nvPr/>
        </p:nvGrpSpPr>
        <p:grpSpPr>
          <a:xfrm>
            <a:off x="4293659" y="2489860"/>
            <a:ext cx="8126941" cy="2482190"/>
            <a:chOff x="3879666" y="3611880"/>
            <a:chExt cx="5499464" cy="5965250"/>
          </a:xfrm>
        </p:grpSpPr>
        <p:sp>
          <p:nvSpPr>
            <p:cNvPr id="8" name="TextBox 7"/>
            <p:cNvSpPr txBox="1"/>
            <p:nvPr/>
          </p:nvSpPr>
          <p:spPr>
            <a:xfrm>
              <a:off x="3879667" y="3611880"/>
              <a:ext cx="5499463" cy="3014022"/>
            </a:xfrm>
            <a:prstGeom prst="rect">
              <a:avLst/>
            </a:prstGeom>
            <a:noFill/>
          </p:spPr>
          <p:txBody>
            <a:bodyPr wrap="square" rtlCol="0">
              <a:spAutoFit/>
            </a:bodyPr>
            <a:lstStyle/>
            <a:p>
              <a:r>
                <a:rPr lang="en-US" sz="13800" b="1">
                  <a:ln w="260350">
                    <a:solidFill>
                      <a:schemeClr val="accent3">
                        <a:lumMod val="75000"/>
                      </a:schemeClr>
                    </a:solidFill>
                  </a:ln>
                  <a:solidFill>
                    <a:schemeClr val="accent3">
                      <a:lumMod val="75000"/>
                    </a:schemeClr>
                  </a:solidFill>
                  <a:effectLst>
                    <a:outerShdw blurRad="38100" dist="38100" dir="2700000" algn="tl">
                      <a:srgbClr val="000000">
                        <a:alpha val="43137"/>
                      </a:srgbClr>
                    </a:outerShdw>
                  </a:effectLst>
                  <a:latin typeface="UTM Guanine" panose="02040603050506020204" pitchFamily="18" charset="0"/>
                </a:rPr>
                <a:t>ĐI CHỢ</a:t>
              </a:r>
            </a:p>
          </p:txBody>
        </p:sp>
        <p:sp>
          <p:nvSpPr>
            <p:cNvPr id="9" name="TextBox 8"/>
            <p:cNvSpPr txBox="1"/>
            <p:nvPr/>
          </p:nvSpPr>
          <p:spPr>
            <a:xfrm>
              <a:off x="3879666" y="3674671"/>
              <a:ext cx="5499463" cy="5902459"/>
            </a:xfrm>
            <a:prstGeom prst="rect">
              <a:avLst/>
            </a:prstGeom>
            <a:noFill/>
          </p:spPr>
          <p:txBody>
            <a:bodyPr wrap="square" rtlCol="0">
              <a:spAutoFit/>
            </a:bodyPr>
            <a:lstStyle/>
            <a:p>
              <a:r>
                <a:rPr lang="en-US" sz="13800" b="1">
                  <a:solidFill>
                    <a:schemeClr val="accent4">
                      <a:lumMod val="75000"/>
                    </a:schemeClr>
                  </a:solidFill>
                  <a:effectLst>
                    <a:outerShdw blurRad="38100" dist="38100" dir="2700000" algn="tl">
                      <a:srgbClr val="000000">
                        <a:alpha val="43137"/>
                      </a:srgbClr>
                    </a:outerShdw>
                  </a:effectLst>
                  <a:latin typeface="UTM Guanine" panose="02040603050506020204" pitchFamily="18" charset="0"/>
                </a:rPr>
                <a:t>ĐI CHỢ</a:t>
              </a:r>
            </a:p>
          </p:txBody>
        </p:sp>
      </p:grpSp>
      <p:grpSp>
        <p:nvGrpSpPr>
          <p:cNvPr id="10" name="Group 9"/>
          <p:cNvGrpSpPr/>
          <p:nvPr/>
        </p:nvGrpSpPr>
        <p:grpSpPr>
          <a:xfrm>
            <a:off x="5875707" y="1062484"/>
            <a:ext cx="4386484" cy="1359687"/>
            <a:chOff x="2465757" y="1593890"/>
            <a:chExt cx="4386484" cy="1359687"/>
          </a:xfrm>
        </p:grpSpPr>
        <p:sp>
          <p:nvSpPr>
            <p:cNvPr id="11" name="TextBox 10"/>
            <p:cNvSpPr txBox="1"/>
            <p:nvPr/>
          </p:nvSpPr>
          <p:spPr>
            <a:xfrm>
              <a:off x="2465758" y="1593890"/>
              <a:ext cx="4386483" cy="1323439"/>
            </a:xfrm>
            <a:prstGeom prst="rect">
              <a:avLst/>
            </a:prstGeom>
            <a:noFill/>
          </p:spPr>
          <p:txBody>
            <a:bodyPr wrap="square" rtlCol="0">
              <a:spAutoFit/>
            </a:bodyPr>
            <a:lstStyle/>
            <a:p>
              <a:r>
                <a:rPr lang="en-US" sz="8000">
                  <a:ln w="190500">
                    <a:solidFill>
                      <a:schemeClr val="bg1"/>
                    </a:solidFill>
                  </a:ln>
                  <a:solidFill>
                    <a:schemeClr val="bg1"/>
                  </a:solidFill>
                  <a:effectLst>
                    <a:outerShdw blurRad="38100" dist="38100" dir="2700000" algn="tl">
                      <a:srgbClr val="000000">
                        <a:alpha val="43137"/>
                      </a:srgbClr>
                    </a:outerShdw>
                  </a:effectLst>
                  <a:latin typeface="SVN-Olivier" panose="02040603050506020204" pitchFamily="18" charset="0"/>
                </a:rPr>
                <a:t>Trò chơi </a:t>
              </a:r>
            </a:p>
          </p:txBody>
        </p:sp>
        <p:sp>
          <p:nvSpPr>
            <p:cNvPr id="12" name="TextBox 11"/>
            <p:cNvSpPr txBox="1"/>
            <p:nvPr/>
          </p:nvSpPr>
          <p:spPr>
            <a:xfrm>
              <a:off x="2465757" y="1630138"/>
              <a:ext cx="4386483" cy="1323439"/>
            </a:xfrm>
            <a:prstGeom prst="rect">
              <a:avLst/>
            </a:prstGeom>
            <a:noFill/>
          </p:spPr>
          <p:txBody>
            <a:bodyPr wrap="square" rtlCol="0">
              <a:spAutoFit/>
            </a:bodyPr>
            <a:lstStyle/>
            <a:p>
              <a:r>
                <a:rPr lang="en-US" sz="8000">
                  <a:solidFill>
                    <a:schemeClr val="accent1">
                      <a:lumMod val="50000"/>
                    </a:schemeClr>
                  </a:solidFill>
                  <a:latin typeface="SVN-Olivier" panose="02040603050506020204" pitchFamily="18" charset="0"/>
                </a:rPr>
                <a:t>Trò chơi </a:t>
              </a:r>
            </a:p>
          </p:txBody>
        </p:sp>
      </p:grpSp>
    </p:spTree>
    <p:extLst>
      <p:ext uri="{BB962C8B-B14F-4D97-AF65-F5344CB8AC3E}">
        <p14:creationId xmlns:p14="http://schemas.microsoft.com/office/powerpoint/2010/main" val="4013120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5472" r="89968">
                        <a14:foregroundMark x1="30579" y1="35818" x2="40665" y2="36667"/>
                        <a14:foregroundMark x1="40665" y1="36667" x2="40182" y2="49455"/>
                        <a14:foregroundMark x1="40182" y1="49455" x2="47800" y2="46121"/>
                        <a14:foregroundMark x1="43830" y1="48606" x2="40397" y2="73879"/>
                        <a14:foregroundMark x1="30794" y1="36364" x2="29345" y2="48909"/>
                        <a14:foregroundMark x1="29345" y1="47758" x2="18777" y2="48364"/>
                        <a14:foregroundMark x1="17758" y1="51394" x2="17275" y2="64182"/>
                        <a14:foregroundMark x1="17543" y1="64182" x2="40182" y2="66970"/>
                        <a14:foregroundMark x1="27361" y1="52242" x2="17758" y2="61697"/>
                        <a14:foregroundMark x1="53702" y1="69152" x2="47049" y2="73030"/>
                        <a14:foregroundMark x1="67436" y1="71394" x2="72371" y2="79152"/>
                        <a14:foregroundMark x1="19528" y1="65576" x2="33745" y2="61697"/>
                        <a14:foregroundMark x1="23927" y1="59152" x2="36212" y2="65030"/>
                      </a14:backgroundRemoval>
                    </a14:imgEffect>
                  </a14:imgLayer>
                </a14:imgProps>
              </a:ext>
              <a:ext uri="{28A0092B-C50C-407E-A947-70E740481C1C}">
                <a14:useLocalDpi xmlns:a14="http://schemas.microsoft.com/office/drawing/2010/main" val="0"/>
              </a:ext>
            </a:extLst>
          </a:blip>
          <a:stretch>
            <a:fillRect/>
          </a:stretch>
        </p:blipFill>
        <p:spPr>
          <a:xfrm flipH="1">
            <a:off x="-1357342" y="1365432"/>
            <a:ext cx="7746355" cy="6858000"/>
          </a:xfrm>
          <a:prstGeom prst="rect">
            <a:avLst/>
          </a:prstGeom>
        </p:spPr>
      </p:pic>
      <p:grpSp>
        <p:nvGrpSpPr>
          <p:cNvPr id="2" name="Group 1"/>
          <p:cNvGrpSpPr/>
          <p:nvPr/>
        </p:nvGrpSpPr>
        <p:grpSpPr>
          <a:xfrm>
            <a:off x="2662519" y="626954"/>
            <a:ext cx="9243732" cy="4402246"/>
            <a:chOff x="2662519" y="626954"/>
            <a:chExt cx="9243732" cy="4402246"/>
          </a:xfrm>
        </p:grpSpPr>
        <p:grpSp>
          <p:nvGrpSpPr>
            <p:cNvPr id="14" name="Group 13">
              <a:extLst>
                <a:ext uri="{FF2B5EF4-FFF2-40B4-BE49-F238E27FC236}">
                  <a16:creationId xmlns:a16="http://schemas.microsoft.com/office/drawing/2014/main" id="{FB04DF26-32A9-839B-5F63-1DCB446AA219}"/>
                </a:ext>
              </a:extLst>
            </p:cNvPr>
            <p:cNvGrpSpPr/>
            <p:nvPr/>
          </p:nvGrpSpPr>
          <p:grpSpPr>
            <a:xfrm>
              <a:off x="2662519" y="626954"/>
              <a:ext cx="9243732" cy="4402246"/>
              <a:chOff x="613600" y="1403470"/>
              <a:chExt cx="3420572" cy="1424157"/>
            </a:xfrm>
            <a:solidFill>
              <a:schemeClr val="bg1"/>
            </a:solidFill>
          </p:grpSpPr>
          <p:sp>
            <p:nvSpPr>
              <p:cNvPr id="15"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grp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F1E5CFF-D369-D8D5-01C3-A99EDE650898}"/>
                  </a:ext>
                </a:extLst>
              </p:cNvPr>
              <p:cNvSpPr txBox="1"/>
              <p:nvPr/>
            </p:nvSpPr>
            <p:spPr>
              <a:xfrm>
                <a:off x="1803007" y="1433280"/>
                <a:ext cx="1041757" cy="209093"/>
              </a:xfrm>
              <a:prstGeom prst="rect">
                <a:avLst/>
              </a:prstGeom>
              <a:noFill/>
            </p:spPr>
            <p:txBody>
              <a:bodyPr wrap="square">
                <a:spAutoFit/>
              </a:bodyPr>
              <a:lstStyle/>
              <a:p>
                <a:pPr algn="ctr"/>
                <a:r>
                  <a:rPr lang="nl-NL" sz="3600" b="1">
                    <a:solidFill>
                      <a:schemeClr val="accent5">
                        <a:lumMod val="75000"/>
                      </a:schemeClr>
                    </a:solidFill>
                    <a:effectLst/>
                    <a:latin typeface="UTM Avo" panose="02040603050506020204" pitchFamily="18" charset="0"/>
                    <a:ea typeface="Calibri" panose="020F0502020204030204" pitchFamily="34" charset="0"/>
                  </a:rPr>
                  <a:t>LUẬT CHƠI</a:t>
                </a:r>
              </a:p>
            </p:txBody>
          </p:sp>
        </p:grpSp>
        <p:sp>
          <p:nvSpPr>
            <p:cNvPr id="20" name="TextBox 19">
              <a:extLst>
                <a:ext uri="{FF2B5EF4-FFF2-40B4-BE49-F238E27FC236}">
                  <a16:creationId xmlns:a16="http://schemas.microsoft.com/office/drawing/2014/main" id="{7F1E5CFF-D369-D8D5-01C3-A99EDE650898}"/>
                </a:ext>
              </a:extLst>
            </p:cNvPr>
            <p:cNvSpPr txBox="1"/>
            <p:nvPr/>
          </p:nvSpPr>
          <p:spPr>
            <a:xfrm>
              <a:off x="2775779" y="1365432"/>
              <a:ext cx="9030739" cy="3323987"/>
            </a:xfrm>
            <a:prstGeom prst="rect">
              <a:avLst/>
            </a:prstGeom>
            <a:noFill/>
          </p:spPr>
          <p:txBody>
            <a:bodyPr wrap="square">
              <a:spAutoFit/>
            </a:bodyPr>
            <a:lstStyle/>
            <a:p>
              <a:pPr algn="just"/>
              <a:r>
                <a:rPr lang="en-US" sz="3000">
                  <a:solidFill>
                    <a:schemeClr val="accent5">
                      <a:lumMod val="50000"/>
                    </a:schemeClr>
                  </a:solidFill>
                  <a:latin typeface="Cambria" panose="02040503050406030204" pitchFamily="18" charset="0"/>
                  <a:ea typeface="Cambria" panose="02040503050406030204" pitchFamily="18" charset="0"/>
                </a:rPr>
                <a:t>- Lớp được chia thành 2 đội chơi, mỗi đội được chia 1 phần bảng. Trên từng phần bảng ghi: Hàng thực phẩm, Đồ dùng học tập</a:t>
              </a:r>
            </a:p>
            <a:p>
              <a:pPr algn="just"/>
              <a:r>
                <a:rPr lang="en-US" sz="3000">
                  <a:solidFill>
                    <a:schemeClr val="accent5">
                      <a:lumMod val="50000"/>
                    </a:schemeClr>
                  </a:solidFill>
                  <a:latin typeface="Cambria" panose="02040503050406030204" pitchFamily="18" charset="0"/>
                  <a:ea typeface="Cambria" panose="02040503050406030204" pitchFamily="18" charset="0"/>
                </a:rPr>
                <a:t>- Các đội lần lượt lên viết tên hàng hóa vào phần bảng của mình cho phù hợp.</a:t>
              </a:r>
            </a:p>
            <a:p>
              <a:pPr algn="just"/>
              <a:r>
                <a:rPr lang="en-US" sz="3000">
                  <a:solidFill>
                    <a:schemeClr val="accent5">
                      <a:lumMod val="50000"/>
                    </a:schemeClr>
                  </a:solidFill>
                  <a:latin typeface="Cambria" panose="02040503050406030204" pitchFamily="18" charset="0"/>
                  <a:ea typeface="Cambria" panose="02040503050406030204" pitchFamily="18" charset="0"/>
                </a:rPr>
                <a:t>- Sau thời gian một bài hát, đội nào ghi được nhiều đáp án chính xác hơn, đội đó chiến thắng. </a:t>
              </a:r>
            </a:p>
          </p:txBody>
        </p:sp>
      </p:grpSp>
    </p:spTree>
    <p:extLst>
      <p:ext uri="{BB962C8B-B14F-4D97-AF65-F5344CB8AC3E}">
        <p14:creationId xmlns:p14="http://schemas.microsoft.com/office/powerpoint/2010/main" val="10209345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1"/>
          <p:cNvSpPr/>
          <p:nvPr/>
        </p:nvSpPr>
        <p:spPr>
          <a:xfrm>
            <a:off x="0" y="1508760"/>
            <a:ext cx="12192000" cy="3840480"/>
          </a:xfrm>
          <a:prstGeom prst="rect">
            <a:avLst/>
          </a:prstGeom>
          <a:solidFill>
            <a:schemeClr val="bg1"/>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pic>
        <p:nvPicPr>
          <p:cNvPr id="8" name="图片 7">
            <a:extLst>
              <a:ext uri="{FF2B5EF4-FFF2-40B4-BE49-F238E27FC236}">
                <a16:creationId xmlns:a16="http://schemas.microsoft.com/office/drawing/2014/main" id="{4A4DB7D0-402F-47D3-8435-415325A9C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182"/>
          <a:stretch/>
        </p:blipFill>
        <p:spPr>
          <a:xfrm>
            <a:off x="0" y="0"/>
            <a:ext cx="3481665" cy="3640522"/>
          </a:xfrm>
          <a:prstGeom prst="rect">
            <a:avLst/>
          </a:prstGeom>
        </p:spPr>
      </p:pic>
      <p:pic>
        <p:nvPicPr>
          <p:cNvPr id="9" name="图片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3401" y="4405996"/>
            <a:ext cx="12047459" cy="3731366"/>
          </a:xfrm>
          <a:prstGeom prst="rect">
            <a:avLst/>
          </a:prstGeom>
        </p:spPr>
      </p:pic>
      <p:pic>
        <p:nvPicPr>
          <p:cNvPr id="10" name="图片 9">
            <a:extLst>
              <a:ext uri="{FF2B5EF4-FFF2-40B4-BE49-F238E27FC236}">
                <a16:creationId xmlns:a16="http://schemas.microsoft.com/office/drawing/2014/main" id="{A7BB1EC3-F73B-4C93-9D57-711440893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4211" y="3782856"/>
            <a:ext cx="3481665" cy="3481665"/>
          </a:xfrm>
          <a:prstGeom prst="rect">
            <a:avLst/>
          </a:prstGeom>
        </p:spPr>
      </p:pic>
      <p:pic>
        <p:nvPicPr>
          <p:cNvPr id="11"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1132" y="1121816"/>
            <a:ext cx="1042926" cy="853776"/>
          </a:xfrm>
          <a:prstGeom prst="rect">
            <a:avLst/>
          </a:prstGeom>
        </p:spPr>
      </p:pic>
      <p:pic>
        <p:nvPicPr>
          <p:cNvPr id="13" name="Picture 12">
            <a:extLst>
              <a:ext uri="{FF2B5EF4-FFF2-40B4-BE49-F238E27FC236}">
                <a16:creationId xmlns:a16="http://schemas.microsoft.com/office/drawing/2014/main" id="{749E96F7-A4D6-386A-DDCA-A4705396E80A}"/>
              </a:ext>
            </a:extLst>
          </p:cNvPr>
          <p:cNvPicPr>
            <a:picLocks noChangeAspect="1"/>
          </p:cNvPicPr>
          <p:nvPr/>
        </p:nvPicPr>
        <p:blipFill rotWithShape="1">
          <a:blip r:embed="rId6"/>
          <a:srcRect l="8921" t="7421" r="5430" b="34395"/>
          <a:stretch/>
        </p:blipFill>
        <p:spPr>
          <a:xfrm>
            <a:off x="2038923" y="2265122"/>
            <a:ext cx="8532163" cy="1947402"/>
          </a:xfrm>
          <a:prstGeom prst="rect">
            <a:avLst/>
          </a:prstGeom>
        </p:spPr>
      </p:pic>
    </p:spTree>
    <p:extLst>
      <p:ext uri="{BB962C8B-B14F-4D97-AF65-F5344CB8AC3E}">
        <p14:creationId xmlns:p14="http://schemas.microsoft.com/office/powerpoint/2010/main" val="1073937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0" y="470218"/>
            <a:ext cx="12043954" cy="891540"/>
            <a:chOff x="695324" y="2537461"/>
            <a:chExt cx="12043954" cy="891540"/>
          </a:xfrm>
        </p:grpSpPr>
        <p:sp>
          <p:nvSpPr>
            <p:cNvPr id="3" name="对角圆角矩形 6"/>
            <p:cNvSpPr/>
            <p:nvPr/>
          </p:nvSpPr>
          <p:spPr>
            <a:xfrm>
              <a:off x="1061085" y="2537461"/>
              <a:ext cx="11678193" cy="891540"/>
            </a:xfrm>
            <a:prstGeom prst="round2DiagRect">
              <a:avLst>
                <a:gd name="adj1" fmla="val 50000"/>
                <a:gd name="adj2"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Hoạt động mua bán hàng hóa thường diễn ra ở đâu?</a:t>
              </a:r>
              <a:endParaRPr lang="zh-CN" altLang="en-US" sz="30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4" name="椭圆 3"/>
            <p:cNvSpPr/>
            <p:nvPr/>
          </p:nvSpPr>
          <p:spPr>
            <a:xfrm>
              <a:off x="695324" y="2677470"/>
              <a:ext cx="741663" cy="741663"/>
            </a:xfrm>
            <a:prstGeom prst="ellipse">
              <a:avLst/>
            </a:prstGeom>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1</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5" name="Content Placeholder 3">
            <a:extLst>
              <a:ext uri="{FF2B5EF4-FFF2-40B4-BE49-F238E27FC236}">
                <a16:creationId xmlns:a16="http://schemas.microsoft.com/office/drawing/2014/main" id="{380CEA70-044D-44AC-B759-758C3A0B01FA}"/>
              </a:ext>
            </a:extLst>
          </p:cNvPr>
          <p:cNvPicPr>
            <a:picLocks noChangeAspect="1"/>
          </p:cNvPicPr>
          <p:nvPr/>
        </p:nvPicPr>
        <p:blipFill>
          <a:blip r:embed="rId2"/>
          <a:stretch>
            <a:fillRect/>
          </a:stretch>
        </p:blipFill>
        <p:spPr>
          <a:xfrm>
            <a:off x="810069" y="1392555"/>
            <a:ext cx="4922694" cy="2683056"/>
          </a:xfrm>
          <a:prstGeom prst="rect">
            <a:avLst/>
          </a:prstGeom>
        </p:spPr>
      </p:pic>
      <p:pic>
        <p:nvPicPr>
          <p:cNvPr id="7" name="Picture 6">
            <a:extLst>
              <a:ext uri="{FF2B5EF4-FFF2-40B4-BE49-F238E27FC236}">
                <a16:creationId xmlns:a16="http://schemas.microsoft.com/office/drawing/2014/main" id="{9E762889-DAB4-4DEF-BC2B-42B8E3C1D866}"/>
              </a:ext>
            </a:extLst>
          </p:cNvPr>
          <p:cNvPicPr>
            <a:picLocks noChangeAspect="1"/>
          </p:cNvPicPr>
          <p:nvPr/>
        </p:nvPicPr>
        <p:blipFill>
          <a:blip r:embed="rId3"/>
          <a:stretch>
            <a:fillRect/>
          </a:stretch>
        </p:blipFill>
        <p:spPr>
          <a:xfrm>
            <a:off x="878823" y="4305300"/>
            <a:ext cx="4854575" cy="2343785"/>
          </a:xfrm>
          <a:prstGeom prst="rect">
            <a:avLst/>
          </a:prstGeom>
        </p:spPr>
      </p:pic>
      <p:pic>
        <p:nvPicPr>
          <p:cNvPr id="8" name="Picture 7">
            <a:extLst>
              <a:ext uri="{FF2B5EF4-FFF2-40B4-BE49-F238E27FC236}">
                <a16:creationId xmlns:a16="http://schemas.microsoft.com/office/drawing/2014/main" id="{4A4870B5-12D5-4020-84EB-7CE8D9C2CE42}"/>
              </a:ext>
            </a:extLst>
          </p:cNvPr>
          <p:cNvPicPr>
            <a:picLocks noChangeAspect="1"/>
          </p:cNvPicPr>
          <p:nvPr/>
        </p:nvPicPr>
        <p:blipFill>
          <a:blip r:embed="rId4"/>
          <a:stretch>
            <a:fillRect/>
          </a:stretch>
        </p:blipFill>
        <p:spPr>
          <a:xfrm>
            <a:off x="6140433" y="4266553"/>
            <a:ext cx="4981408" cy="2382532"/>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165667" y="1392555"/>
            <a:ext cx="4956173" cy="2783746"/>
          </a:xfrm>
          <a:prstGeom prst="rect">
            <a:avLst/>
          </a:prstGeom>
        </p:spPr>
      </p:pic>
      <p:grpSp>
        <p:nvGrpSpPr>
          <p:cNvPr id="10" name="组合 11">
            <a:extLst>
              <a:ext uri="{FF2B5EF4-FFF2-40B4-BE49-F238E27FC236}">
                <a16:creationId xmlns:a16="http://schemas.microsoft.com/office/drawing/2014/main" id="{A7B2A37F-AD42-4260-8C2C-E5D8A6F67DE5}"/>
              </a:ext>
            </a:extLst>
          </p:cNvPr>
          <p:cNvGrpSpPr/>
          <p:nvPr/>
        </p:nvGrpSpPr>
        <p:grpSpPr>
          <a:xfrm>
            <a:off x="1795019" y="3596293"/>
            <a:ext cx="2567976" cy="658385"/>
            <a:chOff x="4248655" y="4028262"/>
            <a:chExt cx="3694690" cy="542870"/>
          </a:xfrm>
        </p:grpSpPr>
        <p:sp>
          <p:nvSpPr>
            <p:cNvPr id="11" name="矩形: 圆角 22">
              <a:extLst>
                <a:ext uri="{FF2B5EF4-FFF2-40B4-BE49-F238E27FC236}">
                  <a16:creationId xmlns:a16="http://schemas.microsoft.com/office/drawing/2014/main" id="{5682A5EB-8F4B-44C1-8193-FDCD5BC281B1}"/>
                </a:ext>
              </a:extLst>
            </p:cNvPr>
            <p:cNvSpPr/>
            <p:nvPr/>
          </p:nvSpPr>
          <p:spPr>
            <a:xfrm>
              <a:off x="4248655" y="4028262"/>
              <a:ext cx="3694690" cy="513865"/>
            </a:xfrm>
            <a:prstGeom prst="roundRect">
              <a:avLst>
                <a:gd name="adj" fmla="val 50000"/>
              </a:avLst>
            </a:prstGeom>
            <a:solidFill>
              <a:srgbClr val="2A777E"/>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sp>
          <p:nvSpPr>
            <p:cNvPr id="12" name="文本框 13">
              <a:extLst>
                <a:ext uri="{FF2B5EF4-FFF2-40B4-BE49-F238E27FC236}">
                  <a16:creationId xmlns:a16="http://schemas.microsoft.com/office/drawing/2014/main" id="{32F56CD0-D066-4D86-9935-86217D2676E3}"/>
                </a:ext>
              </a:extLst>
            </p:cNvPr>
            <p:cNvSpPr txBox="1"/>
            <p:nvPr/>
          </p:nvSpPr>
          <p:spPr>
            <a:xfrm>
              <a:off x="4476120" y="4038201"/>
              <a:ext cx="3239760" cy="532931"/>
            </a:xfrm>
            <a:prstGeom prst="rect">
              <a:avLst/>
            </a:prstGeom>
            <a:noFill/>
          </p:spPr>
          <p:txBody>
            <a:bodyPr wrap="square" rtlCol="0">
              <a:spAutoFit/>
            </a:bodyPr>
            <a:lstStyle/>
            <a:p>
              <a:pPr algn="ctr"/>
              <a:r>
                <a:rPr lang="en-US" altLang="zh-CN" sz="3600" b="1">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rPr>
                <a:t>Siêu thị</a:t>
              </a:r>
              <a:endParaRPr lang="zh-CN" altLang="en-US" sz="3600" b="1" dirty="0">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endParaRPr>
            </a:p>
          </p:txBody>
        </p:sp>
      </p:grpSp>
      <p:grpSp>
        <p:nvGrpSpPr>
          <p:cNvPr id="13" name="组合 11">
            <a:extLst>
              <a:ext uri="{FF2B5EF4-FFF2-40B4-BE49-F238E27FC236}">
                <a16:creationId xmlns:a16="http://schemas.microsoft.com/office/drawing/2014/main" id="{A7B2A37F-AD42-4260-8C2C-E5D8A6F67DE5}"/>
              </a:ext>
            </a:extLst>
          </p:cNvPr>
          <p:cNvGrpSpPr/>
          <p:nvPr/>
        </p:nvGrpSpPr>
        <p:grpSpPr>
          <a:xfrm>
            <a:off x="7347149" y="3608347"/>
            <a:ext cx="2567976" cy="658385"/>
            <a:chOff x="4248655" y="4028262"/>
            <a:chExt cx="3694690" cy="542870"/>
          </a:xfrm>
        </p:grpSpPr>
        <p:sp>
          <p:nvSpPr>
            <p:cNvPr id="14" name="矩形: 圆角 22">
              <a:extLst>
                <a:ext uri="{FF2B5EF4-FFF2-40B4-BE49-F238E27FC236}">
                  <a16:creationId xmlns:a16="http://schemas.microsoft.com/office/drawing/2014/main" id="{5682A5EB-8F4B-44C1-8193-FDCD5BC281B1}"/>
                </a:ext>
              </a:extLst>
            </p:cNvPr>
            <p:cNvSpPr/>
            <p:nvPr/>
          </p:nvSpPr>
          <p:spPr>
            <a:xfrm>
              <a:off x="4248655" y="4028262"/>
              <a:ext cx="3694690" cy="513865"/>
            </a:xfrm>
            <a:prstGeom prst="roundRect">
              <a:avLst>
                <a:gd name="adj" fmla="val 50000"/>
              </a:avLst>
            </a:prstGeom>
            <a:solidFill>
              <a:srgbClr val="2A777E"/>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sp>
          <p:nvSpPr>
            <p:cNvPr id="15" name="文本框 13">
              <a:extLst>
                <a:ext uri="{FF2B5EF4-FFF2-40B4-BE49-F238E27FC236}">
                  <a16:creationId xmlns:a16="http://schemas.microsoft.com/office/drawing/2014/main" id="{32F56CD0-D066-4D86-9935-86217D2676E3}"/>
                </a:ext>
              </a:extLst>
            </p:cNvPr>
            <p:cNvSpPr txBox="1"/>
            <p:nvPr/>
          </p:nvSpPr>
          <p:spPr>
            <a:xfrm>
              <a:off x="4476120" y="4038201"/>
              <a:ext cx="3239760" cy="532931"/>
            </a:xfrm>
            <a:prstGeom prst="rect">
              <a:avLst/>
            </a:prstGeom>
            <a:noFill/>
          </p:spPr>
          <p:txBody>
            <a:bodyPr wrap="square" rtlCol="0">
              <a:spAutoFit/>
            </a:bodyPr>
            <a:lstStyle/>
            <a:p>
              <a:pPr algn="ctr"/>
              <a:r>
                <a:rPr lang="en-US" altLang="zh-CN" sz="3600" b="1">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rPr>
                <a:t>Chợ</a:t>
              </a:r>
              <a:endParaRPr lang="zh-CN" altLang="en-US" sz="3600" b="1" dirty="0">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endParaRPr>
            </a:p>
          </p:txBody>
        </p:sp>
      </p:grpSp>
      <p:grpSp>
        <p:nvGrpSpPr>
          <p:cNvPr id="16" name="组合 11">
            <a:extLst>
              <a:ext uri="{FF2B5EF4-FFF2-40B4-BE49-F238E27FC236}">
                <a16:creationId xmlns:a16="http://schemas.microsoft.com/office/drawing/2014/main" id="{A7B2A37F-AD42-4260-8C2C-E5D8A6F67DE5}"/>
              </a:ext>
            </a:extLst>
          </p:cNvPr>
          <p:cNvGrpSpPr/>
          <p:nvPr/>
        </p:nvGrpSpPr>
        <p:grpSpPr>
          <a:xfrm>
            <a:off x="1795018" y="6094046"/>
            <a:ext cx="3299495" cy="1212383"/>
            <a:chOff x="4248655" y="4028262"/>
            <a:chExt cx="3694690" cy="999668"/>
          </a:xfrm>
        </p:grpSpPr>
        <p:sp>
          <p:nvSpPr>
            <p:cNvPr id="17" name="矩形: 圆角 22">
              <a:extLst>
                <a:ext uri="{FF2B5EF4-FFF2-40B4-BE49-F238E27FC236}">
                  <a16:creationId xmlns:a16="http://schemas.microsoft.com/office/drawing/2014/main" id="{5682A5EB-8F4B-44C1-8193-FDCD5BC281B1}"/>
                </a:ext>
              </a:extLst>
            </p:cNvPr>
            <p:cNvSpPr/>
            <p:nvPr/>
          </p:nvSpPr>
          <p:spPr>
            <a:xfrm>
              <a:off x="4248655" y="4028262"/>
              <a:ext cx="3694690" cy="513865"/>
            </a:xfrm>
            <a:prstGeom prst="roundRect">
              <a:avLst>
                <a:gd name="adj" fmla="val 50000"/>
              </a:avLst>
            </a:prstGeom>
            <a:solidFill>
              <a:srgbClr val="2A777E"/>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sp>
          <p:nvSpPr>
            <p:cNvPr id="18" name="文本框 13">
              <a:extLst>
                <a:ext uri="{FF2B5EF4-FFF2-40B4-BE49-F238E27FC236}">
                  <a16:creationId xmlns:a16="http://schemas.microsoft.com/office/drawing/2014/main" id="{32F56CD0-D066-4D86-9935-86217D2676E3}"/>
                </a:ext>
              </a:extLst>
            </p:cNvPr>
            <p:cNvSpPr txBox="1"/>
            <p:nvPr/>
          </p:nvSpPr>
          <p:spPr>
            <a:xfrm>
              <a:off x="4476119" y="4038201"/>
              <a:ext cx="3239760" cy="989729"/>
            </a:xfrm>
            <a:prstGeom prst="rect">
              <a:avLst/>
            </a:prstGeom>
            <a:noFill/>
          </p:spPr>
          <p:txBody>
            <a:bodyPr wrap="square" rtlCol="0">
              <a:spAutoFit/>
            </a:bodyPr>
            <a:lstStyle/>
            <a:p>
              <a:pPr algn="ctr"/>
              <a:r>
                <a:rPr lang="en-US" altLang="zh-CN" sz="3600" b="1">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rPr>
                <a:t>Cửa hàng</a:t>
              </a:r>
              <a:endParaRPr lang="zh-CN" altLang="en-US" sz="3600" b="1" dirty="0">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endParaRPr>
            </a:p>
          </p:txBody>
        </p:sp>
      </p:grpSp>
      <p:grpSp>
        <p:nvGrpSpPr>
          <p:cNvPr id="19" name="组合 11">
            <a:extLst>
              <a:ext uri="{FF2B5EF4-FFF2-40B4-BE49-F238E27FC236}">
                <a16:creationId xmlns:a16="http://schemas.microsoft.com/office/drawing/2014/main" id="{A7B2A37F-AD42-4260-8C2C-E5D8A6F67DE5}"/>
              </a:ext>
            </a:extLst>
          </p:cNvPr>
          <p:cNvGrpSpPr/>
          <p:nvPr/>
        </p:nvGrpSpPr>
        <p:grpSpPr>
          <a:xfrm>
            <a:off x="7595343" y="6118154"/>
            <a:ext cx="2567976" cy="658385"/>
            <a:chOff x="4248655" y="4028262"/>
            <a:chExt cx="3694690" cy="542870"/>
          </a:xfrm>
        </p:grpSpPr>
        <p:sp>
          <p:nvSpPr>
            <p:cNvPr id="20" name="矩形: 圆角 22">
              <a:extLst>
                <a:ext uri="{FF2B5EF4-FFF2-40B4-BE49-F238E27FC236}">
                  <a16:creationId xmlns:a16="http://schemas.microsoft.com/office/drawing/2014/main" id="{5682A5EB-8F4B-44C1-8193-FDCD5BC281B1}"/>
                </a:ext>
              </a:extLst>
            </p:cNvPr>
            <p:cNvSpPr/>
            <p:nvPr/>
          </p:nvSpPr>
          <p:spPr>
            <a:xfrm>
              <a:off x="4248655" y="4028262"/>
              <a:ext cx="3694690" cy="513865"/>
            </a:xfrm>
            <a:prstGeom prst="roundRect">
              <a:avLst>
                <a:gd name="adj" fmla="val 50000"/>
              </a:avLst>
            </a:prstGeom>
            <a:solidFill>
              <a:srgbClr val="2A777E"/>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字魂160号-檀宋" panose="00000500000000000000" pitchFamily="2" charset="-122"/>
                <a:ea typeface="字魂27号-布丁体" panose="00000500000000000000" pitchFamily="2" charset="-122"/>
                <a:sym typeface="字魂160号-檀宋" panose="00000500000000000000" pitchFamily="2" charset="-122"/>
              </a:endParaRPr>
            </a:p>
          </p:txBody>
        </p:sp>
        <p:sp>
          <p:nvSpPr>
            <p:cNvPr id="21" name="文本框 13">
              <a:extLst>
                <a:ext uri="{FF2B5EF4-FFF2-40B4-BE49-F238E27FC236}">
                  <a16:creationId xmlns:a16="http://schemas.microsoft.com/office/drawing/2014/main" id="{32F56CD0-D066-4D86-9935-86217D2676E3}"/>
                </a:ext>
              </a:extLst>
            </p:cNvPr>
            <p:cNvSpPr txBox="1"/>
            <p:nvPr/>
          </p:nvSpPr>
          <p:spPr>
            <a:xfrm>
              <a:off x="4476120" y="4038201"/>
              <a:ext cx="3239760" cy="532931"/>
            </a:xfrm>
            <a:prstGeom prst="rect">
              <a:avLst/>
            </a:prstGeom>
            <a:noFill/>
          </p:spPr>
          <p:txBody>
            <a:bodyPr wrap="square" rtlCol="0">
              <a:spAutoFit/>
            </a:bodyPr>
            <a:lstStyle/>
            <a:p>
              <a:pPr algn="ctr"/>
              <a:r>
                <a:rPr lang="en-US" altLang="zh-CN" sz="3600" b="1">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rPr>
                <a:t>Chợ nổi</a:t>
              </a:r>
              <a:endParaRPr lang="zh-CN" altLang="en-US" sz="3600" b="1" dirty="0">
                <a:solidFill>
                  <a:schemeClr val="bg1"/>
                </a:solidFill>
                <a:latin typeface="UTM Avo" panose="02040603050506020204" pitchFamily="18" charset="0"/>
                <a:ea typeface="字魂27号-布丁体" panose="00000500000000000000" pitchFamily="2" charset="-122"/>
                <a:cs typeface="阿里巴巴普惠体 Medium" panose="00020600040101010101" pitchFamily="18" charset="-122"/>
                <a:sym typeface="字魂160号-檀宋" panose="00000500000000000000" pitchFamily="2" charset="-122"/>
              </a:endParaRPr>
            </a:p>
          </p:txBody>
        </p:sp>
      </p:grpSp>
    </p:spTree>
    <p:extLst>
      <p:ext uri="{BB962C8B-B14F-4D97-AF65-F5344CB8AC3E}">
        <p14:creationId xmlns:p14="http://schemas.microsoft.com/office/powerpoint/2010/main" val="1136522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9365435" y="4167051"/>
            <a:ext cx="3082834" cy="3082834"/>
          </a:xfrm>
          <a:prstGeom prst="rect">
            <a:avLst/>
          </a:prstGeom>
        </p:spPr>
      </p:pic>
      <p:grpSp>
        <p:nvGrpSpPr>
          <p:cNvPr id="2" name="组合 11"/>
          <p:cNvGrpSpPr/>
          <p:nvPr/>
        </p:nvGrpSpPr>
        <p:grpSpPr>
          <a:xfrm>
            <a:off x="87185" y="378778"/>
            <a:ext cx="11747764" cy="1201827"/>
            <a:chOff x="6090928" y="2537460"/>
            <a:chExt cx="11747764" cy="1201827"/>
          </a:xfrm>
        </p:grpSpPr>
        <p:sp>
          <p:nvSpPr>
            <p:cNvPr id="3" name="对角圆角矩形 52"/>
            <p:cNvSpPr/>
            <p:nvPr/>
          </p:nvSpPr>
          <p:spPr>
            <a:xfrm>
              <a:off x="6461760" y="2537460"/>
              <a:ext cx="11376932" cy="1201827"/>
            </a:xfrm>
            <a:prstGeom prst="round2DiagRect">
              <a:avLst>
                <a:gd name="adj1" fmla="val 5000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Những điểm khác nhau trong cách trưng bày, </a:t>
              </a:r>
            </a:p>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mua, bán hàng hóa ở những nơi đó?</a:t>
              </a:r>
              <a:endParaRPr lang="zh-CN" altLang="en-US" sz="32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4" name="椭圆 49"/>
            <p:cNvSpPr/>
            <p:nvPr/>
          </p:nvSpPr>
          <p:spPr>
            <a:xfrm>
              <a:off x="6090928" y="2767541"/>
              <a:ext cx="866404" cy="867244"/>
            </a:xfrm>
            <a:prstGeom prst="ellipse">
              <a:avLst/>
            </a:prstGeom>
            <a:solidFill>
              <a:schemeClr val="accent2"/>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2</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sp>
        <p:nvSpPr>
          <p:cNvPr id="5" name="TextBox 4"/>
          <p:cNvSpPr txBox="1"/>
          <p:nvPr/>
        </p:nvSpPr>
        <p:spPr>
          <a:xfrm>
            <a:off x="3749040" y="1724296"/>
            <a:ext cx="5473337" cy="584775"/>
          </a:xfrm>
          <a:prstGeom prst="rect">
            <a:avLst/>
          </a:prstGeom>
          <a:noFill/>
        </p:spPr>
        <p:txBody>
          <a:bodyPr wrap="square" rtlCol="0">
            <a:spAutoFit/>
          </a:bodyPr>
          <a:lstStyle/>
          <a:p>
            <a:r>
              <a:rPr lang="en-US" sz="3200" b="1">
                <a:solidFill>
                  <a:schemeClr val="accent1">
                    <a:lumMod val="50000"/>
                  </a:schemeClr>
                </a:solidFill>
                <a:latin typeface="UTM Avo" panose="02040603050506020204" pitchFamily="18" charset="0"/>
              </a:rPr>
              <a:t>Thảo luận nhóm 4</a:t>
            </a:r>
          </a:p>
        </p:txBody>
      </p:sp>
      <p:sp>
        <p:nvSpPr>
          <p:cNvPr id="6" name="TextBox 5"/>
          <p:cNvSpPr txBox="1"/>
          <p:nvPr/>
        </p:nvSpPr>
        <p:spPr>
          <a:xfrm>
            <a:off x="520387" y="2279890"/>
            <a:ext cx="12688289" cy="584775"/>
          </a:xfrm>
          <a:prstGeom prst="rect">
            <a:avLst/>
          </a:prstGeom>
          <a:noFill/>
        </p:spPr>
        <p:txBody>
          <a:bodyPr wrap="square" rtlCol="0">
            <a:spAutoFit/>
          </a:bodyPr>
          <a:lstStyle/>
          <a:p>
            <a:r>
              <a:rPr lang="en-US" sz="3200" b="1" i="1">
                <a:solidFill>
                  <a:schemeClr val="accent1">
                    <a:lumMod val="50000"/>
                  </a:schemeClr>
                </a:solidFill>
                <a:latin typeface="Cambria" panose="02040503050406030204" pitchFamily="18" charset="0"/>
                <a:ea typeface="Cambria" panose="02040503050406030204" pitchFamily="18" charset="0"/>
              </a:rPr>
              <a:t>Quan sát hình 1,2,3,4 trang 44, 45 SGK và thực hiện yêu cầu: </a:t>
            </a:r>
          </a:p>
        </p:txBody>
      </p:sp>
      <p:sp>
        <p:nvSpPr>
          <p:cNvPr id="7" name="TextBox 6"/>
          <p:cNvSpPr txBox="1"/>
          <p:nvPr/>
        </p:nvSpPr>
        <p:spPr>
          <a:xfrm>
            <a:off x="520387" y="2864665"/>
            <a:ext cx="1449159" cy="584775"/>
          </a:xfrm>
          <a:prstGeom prst="rect">
            <a:avLst/>
          </a:prstGeom>
          <a:noFill/>
        </p:spPr>
        <p:txBody>
          <a:bodyPr wrap="square" rtlCol="0">
            <a:spAutoFit/>
          </a:bodyPr>
          <a:lstStyle/>
          <a:p>
            <a:r>
              <a:rPr lang="en-US" sz="3200" b="1" u="sng">
                <a:solidFill>
                  <a:srgbClr val="0070C0"/>
                </a:solidFill>
                <a:latin typeface="Cambria" panose="02040503050406030204" pitchFamily="18" charset="0"/>
                <a:ea typeface="Cambria" panose="02040503050406030204" pitchFamily="18" charset="0"/>
              </a:rPr>
              <a:t>Gợi ý:</a:t>
            </a:r>
          </a:p>
        </p:txBody>
      </p:sp>
      <p:sp>
        <p:nvSpPr>
          <p:cNvPr id="8" name="TextBox 7"/>
          <p:cNvSpPr txBox="1"/>
          <p:nvPr/>
        </p:nvSpPr>
        <p:spPr>
          <a:xfrm>
            <a:off x="953589" y="3364176"/>
            <a:ext cx="11291382" cy="2062103"/>
          </a:xfrm>
          <a:prstGeom prst="rect">
            <a:avLst/>
          </a:prstGeom>
          <a:noFill/>
        </p:spPr>
        <p:txBody>
          <a:bodyPr wrap="square" rtlCol="0">
            <a:spAutoFit/>
          </a:bodyPr>
          <a:lstStyle/>
          <a:p>
            <a:r>
              <a:rPr lang="en-US" sz="3200" b="1">
                <a:solidFill>
                  <a:schemeClr val="accent1">
                    <a:lumMod val="50000"/>
                  </a:schemeClr>
                </a:solidFill>
                <a:latin typeface="Cambria" panose="02040503050406030204" pitchFamily="18" charset="0"/>
                <a:ea typeface="Cambria" panose="02040503050406030204" pitchFamily="18" charset="0"/>
              </a:rPr>
              <a:t>- Siêu thị trưng bày hàng hóa như thế nào?</a:t>
            </a:r>
          </a:p>
          <a:p>
            <a:r>
              <a:rPr lang="en-US" sz="3200" b="1">
                <a:solidFill>
                  <a:schemeClr val="accent1">
                    <a:lumMod val="50000"/>
                  </a:schemeClr>
                </a:solidFill>
                <a:latin typeface="Cambria" panose="02040503050406030204" pitchFamily="18" charset="0"/>
                <a:ea typeface="Cambria" panose="02040503050406030204" pitchFamily="18" charset="0"/>
              </a:rPr>
              <a:t>- Ở chợ hàng hóa trưng bày ở đâu?</a:t>
            </a:r>
          </a:p>
          <a:p>
            <a:r>
              <a:rPr lang="en-US" sz="3200" b="1">
                <a:solidFill>
                  <a:schemeClr val="accent1">
                    <a:lumMod val="50000"/>
                  </a:schemeClr>
                </a:solidFill>
                <a:latin typeface="Cambria" panose="02040503050406030204" pitchFamily="18" charset="0"/>
                <a:ea typeface="Cambria" panose="02040503050406030204" pitchFamily="18" charset="0"/>
              </a:rPr>
              <a:t>- Chợ nổi hàng hóa sắp xếp thế nào?</a:t>
            </a:r>
          </a:p>
          <a:p>
            <a:r>
              <a:rPr lang="en-US" sz="3200" b="1">
                <a:solidFill>
                  <a:schemeClr val="accent1">
                    <a:lumMod val="50000"/>
                  </a:schemeClr>
                </a:solidFill>
                <a:latin typeface="Cambria" panose="02040503050406030204" pitchFamily="18" charset="0"/>
                <a:ea typeface="Cambria" panose="02040503050406030204" pitchFamily="18" charset="0"/>
              </a:rPr>
              <a:t>- Mua hàng có được lựa chọn và trả giá không?</a:t>
            </a:r>
            <a:endParaRPr lang="en-US" sz="4800" b="1">
              <a:solidFill>
                <a:schemeClr val="accent1">
                  <a:lumMod val="50000"/>
                </a:schemeClr>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442504" y="4950822"/>
            <a:ext cx="2596243" cy="2076994"/>
          </a:xfrm>
          <a:prstGeom prst="rect">
            <a:avLst/>
          </a:prstGeom>
        </p:spPr>
      </p:pic>
    </p:spTree>
    <p:extLst>
      <p:ext uri="{BB962C8B-B14F-4D97-AF65-F5344CB8AC3E}">
        <p14:creationId xmlns:p14="http://schemas.microsoft.com/office/powerpoint/2010/main" val="125325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87185" y="378778"/>
            <a:ext cx="11747764" cy="1201827"/>
            <a:chOff x="6090928" y="2537460"/>
            <a:chExt cx="11747764" cy="1201827"/>
          </a:xfrm>
        </p:grpSpPr>
        <p:sp>
          <p:nvSpPr>
            <p:cNvPr id="4" name="对角圆角矩形 52"/>
            <p:cNvSpPr/>
            <p:nvPr/>
          </p:nvSpPr>
          <p:spPr>
            <a:xfrm>
              <a:off x="6461760" y="2537460"/>
              <a:ext cx="11376932" cy="1201827"/>
            </a:xfrm>
            <a:prstGeom prst="round2DiagRect">
              <a:avLst>
                <a:gd name="adj1" fmla="val 5000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Những điểm khác nhau trong cách trưng bày, </a:t>
              </a:r>
            </a:p>
            <a:p>
              <a:pPr algn="ctr"/>
              <a:r>
                <a:rPr lang="en-US" altLang="zh-CN" sz="3200" b="1">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rPr>
                <a:t>mua, bán hàng hóa ở những nơi đó?</a:t>
              </a:r>
              <a:endParaRPr lang="zh-CN" altLang="en-US" sz="3200" b="1" dirty="0">
                <a:solidFill>
                  <a:schemeClr val="accent1">
                    <a:lumMod val="50000"/>
                  </a:schemeClr>
                </a:solidFill>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5" name="椭圆 49"/>
            <p:cNvSpPr/>
            <p:nvPr/>
          </p:nvSpPr>
          <p:spPr>
            <a:xfrm>
              <a:off x="6090928" y="2767541"/>
              <a:ext cx="866404" cy="867244"/>
            </a:xfrm>
            <a:prstGeom prst="ellipse">
              <a:avLst/>
            </a:prstGeom>
            <a:solidFill>
              <a:schemeClr val="accent2"/>
            </a:solidFill>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2</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gr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9945" b="92602" l="9990" r="89961">
                        <a14:foregroundMark x1="33608" y1="63796" x2="36033" y2="65737"/>
                        <a14:foregroundMark x1="46557" y1="78472" x2="62221" y2="89145"/>
                        <a14:foregroundMark x1="59214" y1="77502" x2="38167" y2="89327"/>
                        <a14:foregroundMark x1="44714" y1="89691" x2="60572" y2="89509"/>
                      </a14:backgroundRemoval>
                    </a14:imgEffect>
                  </a14:imgLayer>
                </a14:imgProps>
              </a:ext>
              <a:ext uri="{28A0092B-C50C-407E-A947-70E740481C1C}">
                <a14:useLocalDpi xmlns:a14="http://schemas.microsoft.com/office/drawing/2010/main" val="0"/>
              </a:ext>
            </a:extLst>
          </a:blip>
          <a:stretch>
            <a:fillRect/>
          </a:stretch>
        </p:blipFill>
        <p:spPr>
          <a:xfrm>
            <a:off x="10646792" y="65592"/>
            <a:ext cx="1894114" cy="1515291"/>
          </a:xfrm>
          <a:prstGeom prst="rect">
            <a:avLst/>
          </a:prstGeom>
        </p:spPr>
      </p:pic>
      <p:pic>
        <p:nvPicPr>
          <p:cNvPr id="7"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303520" y="1581161"/>
            <a:ext cx="6742069" cy="4850029"/>
          </a:xfrm>
          <a:prstGeom prst="rect">
            <a:avLst/>
          </a:prstGeom>
        </p:spPr>
      </p:pic>
      <p:sp>
        <p:nvSpPr>
          <p:cNvPr id="10" name="TextBox 9">
            <a:extLst>
              <a:ext uri="{FF2B5EF4-FFF2-40B4-BE49-F238E27FC236}">
                <a16:creationId xmlns:a16="http://schemas.microsoft.com/office/drawing/2014/main" id="{7F1E5CFF-D369-D8D5-01C3-A99EDE650898}"/>
              </a:ext>
            </a:extLst>
          </p:cNvPr>
          <p:cNvSpPr txBox="1"/>
          <p:nvPr/>
        </p:nvSpPr>
        <p:spPr>
          <a:xfrm>
            <a:off x="150222" y="2056625"/>
            <a:ext cx="5094514" cy="4832092"/>
          </a:xfrm>
          <a:prstGeom prst="rect">
            <a:avLst/>
          </a:prstGeom>
          <a:noFill/>
        </p:spPr>
        <p:txBody>
          <a:bodyPr wrap="square">
            <a:spAutoFit/>
          </a:bodyPr>
          <a:lstStyle/>
          <a:p>
            <a:pPr algn="just"/>
            <a:r>
              <a:rPr lang="en-US" sz="2800">
                <a:solidFill>
                  <a:schemeClr val="accent5">
                    <a:lumMod val="50000"/>
                  </a:schemeClr>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rPr>
              <a:t>Hàng hóa ở siêu thị được trưng bày rất khoa học, chia thành từng quầy riêng biệt. Mọi người thoải mái đi chọn đồ, bỏ vào giỏ sau đó thanh toán tại quầy thu ngân trước khi ra về. Ở siêu thị và trung tâm thương mại khi mua thì không cần trả giá (mặc cả) mà giá tiền in sẵn trên sản phẩm hoặc quầy bày đồ.</a:t>
            </a:r>
          </a:p>
          <a:p>
            <a:pPr algn="just"/>
            <a:r>
              <a:rPr lang="en-US" sz="2800">
                <a:solidFill>
                  <a:schemeClr val="accent5">
                    <a:lumMod val="50000"/>
                  </a:schemeClr>
                </a:solidFill>
                <a:latin typeface="Cambria" panose="02040503050406030204" pitchFamily="18" charset="0"/>
                <a:ea typeface="Cambria" panose="02040503050406030204" pitchFamily="18" charset="0"/>
              </a:rPr>
              <a:t> </a:t>
            </a:r>
          </a:p>
        </p:txBody>
      </p:sp>
      <p:sp>
        <p:nvSpPr>
          <p:cNvPr id="13" name="TextBox 12">
            <a:extLst>
              <a:ext uri="{FF2B5EF4-FFF2-40B4-BE49-F238E27FC236}">
                <a16:creationId xmlns:a16="http://schemas.microsoft.com/office/drawing/2014/main" id="{7F1E5CFF-D369-D8D5-01C3-A99EDE650898}"/>
              </a:ext>
            </a:extLst>
          </p:cNvPr>
          <p:cNvSpPr txBox="1"/>
          <p:nvPr/>
        </p:nvSpPr>
        <p:spPr>
          <a:xfrm>
            <a:off x="1562135" y="1580605"/>
            <a:ext cx="2270688" cy="523220"/>
          </a:xfrm>
          <a:prstGeom prst="rect">
            <a:avLst/>
          </a:prstGeom>
          <a:noFill/>
        </p:spPr>
        <p:txBody>
          <a:bodyPr wrap="square">
            <a:spAutoFit/>
          </a:bodyPr>
          <a:lstStyle/>
          <a:p>
            <a:pPr algn="ctr"/>
            <a:r>
              <a:rPr lang="nl-NL" sz="2800" b="1">
                <a:solidFill>
                  <a:schemeClr val="accent5">
                    <a:lumMod val="75000"/>
                  </a:schemeClr>
                </a:solidFill>
                <a:effectLst/>
                <a:latin typeface="UTM Avo" panose="02040603050506020204" pitchFamily="18" charset="0"/>
                <a:ea typeface="Calibri" panose="020F0502020204030204" pitchFamily="34" charset="0"/>
              </a:rPr>
              <a:t>Siêu thị </a:t>
            </a:r>
          </a:p>
        </p:txBody>
      </p:sp>
    </p:spTree>
    <p:extLst>
      <p:ext uri="{BB962C8B-B14F-4D97-AF65-F5344CB8AC3E}">
        <p14:creationId xmlns:p14="http://schemas.microsoft.com/office/powerpoint/2010/main" val="231474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theme/theme1.xml><?xml version="1.0" encoding="utf-8"?>
<a:theme xmlns:a="http://schemas.openxmlformats.org/drawingml/2006/main" name="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201</TotalTime>
  <Words>865</Words>
  <Application>Microsoft Office PowerPoint</Application>
  <PresentationFormat>Widescreen</PresentationFormat>
  <Paragraphs>95</Paragraphs>
  <Slides>21</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21</vt:i4>
      </vt:variant>
    </vt:vector>
  </HeadingPairs>
  <TitlesOfParts>
    <vt:vector size="40" baseType="lpstr">
      <vt:lpstr>SVN-Dancing Script</vt:lpstr>
      <vt:lpstr>Arial</vt:lpstr>
      <vt:lpstr>Times New Roman</vt:lpstr>
      <vt:lpstr>UTM Showcard</vt:lpstr>
      <vt:lpstr>Cambria</vt:lpstr>
      <vt:lpstr>字魂160号-檀宋</vt:lpstr>
      <vt:lpstr>UTM Guanine</vt:lpstr>
      <vt:lpstr>SVN-Olivier</vt:lpstr>
      <vt:lpstr>#9Slide07 HoneyCream</vt:lpstr>
      <vt:lpstr>UTM Avo</vt:lpstr>
      <vt:lpstr>汉仪润圆-65W</vt:lpstr>
      <vt:lpstr>#9Slide07 Cadena</vt:lpstr>
      <vt:lpstr>Calibri</vt:lpstr>
      <vt:lpstr>#9Slide06 SVNBlow Brush</vt:lpstr>
      <vt:lpstr>SVN-Newton</vt:lpstr>
      <vt:lpstr>字体视界-细黑体手写字体</vt:lpstr>
      <vt:lpstr>#9Slide05 VL Fadilla</vt:lpstr>
      <vt:lpstr>Office 主题​​</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 User</cp:lastModifiedBy>
  <cp:revision>38</cp:revision>
  <dcterms:created xsi:type="dcterms:W3CDTF">2022-10-30T07:10:07Z</dcterms:created>
  <dcterms:modified xsi:type="dcterms:W3CDTF">2022-10-31T06:52:54Z</dcterms:modified>
</cp:coreProperties>
</file>