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0"/>
  </p:notesMasterIdLst>
  <p:sldIdLst>
    <p:sldId id="263" r:id="rId4"/>
    <p:sldId id="268" r:id="rId5"/>
    <p:sldId id="270" r:id="rId6"/>
    <p:sldId id="272" r:id="rId7"/>
    <p:sldId id="271" r:id="rId8"/>
    <p:sldId id="257" r:id="rId9"/>
    <p:sldId id="262" r:id="rId11"/>
    <p:sldId id="300" r:id="rId12"/>
    <p:sldId id="301" r:id="rId13"/>
    <p:sldId id="302" r:id="rId14"/>
    <p:sldId id="29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8B0512-9EB9-49FF-BFB3-EBC69D97D88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11.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25.png"/><Relationship Id="rId2" Type="http://schemas.openxmlformats.org/officeDocument/2006/relationships/image" Target="../media/image33.png"/><Relationship Id="rId11" Type="http://schemas.openxmlformats.org/officeDocument/2006/relationships/notesSlide" Target="../notesSlides/notesSlide3.xml"/><Relationship Id="rId10" Type="http://schemas.openxmlformats.org/officeDocument/2006/relationships/slideLayout" Target="../slideLayouts/slideLayout1.xml"/><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28.png"/><Relationship Id="rId7" Type="http://schemas.openxmlformats.org/officeDocument/2006/relationships/image" Target="../media/image43.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42.png"/><Relationship Id="rId2" Type="http://schemas.openxmlformats.org/officeDocument/2006/relationships/image" Target="../media/image22.png"/><Relationship Id="rId17" Type="http://schemas.openxmlformats.org/officeDocument/2006/relationships/notesSlide" Target="../notesSlides/notesSlide4.xml"/><Relationship Id="rId16" Type="http://schemas.openxmlformats.org/officeDocument/2006/relationships/slideLayout" Target="../slideLayouts/slideLayout1.xml"/><Relationship Id="rId15" Type="http://schemas.openxmlformats.org/officeDocument/2006/relationships/image" Target="../media/image48.png"/><Relationship Id="rId14" Type="http://schemas.openxmlformats.org/officeDocument/2006/relationships/image" Target="../media/image47.png"/><Relationship Id="rId13" Type="http://schemas.openxmlformats.org/officeDocument/2006/relationships/image" Target="../media/image46.png"/><Relationship Id="rId12" Type="http://schemas.openxmlformats.org/officeDocument/2006/relationships/image" Target="../media/image45.png"/><Relationship Id="rId11" Type="http://schemas.openxmlformats.org/officeDocument/2006/relationships/image" Target="../media/image30.png"/><Relationship Id="rId10" Type="http://schemas.openxmlformats.org/officeDocument/2006/relationships/image" Target="../media/image29.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svg"/><Relationship Id="rId2" Type="http://schemas.openxmlformats.org/officeDocument/2006/relationships/image" Target="../media/image11.png"/><Relationship Id="rId15" Type="http://schemas.openxmlformats.org/officeDocument/2006/relationships/slideLayout" Target="../slideLayouts/slideLayout12.xml"/><Relationship Id="rId14" Type="http://schemas.openxmlformats.org/officeDocument/2006/relationships/image" Target="../media/image17.emf"/><Relationship Id="rId13" Type="http://schemas.openxmlformats.org/officeDocument/2006/relationships/image" Target="../media/image16.png"/><Relationship Id="rId12" Type="http://schemas.microsoft.com/office/2007/relationships/media" Target="../media/media3.mp4"/><Relationship Id="rId11" Type="http://schemas.openxmlformats.org/officeDocument/2006/relationships/video" Target="../media/media3.mp4"/><Relationship Id="rId10" Type="http://schemas.openxmlformats.org/officeDocument/2006/relationships/image" Target="../media/image8.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svg"/><Relationship Id="rId2" Type="http://schemas.openxmlformats.org/officeDocument/2006/relationships/image" Target="../media/image11.png"/><Relationship Id="rId15" Type="http://schemas.openxmlformats.org/officeDocument/2006/relationships/slideLayout" Target="../slideLayouts/slideLayout12.xml"/><Relationship Id="rId14" Type="http://schemas.openxmlformats.org/officeDocument/2006/relationships/image" Target="../media/image19.png"/><Relationship Id="rId13" Type="http://schemas.openxmlformats.org/officeDocument/2006/relationships/image" Target="../media/image18.png"/><Relationship Id="rId12" Type="http://schemas.microsoft.com/office/2007/relationships/media" Target="../media/media4.mp4"/><Relationship Id="rId11" Type="http://schemas.openxmlformats.org/officeDocument/2006/relationships/video" Target="NULL" TargetMode="External"/><Relationship Id="rId10" Type="http://schemas.openxmlformats.org/officeDocument/2006/relationships/image" Target="../media/image8.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svg"/><Relationship Id="rId2" Type="http://schemas.openxmlformats.org/officeDocument/2006/relationships/image" Target="../media/image11.png"/><Relationship Id="rId15" Type="http://schemas.openxmlformats.org/officeDocument/2006/relationships/slideLayout" Target="../slideLayouts/slideLayout12.xml"/><Relationship Id="rId14" Type="http://schemas.openxmlformats.org/officeDocument/2006/relationships/image" Target="../media/image21.png"/><Relationship Id="rId13" Type="http://schemas.openxmlformats.org/officeDocument/2006/relationships/image" Target="../media/image20.png"/><Relationship Id="rId12" Type="http://schemas.microsoft.com/office/2007/relationships/media" Target="../media/media5.mp4"/><Relationship Id="rId11" Type="http://schemas.openxmlformats.org/officeDocument/2006/relationships/video" Target="../media/media5.mp4"/><Relationship Id="rId10" Type="http://schemas.openxmlformats.org/officeDocument/2006/relationships/image" Target="../media/image8.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image" Target="../media/image22.png"/><Relationship Id="rId16" Type="http://schemas.openxmlformats.org/officeDocument/2006/relationships/notesSlide" Target="../notesSlides/notesSlide1.xml"/><Relationship Id="rId15" Type="http://schemas.openxmlformats.org/officeDocument/2006/relationships/slideLayout" Target="../slideLayouts/slideLayout1.xml"/><Relationship Id="rId14" Type="http://schemas.openxmlformats.org/officeDocument/2006/relationships/image" Target="../media/image31.png"/><Relationship Id="rId13" Type="http://schemas.openxmlformats.org/officeDocument/2006/relationships/image" Target="../media/image8.png"/><Relationship Id="rId12" Type="http://schemas.microsoft.com/office/2007/relationships/media" Target="../media/media6.mp3"/><Relationship Id="rId11" Type="http://schemas.openxmlformats.org/officeDocument/2006/relationships/audio" Target="../media/media6.mp3"/><Relationship Id="rId10" Type="http://schemas.openxmlformats.org/officeDocument/2006/relationships/image" Target="../media/image30.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25.png"/><Relationship Id="rId2" Type="http://schemas.openxmlformats.org/officeDocument/2006/relationships/image" Target="../media/image33.png"/><Relationship Id="rId10" Type="http://schemas.openxmlformats.org/officeDocument/2006/relationships/notesSlide" Target="../notesSlides/notesSlide2.xml"/><Relationship Id="rId1"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endParaRPr kumimoji="0" lang="en-US" sz="32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Picture 16"/>
          <p:cNvPicPr>
            <a:picLocks noChangeAspect="1"/>
          </p:cNvPicPr>
          <p:nvPr/>
        </p:nvPicPr>
        <p:blipFill>
          <a:blip r:embed="rId2"/>
          <a:stretch>
            <a:fillRect/>
          </a:stretch>
        </p:blipFill>
        <p:spPr>
          <a:xfrm>
            <a:off x="0" y="381000"/>
            <a:ext cx="6002236" cy="6858000"/>
          </a:xfrm>
          <a:prstGeom prst="rect">
            <a:avLst/>
          </a:prstGeom>
        </p:spPr>
      </p:pic>
      <p:pic>
        <p:nvPicPr>
          <p:cNvPr id="31" name="Picture 30"/>
          <p:cNvPicPr>
            <a:picLocks noChangeAspect="1"/>
          </p:cNvPicPr>
          <p:nvPr/>
        </p:nvPicPr>
        <p:blipFill>
          <a:blip r:embed="rId3"/>
          <a:stretch>
            <a:fillRect/>
          </a:stretch>
        </p:blipFill>
        <p:spPr>
          <a:xfrm>
            <a:off x="4343400" y="953625"/>
            <a:ext cx="3731075" cy="4608975"/>
          </a:xfrm>
          <a:prstGeom prst="rect">
            <a:avLst/>
          </a:prstGeom>
        </p:spPr>
      </p:pic>
      <p:pic>
        <p:nvPicPr>
          <p:cNvPr id="32" name="Picture 31"/>
          <p:cNvPicPr>
            <a:picLocks noChangeAspect="1"/>
          </p:cNvPicPr>
          <p:nvPr/>
        </p:nvPicPr>
        <p:blipFill>
          <a:blip r:embed="rId4"/>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endPar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342265" y="280670"/>
            <a:ext cx="9842500" cy="521970"/>
          </a:xfrm>
          <a:prstGeom prst="rect">
            <a:avLst/>
          </a:prstGeom>
          <a:noFill/>
        </p:spPr>
        <p:txBody>
          <a:bodyPr wrap="square" rtlCol="0" anchor="t">
            <a:spAutoFit/>
          </a:bodyPr>
          <a:p>
            <a:r>
              <a:rPr lang="en-US" sz="2800">
                <a:latin typeface="Times New Roman" panose="02020603050405020304" pitchFamily="18" charset="0"/>
                <a:cs typeface="Times New Roman" panose="02020603050405020304" pitchFamily="18" charset="0"/>
              </a:rPr>
              <a:t>Xác định công dụng của dấu hai chấm trong mỗi câu văn dưới đây:</a:t>
            </a:r>
            <a:endParaRPr lang="en-US" sz="2800">
              <a:latin typeface="Times New Roman" panose="02020603050405020304" pitchFamily="18" charset="0"/>
              <a:cs typeface="Times New Roman" panose="02020603050405020304" pitchFamily="18" charset="0"/>
            </a:endParaRPr>
          </a:p>
        </p:txBody>
      </p:sp>
      <p:pic>
        <p:nvPicPr>
          <p:cNvPr id="100" name="Content Placeholder 99"/>
          <p:cNvPicPr/>
          <p:nvPr>
            <p:ph idx="1"/>
          </p:nvPr>
        </p:nvPicPr>
        <p:blipFill>
          <a:blip r:embed="rId1"/>
          <a:stretch>
            <a:fillRect/>
          </a:stretch>
        </p:blipFill>
        <p:spPr>
          <a:xfrm>
            <a:off x="422275" y="923290"/>
            <a:ext cx="10069195" cy="1573530"/>
          </a:xfrm>
          <a:prstGeom prst="rect">
            <a:avLst/>
          </a:prstGeom>
          <a:noFill/>
          <a:ln w="9525">
            <a:noFill/>
          </a:ln>
        </p:spPr>
      </p:pic>
      <p:sp>
        <p:nvSpPr>
          <p:cNvPr id="6" name="Text Box 5"/>
          <p:cNvSpPr txBox="1"/>
          <p:nvPr/>
        </p:nvSpPr>
        <p:spPr>
          <a:xfrm>
            <a:off x="342265" y="2888615"/>
            <a:ext cx="10654030" cy="3784600"/>
          </a:xfrm>
          <a:prstGeom prst="rect">
            <a:avLst/>
          </a:prstGeom>
          <a:noFill/>
        </p:spPr>
        <p:txBody>
          <a:bodyPr wrap="square" rtlCol="0" anchor="t">
            <a:spAutoFit/>
          </a:bodyPr>
          <a:p>
            <a:r>
              <a:rPr lang="en-US" sz="20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Ma Văn Kháng)</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Trần Hoài Dương)</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c. Chú sóc có bộ lông khá đẹp: lưng xám nhưng bụng và chóp đuôi lại đỏ rực.</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Ngô Quân Miện)</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hai châm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4246573" y="4190555"/>
            <a:ext cx="236220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 về người 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 name="Straight Connector 40"/>
          <p:cNvCxnSpPr>
            <a:stCxn id="39" idx="3"/>
            <a:endCxn id="42" idx="1"/>
          </p:cNvCxnSpPr>
          <p:nvPr/>
        </p:nvCxnSpPr>
        <p:spPr>
          <a:xfrm flipV="1">
            <a:off x="6494476" y="816800"/>
            <a:ext cx="762000" cy="113538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56780" y="523240"/>
            <a:ext cx="3820160" cy="5867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giải thích</a:t>
            </a:r>
            <a:endPar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456690"/>
            <a:ext cx="384175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liệt kê</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2"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5"/>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2"/>
            <a:stretch>
              <a:fillRect/>
            </a:stretch>
          </p:blipFill>
          <p:spPr>
            <a:xfrm>
              <a:off x="-113416" y="1051488"/>
              <a:ext cx="7468320" cy="4038600"/>
            </a:xfrm>
            <a:prstGeom prst="rect">
              <a:avLst/>
            </a:prstGeom>
          </p:spPr>
        </p:pic>
        <p:pic>
          <p:nvPicPr>
            <p:cNvPr id="10" name="Picture 9"/>
            <p:cNvPicPr>
              <a:picLocks noChangeAspect="1"/>
            </p:cNvPicPr>
            <p:nvPr/>
          </p:nvPicPr>
          <p:blipFill>
            <a:blip r:embed="rId3"/>
            <a:stretch>
              <a:fillRect/>
            </a:stretch>
          </p:blipFill>
          <p:spPr>
            <a:xfrm>
              <a:off x="1404448" y="656520"/>
              <a:ext cx="4432594" cy="1009839"/>
            </a:xfrm>
            <a:prstGeom prst="rect">
              <a:avLst/>
            </a:prstGeom>
          </p:spPr>
        </p:pic>
        <p:sp>
          <p:nvSpPr>
            <p:cNvPr id="11" name="TextBox 10"/>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endPar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grpSp>
      <p:pic>
        <p:nvPicPr>
          <p:cNvPr id="4" name="Picture 3"/>
          <p:cNvPicPr>
            <a:picLocks noChangeAspect="1"/>
          </p:cNvPicPr>
          <p:nvPr/>
        </p:nvPicPr>
        <p:blipFill>
          <a:blip r:embed="rId4"/>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5"/>
          <a:stretch>
            <a:fillRect/>
          </a:stretch>
        </p:blipFill>
        <p:spPr>
          <a:xfrm>
            <a:off x="5334000" y="5251688"/>
            <a:ext cx="1533886" cy="1894801"/>
          </a:xfrm>
          <a:prstGeom prst="rect">
            <a:avLst/>
          </a:prstGeom>
        </p:spPr>
      </p:pic>
      <p:pic>
        <p:nvPicPr>
          <p:cNvPr id="6" name="Picture 5"/>
          <p:cNvPicPr>
            <a:picLocks noChangeAspect="1"/>
          </p:cNvPicPr>
          <p:nvPr/>
        </p:nvPicPr>
        <p:blipFill>
          <a:blip r:embed="rId6"/>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endPar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endParaRP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endPar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4"/>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endPar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11"/>
            <p:extLst>
              <p:ext uri="{DAA4B4D4-6D71-4841-9C94-3DE7FCFB9230}">
                <p14:media xmlns:p14="http://schemas.microsoft.com/office/powerpoint/2010/main" r:embed="rId12"/>
              </p:ext>
            </p:extLst>
          </p:nvPr>
        </p:nvPicPr>
        <p:blipFill>
          <a:blip r:embed="rId13"/>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4"/>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4"/>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endPar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11"/>
            <p:extLst>
              <p:ext uri="{DAA4B4D4-6D71-4841-9C94-3DE7FCFB9230}">
                <p14:media xmlns:p14="http://schemas.microsoft.com/office/powerpoint/2010/main" r:embed="rId12">
                  <p14:trim st="161.000000"/>
                </p14:media>
              </p:ext>
            </p:extLst>
          </p:nvPr>
        </p:nvPicPr>
        <p:blipFill>
          <a:blip r:embed="rId13"/>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4"/>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endPar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11"/>
            <p:extLst>
              <p:ext uri="{DAA4B4D4-6D71-4841-9C94-3DE7FCFB9230}">
                <p14:media xmlns:p14="http://schemas.microsoft.com/office/powerpoint/2010/main" r:embed="rId12"/>
              </p:ext>
            </p:extLst>
          </p:nvPr>
        </p:nvPicPr>
        <p:blipFill>
          <a:blip r:embed="rId13"/>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6400" y="-2"/>
            <a:ext cx="9966960" cy="679314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188068" y="7176917"/>
            <a:ext cx="609600" cy="609600"/>
          </a:xfrm>
          <a:prstGeom prst="rect">
            <a:avLst/>
          </a:prstGeom>
        </p:spPr>
      </p:pic>
      <p:sp>
        <p:nvSpPr>
          <p:cNvPr id="20" name="TextBox 19"/>
          <p:cNvSpPr txBox="1"/>
          <p:nvPr/>
        </p:nvSpPr>
        <p:spPr>
          <a:xfrm>
            <a:off x="3580485" y="958899"/>
            <a:ext cx="7670071"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994671" y="1451734"/>
            <a:ext cx="3193496"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a:t>
            </a:r>
            <a:r>
              <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Việt</a:t>
            </a:r>
            <a:endPar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2" name="TextBox 21"/>
          <p:cNvSpPr txBox="1"/>
          <p:nvPr/>
        </p:nvSpPr>
        <p:spPr>
          <a:xfrm>
            <a:off x="2750252" y="2311165"/>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040380" y="3828415"/>
            <a:ext cx="7291070" cy="2122805"/>
          </a:xfrm>
          <a:prstGeom prst="rect">
            <a:avLst/>
          </a:prstGeom>
          <a:noFill/>
        </p:spPr>
        <p:txBody>
          <a:bodyPr wrap="square" rtlCol="0">
            <a:spAutoFit/>
          </a:bodyPr>
          <a:lstStyle/>
          <a:p>
            <a:r>
              <a:rPr lang="en-US" sz="4400" dirty="0" err="1">
                <a:solidFill>
                  <a:schemeClr val="bg1"/>
                </a:solidFill>
                <a:latin typeface="Coiny" panose="02000903060500060000" pitchFamily="2" charset="0"/>
              </a:rPr>
              <a:t>Bài</a:t>
            </a:r>
            <a:r>
              <a:rPr lang="en-US" sz="4400" dirty="0">
                <a:solidFill>
                  <a:schemeClr val="bg1"/>
                </a:solidFill>
                <a:latin typeface="Coiny" panose="02000903060500060000" pitchFamily="2" charset="0"/>
              </a:rPr>
              <a:t> 20 – </a:t>
            </a:r>
            <a:r>
              <a:rPr lang="en-US" sz="4400" dirty="0" err="1">
                <a:solidFill>
                  <a:schemeClr val="bg1"/>
                </a:solidFill>
                <a:latin typeface="Coiny" panose="02000903060500060000" pitchFamily="2" charset="0"/>
              </a:rPr>
              <a:t>Tiết</a:t>
            </a:r>
            <a:r>
              <a:rPr lang="en-US" sz="4400" dirty="0">
                <a:solidFill>
                  <a:schemeClr val="bg1"/>
                </a:solidFill>
                <a:latin typeface="Coiny" panose="02000903060500060000" pitchFamily="2" charset="0"/>
              </a:rPr>
              <a:t> 3</a:t>
            </a:r>
            <a:endParaRPr lang="en-US" sz="4400" dirty="0">
              <a:solidFill>
                <a:schemeClr val="bg1"/>
              </a:solidFill>
              <a:latin typeface="Coiny" panose="02000903060500060000" pitchFamily="2" charset="0"/>
            </a:endParaRPr>
          </a:p>
          <a:p>
            <a:r>
              <a:rPr lang="en-US" sz="4400" dirty="0">
                <a:solidFill>
                  <a:schemeClr val="bg1"/>
                </a:solidFill>
                <a:latin typeface="Coiny" panose="02000903060500060000" pitchFamily="2" charset="0"/>
              </a:rPr>
              <a:t>Mở rộng vốn từ về người thân. Dấu hai chấm</a:t>
            </a:r>
            <a:endParaRPr lang="en-US" sz="4400" dirty="0">
              <a:solidFill>
                <a:schemeClr val="bg1"/>
              </a:solidFill>
              <a:latin typeface="Coiny" panose="0200090306050006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by="(-#ppt_w*2)" calcmode="lin" valueType="num">
                                      <p:cBhvr rctx="PPT">
                                        <p:cTn id="21" dur="250" autoRev="1" fill="hold">
                                          <p:stCondLst>
                                            <p:cond delay="0"/>
                                          </p:stCondLst>
                                        </p:cTn>
                                        <p:tgtEl>
                                          <p:spTgt spid="20"/>
                                        </p:tgtEl>
                                        <p:attrNameLst>
                                          <p:attrName>ppt_w</p:attrName>
                                        </p:attrNameLst>
                                      </p:cBhvr>
                                    </p:anim>
                                    <p:anim by="(#ppt_w*0.50)" calcmode="lin" valueType="num">
                                      <p:cBhvr>
                                        <p:cTn id="22" dur="250" decel="50000" autoRev="1" fill="hold">
                                          <p:stCondLst>
                                            <p:cond delay="0"/>
                                          </p:stCondLst>
                                        </p:cTn>
                                        <p:tgtEl>
                                          <p:spTgt spid="20"/>
                                        </p:tgtEl>
                                        <p:attrNameLst>
                                          <p:attrName>ppt_x</p:attrName>
                                        </p:attrNameLst>
                                      </p:cBhvr>
                                    </p:anim>
                                    <p:anim from="(-#ppt_h/2)" to="(#ppt_y)" calcmode="lin" valueType="num">
                                      <p:cBhvr>
                                        <p:cTn id="23" dur="500" fill="hold">
                                          <p:stCondLst>
                                            <p:cond delay="0"/>
                                          </p:stCondLst>
                                        </p:cTn>
                                        <p:tgtEl>
                                          <p:spTgt spid="20"/>
                                        </p:tgtEl>
                                        <p:attrNameLst>
                                          <p:attrName>ppt_y</p:attrName>
                                        </p:attrNameLst>
                                      </p:cBhvr>
                                    </p:anim>
                                    <p:animRot by="21600000">
                                      <p:cBhvr>
                                        <p:cTn id="24" dur="500" fill="hold">
                                          <p:stCondLst>
                                            <p:cond delay="0"/>
                                          </p:stCondLst>
                                        </p:cTn>
                                        <p:tgtEl>
                                          <p:spTgt spid="20"/>
                                        </p:tgtEl>
                                        <p:attrNameLst>
                                          <p:attrName>r</p:attrName>
                                        </p:attrNameLst>
                                      </p:cBhvr>
                                    </p:animRot>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75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0" grpId="0"/>
      <p:bldP spid="21" grpId="0"/>
      <p:bldP spid="22"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8"/>
          <a:stretch>
            <a:fillRect/>
          </a:stretch>
        </p:blipFill>
        <p:spPr>
          <a:xfrm>
            <a:off x="8726634" y="3593824"/>
            <a:ext cx="3467100" cy="3264176"/>
          </a:xfrm>
          <a:prstGeom prst="rect">
            <a:avLst/>
          </a:prstGeom>
        </p:spPr>
      </p:pic>
      <p:sp>
        <p:nvSpPr>
          <p:cNvPr id="36" name="TextBox 35"/>
          <p:cNvSpPr txBox="1"/>
          <p:nvPr/>
        </p:nvSpPr>
        <p:spPr>
          <a:xfrm>
            <a:off x="1143000" y="654685"/>
            <a:ext cx="10043160" cy="629920"/>
          </a:xfrm>
          <a:prstGeom prst="rect">
            <a:avLst/>
          </a:prstGeom>
          <a:noFill/>
        </p:spPr>
        <p:txBody>
          <a:bodyPr wrap="square" rtlCol="0">
            <a:spAutoFit/>
          </a:bodyPr>
          <a:lstStyle/>
          <a:p>
            <a:r>
              <a:rPr lang="en-US"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chỉ người thân trong đoạn văn dưới đây:</a:t>
            </a:r>
            <a:endParaRPr lang="vi-VN"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p:cNvSpPr txBox="1"/>
          <p:nvPr/>
        </p:nvSpPr>
        <p:spPr>
          <a:xfrm>
            <a:off x="967873" y="1458951"/>
            <a:ext cx="10424027" cy="2245360"/>
          </a:xfrm>
          <a:prstGeom prst="rect">
            <a:avLst/>
          </a:prstGeom>
          <a:noFill/>
        </p:spPr>
        <p:txBody>
          <a:bodyPr wrap="square">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alt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(Theo Vũ Tú Nam)</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 Box 1"/>
          <p:cNvSpPr txBox="1"/>
          <p:nvPr/>
        </p:nvSpPr>
        <p:spPr>
          <a:xfrm>
            <a:off x="968375" y="3826510"/>
            <a:ext cx="7381240" cy="829945"/>
          </a:xfrm>
          <a:prstGeom prst="rect">
            <a:avLst/>
          </a:prstGeom>
          <a:noFill/>
        </p:spPr>
        <p:txBody>
          <a:bodyPr wrap="square" rtlCol="0" anchor="t">
            <a:spAutoFit/>
          </a:bodyPr>
          <a:p>
            <a:r>
              <a:rPr lang="en-US" sz="2400">
                <a:solidFill>
                  <a:srgbClr val="FF0000"/>
                </a:solidFill>
                <a:latin typeface="Times New Roman" panose="02020603050405020304" pitchFamily="18" charset="0"/>
                <a:cs typeface="Times New Roman" panose="02020603050405020304" pitchFamily="18" charset="0"/>
              </a:rPr>
              <a:t>Các từ chỉ người thân trong đoạn văn là: bà nội, bà ngoại, chị em, em Đốm, em My, em Chấm, bà</a:t>
            </a:r>
            <a:endParaRPr 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Autofit/>
          </a:bodyPr>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endParaRPr lang="en-US">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Dấu hai chấm trong câu sau dùng để làm gì?</a:t>
            </a:r>
            <a:endParaRPr lang="en-US"/>
          </a:p>
        </p:txBody>
      </p:sp>
      <p:sp>
        <p:nvSpPr>
          <p:cNvPr id="4" name="Text Box 3"/>
          <p:cNvSpPr txBox="1"/>
          <p:nvPr/>
        </p:nvSpPr>
        <p:spPr>
          <a:xfrm>
            <a:off x="556895" y="1554480"/>
            <a:ext cx="11057890" cy="953135"/>
          </a:xfrm>
          <a:prstGeom prst="rect">
            <a:avLst/>
          </a:prstGeom>
          <a:noFill/>
        </p:spPr>
        <p:txBody>
          <a:bodyPr wrap="square" rtlCol="0" anchor="t">
            <a:spAutoFit/>
          </a:bodyPr>
          <a:p>
            <a:r>
              <a:rPr lang="en-US" sz="2800" b="1" i="1">
                <a:solidFill>
                  <a:srgbClr val="FF000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endParaRPr lang="en-US" sz="2800" b="1" i="1">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2371090" y="2944495"/>
            <a:ext cx="6008370" cy="2245360"/>
          </a:xfrm>
          <a:prstGeom prst="rect">
            <a:avLst/>
          </a:prstGeom>
          <a:noFill/>
        </p:spPr>
        <p:txBody>
          <a:bodyPr wrap="square" rtlCol="0" anchor="t">
            <a:spAutoFit/>
          </a:bodyPr>
          <a:p>
            <a:r>
              <a:rPr lang="en-US" sz="2800">
                <a:latin typeface="Times New Roman" panose="02020603050405020304" pitchFamily="18" charset="0"/>
                <a:cs typeface="Times New Roman" panose="02020603050405020304" pitchFamily="18" charset="0"/>
              </a:rPr>
              <a:t>a. Để báo hiệu lời nói trực tiếp</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 Để báo hiệu phần giải thích</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c. Để báo hiệu phần liệt kê</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5">
                                            <p:txEl>
                                              <p:pRg st="0" end="0"/>
                                            </p:txEl>
                                          </p:spTgt>
                                        </p:tgtEl>
                                      </p:cBhvr>
                                    </p:animEffect>
                                    <p:set>
                                      <p:cBhvr>
                                        <p:cTn id="17"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5">
                                            <p:txEl>
                                              <p:pRg st="4" end="4"/>
                                            </p:txEl>
                                          </p:spTgt>
                                        </p:tgtEl>
                                      </p:cBhvr>
                                    </p:animEffect>
                                    <p:set>
                                      <p:cBhvr>
                                        <p:cTn id="22" dur="1" fill="hold">
                                          <p:stCondLst>
                                            <p:cond delay="19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2204</Words>
  <Application>WPS Presentation</Application>
  <PresentationFormat>Widescreen</PresentationFormat>
  <Paragraphs>93</Paragraphs>
  <Slides>12</Slides>
  <Notes>18</Notes>
  <HiddenSlides>0</HiddenSlides>
  <MMClips>9</MMClips>
  <ScaleCrop>false</ScaleCrop>
  <HeadingPairs>
    <vt:vector size="6" baseType="variant">
      <vt:variant>
        <vt:lpstr>已用的字体</vt:lpstr>
      </vt:variant>
      <vt:variant>
        <vt:i4>37</vt:i4>
      </vt:variant>
      <vt:variant>
        <vt:lpstr>主题</vt:lpstr>
      </vt:variant>
      <vt:variant>
        <vt:i4>2</vt:i4>
      </vt:variant>
      <vt:variant>
        <vt:lpstr>幻灯片标题</vt:lpstr>
      </vt:variant>
      <vt:variant>
        <vt:i4>12</vt:i4>
      </vt:variant>
    </vt:vector>
  </HeadingPairs>
  <TitlesOfParts>
    <vt:vector size="51" baseType="lpstr">
      <vt:lpstr>Arial</vt:lpstr>
      <vt:lpstr>SimSun</vt:lpstr>
      <vt:lpstr>Wingdings</vt:lpstr>
      <vt:lpstr>#9Slide02 Noi dung dai</vt:lpstr>
      <vt:lpstr>#9Slide02 Noi dung dai</vt:lpstr>
      <vt:lpstr>Segoe Print</vt:lpstr>
      <vt:lpstr>iCiel Cadena</vt:lpstr>
      <vt:lpstr>Source Sans Pro</vt:lpstr>
      <vt:lpstr>Arial-Rounded</vt:lpstr>
      <vt:lpstr>UVN Bach Tuyet Nang</vt:lpstr>
      <vt:lpstr>Pattaya</vt:lpstr>
      <vt:lpstr>Patrick Hand</vt:lpstr>
      <vt:lpstr>White Xmas PERSONAL USE</vt:lpstr>
      <vt:lpstr>Coiny</vt:lpstr>
      <vt:lpstr>Calibri</vt:lpstr>
      <vt:lpstr>SVN-SAF</vt:lpstr>
      <vt:lpstr>字魂105号-简雅黑</vt:lpstr>
      <vt:lpstr>等线</vt:lpstr>
      <vt:lpstr>等线</vt:lpstr>
      <vt:lpstr>Wide Latin</vt:lpstr>
      <vt:lpstr>Microsoft YaHei</vt:lpstr>
      <vt:lpstr>Arial Unicode MS</vt:lpstr>
      <vt:lpstr>#9Slide02 Tieu de dai</vt:lpstr>
      <vt:lpstr>Times New Roman</vt:lpstr>
      <vt:lpstr>SVN-Cookies</vt:lpstr>
      <vt:lpstr>Calibri</vt:lpstr>
      <vt:lpstr>Arial</vt:lpstr>
      <vt:lpstr>#9Slide03 AmpleSoft Bold</vt:lpstr>
      <vt:lpstr>UVN Thay Giao Nang</vt:lpstr>
      <vt:lpstr>字魂115号-刀刀体</vt:lpstr>
      <vt:lpstr>Yu Gothic UI Semibold</vt:lpstr>
      <vt:lpstr>Calibri Light</vt:lpstr>
      <vt:lpstr>Microsoft Sans Serif</vt:lpstr>
      <vt:lpstr>Algerian</vt:lpstr>
      <vt:lpstr>Agency FB</vt:lpstr>
      <vt:lpstr>Gigi</vt:lpstr>
      <vt:lpstr>HP001 4H</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9</cp:revision>
  <dcterms:created xsi:type="dcterms:W3CDTF">2022-06-21T11:25:00Z</dcterms:created>
  <dcterms:modified xsi:type="dcterms:W3CDTF">2022-08-10T16:15:53Z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