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40" r:id="rId4"/>
    <p:sldId id="441" r:id="rId5"/>
    <p:sldId id="443" r:id="rId6"/>
    <p:sldId id="444" r:id="rId7"/>
    <p:sldId id="447" r:id="rId8"/>
    <p:sldId id="448" r:id="rId9"/>
    <p:sldId id="449"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C99"/>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5" d="100"/>
          <a:sy n="55" d="100"/>
        </p:scale>
        <p:origin x="558"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958737" y="3962400"/>
            <a:ext cx="12656582"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21: CHĂM SÓC BÀ BẢO VỆ CƠ QUAN TUẦN HOÀN (</a:t>
            </a: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r>
              <a:rPr lang="en-US" altLang="en-US" sz="2800" b="1" i="1" smtClean="0">
                <a:solidFill>
                  <a:srgbClr val="0000CC"/>
                </a:solidFill>
                <a:latin typeface="Times New Roman" pitchFamily="18" charset="0"/>
              </a:rPr>
              <a:t>:……………………………………</a:t>
            </a:r>
            <a:endParaRPr lang="en-US" altLang="en-US" sz="2800" b="1" i="1">
              <a:solidFill>
                <a:srgbClr val="0000CC"/>
              </a:solidFill>
              <a:latin typeface="Times New Roman" pitchFamily="18" charset="0"/>
            </a:endParaRP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anose="02020603050405020304"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anose="02020603050405020304"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21: CHĂM SÓC VÀ BẢO VỆ SƠ QUAN TUẦN HOÀN (TIẾT </a:t>
            </a:r>
            <a:r>
              <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228811" y="1978487"/>
            <a:ext cx="15300907" cy="1200329"/>
          </a:xfrm>
          <a:prstGeom prst="rect">
            <a:avLst/>
          </a:prstGeom>
        </p:spPr>
        <p:txBody>
          <a:bodyPr wrap="square">
            <a:spAutoFit/>
          </a:bodyPr>
          <a:lstStyle/>
          <a:p>
            <a:pPr eaLnBrk="1" fontAlgn="auto" hangingPunct="1">
              <a:spcBef>
                <a:spcPts val="0"/>
              </a:spcBef>
              <a:spcAft>
                <a:spcPts val="0"/>
              </a:spcAft>
            </a:pPr>
            <a:r>
              <a:rPr lang="nl-NL" sz="3600" b="1" i="1" dirty="0">
                <a:solidFill>
                  <a:srgbClr val="FF0000"/>
                </a:solidFill>
                <a:latin typeface="Times New Roman" panose="02020603050405020304" pitchFamily="18" charset="0"/>
                <a:cs typeface="Times New Roman" panose="02020603050405020304" pitchFamily="18" charset="0"/>
              </a:rPr>
              <a:t>1. Hoàn thành bảng những việc nên làm, không nên làm để chăm sóc và bảo vệ cơ quan tuần hoàn theo gợi ý sau:</a:t>
            </a:r>
            <a:endParaRPr lang="en-US" sz="3600"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69774491"/>
              </p:ext>
            </p:extLst>
          </p:nvPr>
        </p:nvGraphicFramePr>
        <p:xfrm>
          <a:off x="2331772" y="3380108"/>
          <a:ext cx="10851092" cy="3858892"/>
        </p:xfrm>
        <a:graphic>
          <a:graphicData uri="http://schemas.openxmlformats.org/drawingml/2006/table">
            <a:tbl>
              <a:tblPr firstRow="1" bandRow="1">
                <a:tableStyleId>{5940675A-B579-460E-94D1-54222C63F5DA}</a:tableStyleId>
              </a:tblPr>
              <a:tblGrid>
                <a:gridCol w="5425546">
                  <a:extLst>
                    <a:ext uri="{9D8B030D-6E8A-4147-A177-3AD203B41FA5}">
                      <a16:colId xmlns:a16="http://schemas.microsoft.com/office/drawing/2014/main" val="3638547802"/>
                    </a:ext>
                  </a:extLst>
                </a:gridCol>
                <a:gridCol w="5425546">
                  <a:extLst>
                    <a:ext uri="{9D8B030D-6E8A-4147-A177-3AD203B41FA5}">
                      <a16:colId xmlns:a16="http://schemas.microsoft.com/office/drawing/2014/main" val="2535303383"/>
                    </a:ext>
                  </a:extLst>
                </a:gridCol>
              </a:tblGrid>
              <a:tr h="964723">
                <a:tc>
                  <a:txBody>
                    <a:bodyPr/>
                    <a:lstStyle/>
                    <a:p>
                      <a:pPr algn="ctr"/>
                      <a:r>
                        <a:rPr lang="en-US" sz="4000" dirty="0" smtClean="0">
                          <a:latin typeface="Times New Roman" panose="02020603050405020304" pitchFamily="18" charset="0"/>
                          <a:cs typeface="Times New Roman" panose="02020603050405020304" pitchFamily="18" charset="0"/>
                        </a:rPr>
                        <a:t>Việc</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nên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làm</a:t>
                      </a:r>
                      <a:endParaRPr lang="en-US" sz="4000" dirty="0">
                        <a:latin typeface="Times New Roman" panose="02020603050405020304" pitchFamily="18" charset="0"/>
                        <a:cs typeface="Times New Roman" panose="02020603050405020304" pitchFamily="18" charset="0"/>
                      </a:endParaRPr>
                    </a:p>
                  </a:txBody>
                  <a:tcPr>
                    <a:solidFill>
                      <a:srgbClr val="00B0F0"/>
                    </a:solidFill>
                  </a:tcPr>
                </a:tc>
                <a:tc>
                  <a:txBody>
                    <a:bodyPr/>
                    <a:lstStyle/>
                    <a:p>
                      <a:pPr algn="ctr"/>
                      <a:r>
                        <a:rPr lang="en-US" sz="4000" dirty="0" smtClean="0">
                          <a:latin typeface="Times New Roman" panose="02020603050405020304" pitchFamily="18" charset="0"/>
                          <a:cs typeface="Times New Roman" panose="02020603050405020304" pitchFamily="18" charset="0"/>
                        </a:rPr>
                        <a:t>Việc</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nên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làm</a:t>
                      </a:r>
                      <a:endParaRPr lang="en-US" sz="4000" dirty="0">
                        <a:latin typeface="Times New Roman" panose="02020603050405020304" pitchFamily="18" charset="0"/>
                        <a:cs typeface="Times New Roman" panose="02020603050405020304" pitchFamily="18" charset="0"/>
                      </a:endParaRPr>
                    </a:p>
                  </a:txBody>
                  <a:tcPr>
                    <a:solidFill>
                      <a:srgbClr val="00B0F0"/>
                    </a:solidFill>
                  </a:tcPr>
                </a:tc>
                <a:extLst>
                  <a:ext uri="{0D108BD9-81ED-4DB2-BD59-A6C34878D82A}">
                    <a16:rowId xmlns:a16="http://schemas.microsoft.com/office/drawing/2014/main" val="882249422"/>
                  </a:ext>
                </a:extLst>
              </a:tr>
              <a:tr h="964723">
                <a:tc>
                  <a:txBody>
                    <a:bodyPr/>
                    <a:lstStyle/>
                    <a:p>
                      <a:pPr algn="ctr"/>
                      <a:r>
                        <a:rPr lang="en-US" sz="4000" dirty="0" smtClean="0">
                          <a:latin typeface="Times New Roman" panose="02020603050405020304" pitchFamily="18" charset="0"/>
                          <a:cs typeface="Times New Roman" panose="02020603050405020304" pitchFamily="18" charset="0"/>
                        </a:rPr>
                        <a:t>Tập</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thể</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dục</a:t>
                      </a:r>
                      <a:endParaRPr lang="en-US" sz="4000" dirty="0">
                        <a:latin typeface="Times New Roman" panose="02020603050405020304" pitchFamily="18" charset="0"/>
                        <a:cs typeface="Times New Roman" panose="02020603050405020304" pitchFamily="18" charset="0"/>
                      </a:endParaRPr>
                    </a:p>
                  </a:txBody>
                  <a:tcPr>
                    <a:solidFill>
                      <a:srgbClr val="FFCC99"/>
                    </a:solidFill>
                  </a:tcPr>
                </a:tc>
                <a:tc>
                  <a:txBody>
                    <a:bodyPr/>
                    <a:lstStyle/>
                    <a:p>
                      <a:pPr algn="ctr"/>
                      <a:r>
                        <a:rPr lang="en-US" sz="4000" dirty="0" err="1" smtClean="0">
                          <a:latin typeface="Times New Roman" panose="02020603050405020304" pitchFamily="18" charset="0"/>
                          <a:cs typeface="Times New Roman" panose="02020603050405020304" pitchFamily="18" charset="0"/>
                        </a:rPr>
                        <a:t>Chạy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nhảy</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quá</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mạnh</a:t>
                      </a:r>
                      <a:endParaRPr lang="en-US" sz="4000" dirty="0">
                        <a:latin typeface="Times New Roman" panose="02020603050405020304" pitchFamily="18" charset="0"/>
                        <a:cs typeface="Times New Roman" panose="02020603050405020304" pitchFamily="18" charset="0"/>
                      </a:endParaRPr>
                    </a:p>
                  </a:txBody>
                  <a:tcPr>
                    <a:solidFill>
                      <a:srgbClr val="FFCC99"/>
                    </a:solidFill>
                  </a:tcPr>
                </a:tc>
                <a:extLst>
                  <a:ext uri="{0D108BD9-81ED-4DB2-BD59-A6C34878D82A}">
                    <a16:rowId xmlns:a16="http://schemas.microsoft.com/office/drawing/2014/main" val="598371702"/>
                  </a:ext>
                </a:extLst>
              </a:tr>
              <a:tr h="964723">
                <a:tc>
                  <a:txBody>
                    <a:bodyPr/>
                    <a:lstStyle/>
                    <a:p>
                      <a:pPr algn="ct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rgbClr val="FFCC99"/>
                    </a:solidFill>
                  </a:tcPr>
                </a:tc>
                <a:tc>
                  <a:txBody>
                    <a:bodyPr/>
                    <a:lstStyle/>
                    <a:p>
                      <a:pPr algn="ct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rgbClr val="FFCC99"/>
                    </a:solidFill>
                  </a:tcPr>
                </a:tc>
                <a:extLst>
                  <a:ext uri="{0D108BD9-81ED-4DB2-BD59-A6C34878D82A}">
                    <a16:rowId xmlns:a16="http://schemas.microsoft.com/office/drawing/2014/main" val="162148329"/>
                  </a:ext>
                </a:extLst>
              </a:tr>
              <a:tr h="964723">
                <a:tc>
                  <a:txBody>
                    <a:bodyPr/>
                    <a:lstStyle/>
                    <a:p>
                      <a:pPr algn="ct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rgbClr val="FFCC99"/>
                    </a:solidFill>
                  </a:tcPr>
                </a:tc>
                <a:tc>
                  <a:txBody>
                    <a:bodyPr/>
                    <a:lstStyle/>
                    <a:p>
                      <a:pPr algn="ct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rgbClr val="FFCC99"/>
                    </a:solidFill>
                  </a:tcPr>
                </a:tc>
                <a:extLst>
                  <a:ext uri="{0D108BD9-81ED-4DB2-BD59-A6C34878D82A}">
                    <a16:rowId xmlns:a16="http://schemas.microsoft.com/office/drawing/2014/main" val="3275290359"/>
                  </a:ext>
                </a:extLst>
              </a:tr>
            </a:tbl>
          </a:graphicData>
        </a:graphic>
      </p:graphicFrame>
      <p:sp>
        <p:nvSpPr>
          <p:cNvPr id="3" name="Rectangle 2"/>
          <p:cNvSpPr/>
          <p:nvPr/>
        </p:nvSpPr>
        <p:spPr>
          <a:xfrm>
            <a:off x="2331772" y="5309554"/>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Thực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phẩm</a:t>
            </a:r>
            <a:r>
              <a:rPr lang="en-US" sz="3600" dirty="0" smtClean="0">
                <a:latin typeface="Times New Roman" panose="02020603050405020304" pitchFamily="18" charset="0"/>
                <a:cs typeface="Times New Roman" panose="02020603050405020304" pitchFamily="18" charset="0"/>
              </a:rPr>
              <a:t> sạch</a:t>
            </a:r>
            <a:endParaRPr lang="en-US" sz="3600" dirty="0">
              <a:latin typeface="Times New Roman" panose="02020603050405020304" pitchFamily="18" charset="0"/>
              <a:cs typeface="Times New Roman" panose="02020603050405020304" pitchFamily="18" charset="0"/>
            </a:endParaRPr>
          </a:p>
        </p:txBody>
      </p:sp>
      <p:sp>
        <p:nvSpPr>
          <p:cNvPr id="20" name="Rectangle 19"/>
          <p:cNvSpPr/>
          <p:nvPr/>
        </p:nvSpPr>
        <p:spPr>
          <a:xfrm>
            <a:off x="7757318" y="5309554"/>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Đi </a:t>
            </a:r>
            <a:r>
              <a:rPr lang="en-US" sz="3600" dirty="0" err="1" smtClean="0">
                <a:latin typeface="Times New Roman" panose="02020603050405020304" pitchFamily="18" charset="0"/>
                <a:cs typeface="Times New Roman" panose="02020603050405020304" pitchFamily="18" charset="0"/>
              </a:rPr>
              <a:t>giày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quần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áo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chật</a:t>
            </a:r>
            <a:endParaRPr lang="en-US" sz="3600" dirty="0">
              <a:latin typeface="Times New Roman" panose="02020603050405020304" pitchFamily="18" charset="0"/>
              <a:cs typeface="Times New Roman" panose="02020603050405020304" pitchFamily="18" charset="0"/>
            </a:endParaRPr>
          </a:p>
        </p:txBody>
      </p:sp>
      <p:sp>
        <p:nvSpPr>
          <p:cNvPr id="21" name="Rectangle 20"/>
          <p:cNvSpPr/>
          <p:nvPr/>
        </p:nvSpPr>
        <p:spPr>
          <a:xfrm>
            <a:off x="2331771" y="6274277"/>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Uống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đủ</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nước</a:t>
            </a:r>
            <a:endParaRPr lang="en-US" sz="3600" dirty="0">
              <a:latin typeface="Times New Roman" panose="02020603050405020304" pitchFamily="18" charset="0"/>
              <a:cs typeface="Times New Roman" panose="02020603050405020304" pitchFamily="18" charset="0"/>
            </a:endParaRPr>
          </a:p>
        </p:txBody>
      </p:sp>
      <p:sp>
        <p:nvSpPr>
          <p:cNvPr id="22" name="Rectangle 21"/>
          <p:cNvSpPr/>
          <p:nvPr/>
        </p:nvSpPr>
        <p:spPr>
          <a:xfrm>
            <a:off x="7757317" y="6299439"/>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đồ</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chiên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fltVal val="0"/>
                                          </p:val>
                                        </p:tav>
                                        <p:tav tm="100000">
                                          <p:val>
                                            <p:strVal val="#ppt_w"/>
                                          </p:val>
                                        </p:tav>
                                      </p:tavLst>
                                    </p:anim>
                                    <p:anim calcmode="lin" valueType="num">
                                      <p:cBhvr>
                                        <p:cTn id="28" dur="1000" fill="hold"/>
                                        <p:tgtEl>
                                          <p:spTgt spid="20"/>
                                        </p:tgtEl>
                                        <p:attrNameLst>
                                          <p:attrName>ppt_h</p:attrName>
                                        </p:attrNameLst>
                                      </p:cBhvr>
                                      <p:tavLst>
                                        <p:tav tm="0">
                                          <p:val>
                                            <p:fltVal val="0"/>
                                          </p:val>
                                        </p:tav>
                                        <p:tav tm="100000">
                                          <p:val>
                                            <p:strVal val="#ppt_h"/>
                                          </p:val>
                                        </p:tav>
                                      </p:tavLst>
                                    </p:anim>
                                    <p:anim calcmode="lin" valueType="num">
                                      <p:cBhvr>
                                        <p:cTn id="29" dur="1000" fill="hold"/>
                                        <p:tgtEl>
                                          <p:spTgt spid="20"/>
                                        </p:tgtEl>
                                        <p:attrNameLst>
                                          <p:attrName>style.rotation</p:attrName>
                                        </p:attrNameLst>
                                      </p:cBhvr>
                                      <p:tavLst>
                                        <p:tav tm="0">
                                          <p:val>
                                            <p:fltVal val="90"/>
                                          </p:val>
                                        </p:tav>
                                        <p:tav tm="100000">
                                          <p:val>
                                            <p:fltVal val="0"/>
                                          </p:val>
                                        </p:tav>
                                      </p:tavLst>
                                    </p:anim>
                                    <p:animEffect transition="in" filter="fade">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 calcmode="lin" valueType="num">
                                      <p:cBhvr>
                                        <p:cTn id="35"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2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1000" fill="hold"/>
                                        <p:tgtEl>
                                          <p:spTgt spid="22"/>
                                        </p:tgtEl>
                                        <p:attrNameLst>
                                          <p:attrName>ppt_w</p:attrName>
                                        </p:attrNameLst>
                                      </p:cBhvr>
                                      <p:tavLst>
                                        <p:tav tm="0">
                                          <p:val>
                                            <p:fltVal val="0"/>
                                          </p:val>
                                        </p:tav>
                                        <p:tav tm="100000">
                                          <p:val>
                                            <p:strVal val="#ppt_w"/>
                                          </p:val>
                                        </p:tav>
                                      </p:tavLst>
                                    </p:anim>
                                    <p:anim calcmode="lin" valueType="num">
                                      <p:cBhvr>
                                        <p:cTn id="44" dur="1000" fill="hold"/>
                                        <p:tgtEl>
                                          <p:spTgt spid="22"/>
                                        </p:tgtEl>
                                        <p:attrNameLst>
                                          <p:attrName>ppt_h</p:attrName>
                                        </p:attrNameLst>
                                      </p:cBhvr>
                                      <p:tavLst>
                                        <p:tav tm="0">
                                          <p:val>
                                            <p:fltVal val="0"/>
                                          </p:val>
                                        </p:tav>
                                        <p:tav tm="100000">
                                          <p:val>
                                            <p:strVal val="#ppt_h"/>
                                          </p:val>
                                        </p:tav>
                                      </p:tavLst>
                                    </p:anim>
                                    <p:anim calcmode="lin" valueType="num">
                                      <p:cBhvr>
                                        <p:cTn id="45" dur="1000" fill="hold"/>
                                        <p:tgtEl>
                                          <p:spTgt spid="22"/>
                                        </p:tgtEl>
                                        <p:attrNameLst>
                                          <p:attrName>style.rotation</p:attrName>
                                        </p:attrNameLst>
                                      </p:cBhvr>
                                      <p:tavLst>
                                        <p:tav tm="0">
                                          <p:val>
                                            <p:fltVal val="90"/>
                                          </p:val>
                                        </p:tav>
                                        <p:tav tm="100000">
                                          <p:val>
                                            <p:fltVal val="0"/>
                                          </p:val>
                                        </p:tav>
                                      </p:tavLst>
                                    </p:anim>
                                    <p:animEffect transition="in" filter="fade">
                                      <p:cBhvr>
                                        <p:cTn id="4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442119" y="1608191"/>
            <a:ext cx="15147833" cy="646331"/>
          </a:xfrm>
          <a:prstGeom prst="rect">
            <a:avLst/>
          </a:prstGeom>
        </p:spPr>
        <p:txBody>
          <a:bodyPr wrap="square">
            <a:spAutoFit/>
          </a:bodyPr>
          <a:lstStyle/>
          <a:p>
            <a:pPr eaLnBrk="1" fontAlgn="auto" hangingPunct="1">
              <a:spcBef>
                <a:spcPts val="0"/>
              </a:spcBef>
              <a:spcAft>
                <a:spcPts val="0"/>
              </a:spcAft>
            </a:pPr>
            <a:r>
              <a:rPr lang="nl-NL" sz="3600" b="1" i="1" dirty="0">
                <a:solidFill>
                  <a:srgbClr val="FF0000"/>
                </a:solidFill>
                <a:latin typeface="Times New Roman" panose="02020603050405020304" pitchFamily="18" charset="0"/>
                <a:cs typeface="Times New Roman" panose="02020603050405020304" pitchFamily="18" charset="0"/>
              </a:rPr>
              <a:t>2. Chia sẻ với các bạn lí do vì sao nên hay không nên làm</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1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33" b="95751" l="3958" r="95417">
                        <a14:foregroundMark x1="31458" y1="55807" x2="31458" y2="55807"/>
                        <a14:foregroundMark x1="28125" y1="70255" x2="28125" y2="70255"/>
                        <a14:foregroundMark x1="25208" y1="66856" x2="25208" y2="66856"/>
                        <a14:foregroundMark x1="26458" y1="60057" x2="26458" y2="60057"/>
                        <a14:foregroundMark x1="39583" y1="60623" x2="39583" y2="60623"/>
                        <a14:foregroundMark x1="35208" y1="64873" x2="35208" y2="64873"/>
                        <a14:foregroundMark x1="42708" y1="69688" x2="42708" y2="69688"/>
                        <a14:foregroundMark x1="21875" y1="69122" x2="21875" y2="69122"/>
                        <a14:foregroundMark x1="23125" y1="76771" x2="23125" y2="76771"/>
                        <a14:foregroundMark x1="22917" y1="62890" x2="22917" y2="62890"/>
                        <a14:foregroundMark x1="15833" y1="81586" x2="15833" y2="81586"/>
                        <a14:foregroundMark x1="6458" y1="87252" x2="6458" y2="87252"/>
                        <a14:foregroundMark x1="73125" y1="69688" x2="73125" y2="69688"/>
                        <a14:foregroundMark x1="84792" y1="88102" x2="84792" y2="88102"/>
                        <a14:foregroundMark x1="93958" y1="84419" x2="93958" y2="84419"/>
                        <a14:foregroundMark x1="79375" y1="87535" x2="79375" y2="87535"/>
                        <a14:foregroundMark x1="62917" y1="83853" x2="62917" y2="83853"/>
                        <a14:foregroundMark x1="48333" y1="83853" x2="48333" y2="83853"/>
                        <a14:foregroundMark x1="43958" y1="83853" x2="43958" y2="83853"/>
                        <a14:foregroundMark x1="35625" y1="83853" x2="34792" y2="83853"/>
                        <a14:foregroundMark x1="29583" y1="83853" x2="29583" y2="83853"/>
                        <a14:foregroundMark x1="27917" y1="83853" x2="27083" y2="83853"/>
                        <a14:foregroundMark x1="22708" y1="83853" x2="21458" y2="83853"/>
                        <a14:foregroundMark x1="19792" y1="83853" x2="19792" y2="83853"/>
                        <a14:foregroundMark x1="18958" y1="83853" x2="18958" y2="83853"/>
                        <a14:foregroundMark x1="14792" y1="85269" x2="14792" y2="85269"/>
                        <a14:foregroundMark x1="13750" y1="85269" x2="13750" y2="85269"/>
                        <a14:foregroundMark x1="12917" y1="85552" x2="12292" y2="85552"/>
                        <a14:foregroundMark x1="11250" y1="84703" x2="11250" y2="84703"/>
                        <a14:foregroundMark x1="10833" y1="84703" x2="10000" y2="84703"/>
                        <a14:foregroundMark x1="10000" y1="87252" x2="10000" y2="87252"/>
                        <a14:foregroundMark x1="27500" y1="93201" x2="28958" y2="93201"/>
                        <a14:foregroundMark x1="40625" y1="91218" x2="42917" y2="91218"/>
                        <a14:foregroundMark x1="44375" y1="85269" x2="92917" y2="83853"/>
                        <a14:foregroundMark x1="81875" y1="20963" x2="81875" y2="20963"/>
                        <a14:foregroundMark x1="84583" y1="21813" x2="84583" y2="21813"/>
                        <a14:foregroundMark x1="79167" y1="31445" x2="79167" y2="31445"/>
                        <a14:foregroundMark x1="79167" y1="31445" x2="79167" y2="31445"/>
                        <a14:foregroundMark x1="79167" y1="31445" x2="79167" y2="31445"/>
                        <a14:foregroundMark x1="30625" y1="68272" x2="30625" y2="68272"/>
                        <a14:foregroundMark x1="30625" y1="68272" x2="30625" y2="68272"/>
                        <a14:foregroundMark x1="20417" y1="69405" x2="20417" y2="69405"/>
                        <a14:foregroundMark x1="23125" y1="67422" x2="23125" y2="67422"/>
                        <a14:foregroundMark x1="29583" y1="65439" x2="29583" y2="65439"/>
                        <a14:foregroundMark x1="28958" y1="60057" x2="28958" y2="60057"/>
                        <a14:foregroundMark x1="35625" y1="66856" x2="35625" y2="66856"/>
                        <a14:foregroundMark x1="43333" y1="62040" x2="43333" y2="62040"/>
                        <a14:foregroundMark x1="49583" y1="62890" x2="49583" y2="62890"/>
                        <a14:foregroundMark x1="45000" y1="62040" x2="45000" y2="62040"/>
                        <a14:foregroundMark x1="17083" y1="32295" x2="17083" y2="32295"/>
                        <a14:foregroundMark x1="19792" y1="28895" x2="19792" y2="28895"/>
                        <a14:foregroundMark x1="85000" y1="22946" x2="85000" y2="22946"/>
                        <a14:foregroundMark x1="85000" y1="22946" x2="84375" y2="22946"/>
                        <a14:foregroundMark x1="80833" y1="22663" x2="80833" y2="22663"/>
                        <a14:foregroundMark x1="80833" y1="22663" x2="80833" y2="22663"/>
                        <a14:foregroundMark x1="78958" y1="29462" x2="78958" y2="29462"/>
                        <a14:foregroundMark x1="77708" y1="33144" x2="77708" y2="33144"/>
                        <a14:foregroundMark x1="82292" y1="30312" x2="82292" y2="30312"/>
                        <a14:foregroundMark x1="81667" y1="26912" x2="81667" y2="26912"/>
                        <a14:foregroundMark x1="81667" y1="26912" x2="81667" y2="26912"/>
                        <a14:foregroundMark x1="85208" y1="24646" x2="85208" y2="24646"/>
                        <a14:foregroundMark x1="87708" y1="22096" x2="87708" y2="22096"/>
                        <a14:foregroundMark x1="80833" y1="28045" x2="80833" y2="28045"/>
                        <a14:foregroundMark x1="78333" y1="29462" x2="78333" y2="29462"/>
                        <a14:foregroundMark x1="77083" y1="34561" x2="77083" y2="34561"/>
                        <a14:backgroundMark x1="53125" y1="34278" x2="53125" y2="34278"/>
                        <a14:backgroundMark x1="53125" y1="29745" x2="53125" y2="29745"/>
                        <a14:backgroundMark x1="55625" y1="24079" x2="55625" y2="24079"/>
                        <a14:backgroundMark x1="61667" y1="20113" x2="61667" y2="20113"/>
                        <a14:backgroundMark x1="67500" y1="19830" x2="67500" y2="19830"/>
                        <a14:backgroundMark x1="73542" y1="20397" x2="73542" y2="20397"/>
                        <a14:backgroundMark x1="50208" y1="33711" x2="50208" y2="33711"/>
                        <a14:backgroundMark x1="47292" y1="51558" x2="47292" y2="51558"/>
                        <a14:backgroundMark x1="90625" y1="66572" x2="90625" y2="66572"/>
                        <a14:backgroundMark x1="52708" y1="68272" x2="52708" y2="68272"/>
                        <a14:backgroundMark x1="51042" y1="71388" x2="51042" y2="71388"/>
                        <a14:backgroundMark x1="44792" y1="75921" x2="44792" y2="75921"/>
                        <a14:backgroundMark x1="34792" y1="73088" x2="34792" y2="73088"/>
                      </a14:backgroundRemoval>
                    </a14:imgEffect>
                  </a14:imgLayer>
                </a14:imgProps>
              </a:ext>
              <a:ext uri="{28A0092B-C50C-407E-A947-70E740481C1C}">
                <a14:useLocalDpi xmlns:a14="http://schemas.microsoft.com/office/drawing/2010/main" val="0"/>
              </a:ext>
            </a:extLst>
          </a:blip>
          <a:srcRect/>
          <a:stretch>
            <a:fillRect/>
          </a:stretch>
        </p:blipFill>
        <p:spPr bwMode="auto">
          <a:xfrm>
            <a:off x="6690519" y="3768435"/>
            <a:ext cx="7786254" cy="435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rot="151660">
            <a:off x="5651682" y="2611523"/>
            <a:ext cx="4724400" cy="2169701"/>
          </a:xfrm>
          <a:prstGeom prst="wedgeEllipseCallout">
            <a:avLst>
              <a:gd name="adj1" fmla="val 6187"/>
              <a:gd name="adj2" fmla="val 7183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TextBox 33"/>
          <p:cNvSpPr txBox="1"/>
          <p:nvPr/>
        </p:nvSpPr>
        <p:spPr>
          <a:xfrm>
            <a:off x="5702131" y="2764030"/>
            <a:ext cx="4623501" cy="1938992"/>
          </a:xfrm>
          <a:prstGeom prst="rect">
            <a:avLst/>
          </a:prstGeom>
          <a:noFill/>
        </p:spPr>
        <p:txBody>
          <a:bodyPr wrap="square" rtlCol="0">
            <a:spAutoFit/>
          </a:bodyPr>
          <a:lstStyle/>
          <a:p>
            <a:pPr algn="ctr" eaLnBrk="1" fontAlgn="auto" hangingPunct="1">
              <a:spcBef>
                <a:spcPts val="0"/>
              </a:spcBef>
              <a:spcAft>
                <a:spcPts val="0"/>
              </a:spcAft>
            </a:pP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Mình</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không</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nên</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đi</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giày</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p>
          <a:p>
            <a:pPr algn="ctr" eaLnBrk="1" fontAlgn="auto" hangingPunct="1">
              <a:spcBef>
                <a:spcPts val="0"/>
              </a:spcBef>
              <a:spcAft>
                <a:spcPts val="0"/>
              </a:spcAft>
            </a:pP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dép</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quá</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chặt</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vì</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ảnh</a:t>
            </a:r>
            <a:endPar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a:p>
            <a:pPr algn="ctr" eaLnBrk="1" fontAlgn="auto" hangingPunct="1">
              <a:spcBef>
                <a:spcPts val="0"/>
              </a:spcBef>
              <a:spcAft>
                <a:spcPts val="0"/>
              </a:spcAft>
            </a:pP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hưởng</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đến</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sự</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lưu</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thông</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p>
          <a:p>
            <a:pPr algn="ctr" eaLnBrk="1" fontAlgn="auto" hangingPunct="1">
              <a:spcBef>
                <a:spcPts val="0"/>
              </a:spcBef>
              <a:spcAft>
                <a:spcPts val="0"/>
              </a:spcAft>
            </a:pP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của</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máu</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a:t>
            </a:r>
            <a:endParaRPr lang="zh-CN" altLang="en-US"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5" name="Oval Callout 4"/>
          <p:cNvSpPr/>
          <p:nvPr/>
        </p:nvSpPr>
        <p:spPr>
          <a:xfrm>
            <a:off x="12710319" y="4472916"/>
            <a:ext cx="914400" cy="411431"/>
          </a:xfrm>
          <a:prstGeom prst="wedgeEllipseCallout">
            <a:avLst>
              <a:gd name="adj1" fmla="val -59294"/>
              <a:gd name="adj2" fmla="val 13943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i="1" dirty="0" smtClean="0">
                <a:latin typeface="Times New Roman" panose="02020603050405020304" pitchFamily="18" charset="0"/>
                <a:cs typeface="Times New Roman" panose="02020603050405020304" pitchFamily="18" charset="0"/>
              </a:rPr>
              <a:t>?</a:t>
            </a:r>
            <a:endParaRPr lang="en-US"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211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6484" y="1655673"/>
            <a:ext cx="16069603" cy="1231106"/>
          </a:xfrm>
          <a:prstGeom prst="rect">
            <a:avLst/>
          </a:prstGeom>
        </p:spPr>
        <p:txBody>
          <a:bodyPr wrap="square">
            <a:spAutoFit/>
          </a:bodyPr>
          <a:lstStyle/>
          <a:p>
            <a:pPr lvl="0" eaLnBrk="1" fontAlgn="auto" hangingPunct="1">
              <a:spcBef>
                <a:spcPts val="0"/>
              </a:spcBef>
              <a:spcAft>
                <a:spcPts val="0"/>
              </a:spcAft>
            </a:pPr>
            <a:r>
              <a:rPr lang="en-US" sz="3800" b="1" dirty="0">
                <a:solidFill>
                  <a:srgbClr val="FF0066"/>
                </a:solidFill>
                <a:latin typeface="Times New Roman" panose="02020603050405020304" pitchFamily="18" charset="0"/>
                <a:cs typeface="Times New Roman" pitchFamily="18" charset="0"/>
              </a:rPr>
              <a:t>3</a:t>
            </a:r>
            <a:r>
              <a:rPr kumimoji="0" lang="en-US" sz="3800" b="1" i="0" u="none" strike="noStrike" kern="1200" cap="none" spc="0" normalizeH="0" baseline="0" noProof="0" dirty="0" smtClean="0">
                <a:ln>
                  <a:noFill/>
                </a:ln>
                <a:solidFill>
                  <a:srgbClr val="FF0066"/>
                </a:solidFill>
                <a:effectLst/>
                <a:uLnTx/>
                <a:uFillTx/>
                <a:latin typeface="Times New Roman" panose="02020603050405020304" pitchFamily="18" charset="0"/>
                <a:ea typeface="+mn-ea"/>
                <a:cs typeface="Times New Roman" pitchFamily="18" charset="0"/>
              </a:rPr>
              <a:t>. </a:t>
            </a:r>
            <a:r>
              <a:rPr lang="nl-NL" sz="3600" b="1" i="1" dirty="0">
                <a:solidFill>
                  <a:srgbClr val="FF0000"/>
                </a:solidFill>
                <a:latin typeface="Times New Roman" panose="02020603050405020304" pitchFamily="18" charset="0"/>
                <a:cs typeface="Times New Roman" panose="02020603050405020304" pitchFamily="18" charset="0"/>
              </a:rPr>
              <a:t>Nêu những việc làm bạn đã làm ở nhà , ở trường để chăm sóc, bảo vệ cơ quan tuần hoàn</a:t>
            </a:r>
            <a:r>
              <a:rPr lang="nl-NL" sz="3600" b="1" i="1"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575720" y="3443769"/>
            <a:ext cx="6019800" cy="3416320"/>
          </a:xfrm>
          <a:prstGeom prst="rect">
            <a:avLst/>
          </a:prstGeom>
          <a:noFill/>
        </p:spPr>
        <p:txBody>
          <a:bodyPr wrap="square" rtlCol="0">
            <a:spAutoFit/>
          </a:bodyPr>
          <a:lstStyle/>
          <a:p>
            <a:pPr marL="571500" indent="-571500" algn="just" eaLnBrk="1" fontAlgn="auto" hangingPunct="1">
              <a:spcBef>
                <a:spcPts val="0"/>
              </a:spcBef>
              <a:spcAft>
                <a:spcPts val="0"/>
              </a:spcAft>
              <a:buFontTx/>
              <a:buChar char="-"/>
            </a:pPr>
            <a:r>
              <a:rPr lang="en-US" sz="3600" b="1" dirty="0">
                <a:solidFill>
                  <a:srgbClr val="0000CC"/>
                </a:solidFill>
                <a:latin typeface="Times New Roman" panose="02020603050405020304" pitchFamily="18" charset="0"/>
                <a:cs typeface="Times New Roman" panose="02020603050405020304" pitchFamily="18" charset="0"/>
              </a:rPr>
              <a:t>Tập </a:t>
            </a:r>
            <a:r>
              <a:rPr lang="en-US" sz="3600" b="1" dirty="0" err="1">
                <a:solidFill>
                  <a:srgbClr val="0000CC"/>
                </a:solidFill>
                <a:latin typeface="Times New Roman" panose="02020603050405020304" pitchFamily="18" charset="0"/>
                <a:cs typeface="Times New Roman" panose="02020603050405020304" pitchFamily="18" charset="0"/>
              </a:rPr>
              <a:t>thể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buổi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sáng</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Uống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đủ</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mỗi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ngày</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Ăn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uống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hợp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lí</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việc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vừa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sức</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Ngủ</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giờ</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145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 calcmode="lin" valueType="num">
                                      <p:cBhvr additive="base">
                                        <p:cTn id="1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 calcmode="lin" valueType="num">
                                      <p:cBhvr additive="base">
                                        <p:cTn id="2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 calcmode="lin" valueType="num">
                                      <p:cBhvr additive="base">
                                        <p:cTn id="30"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xEl>
                                              <p:pRg st="4" end="4"/>
                                            </p:txEl>
                                          </p:spTgt>
                                        </p:tgtEl>
                                        <p:attrNameLst>
                                          <p:attrName>style.visibility</p:attrName>
                                        </p:attrNameLst>
                                      </p:cBhvr>
                                      <p:to>
                                        <p:strVal val="visible"/>
                                      </p:to>
                                    </p:set>
                                    <p:anim calcmode="lin" valueType="num">
                                      <p:cBhvr additive="base">
                                        <p:cTn id="36"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4">
                                            <p:txEl>
                                              <p:pRg st="5" end="5"/>
                                            </p:txEl>
                                          </p:spTgt>
                                        </p:tgtEl>
                                        <p:attrNameLst>
                                          <p:attrName>style.visibility</p:attrName>
                                        </p:attrNameLst>
                                      </p:cBhvr>
                                      <p:to>
                                        <p:strVal val="visible"/>
                                      </p:to>
                                    </p:set>
                                    <p:anim calcmode="lin" valueType="num">
                                      <p:cBhvr additive="base">
                                        <p:cTn id="40"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 name="文本框 19"/>
          <p:cNvSpPr txBox="1"/>
          <p:nvPr/>
        </p:nvSpPr>
        <p:spPr>
          <a:xfrm>
            <a:off x="746919" y="1673258"/>
            <a:ext cx="8601797" cy="921755"/>
          </a:xfrm>
          <a:prstGeom prst="rect">
            <a:avLst/>
          </a:prstGeom>
          <a:solidFill>
            <a:srgbClr val="FFDB40"/>
          </a:solidFill>
        </p:spPr>
        <p:txBody>
          <a:bodyPr wrap="square" rtlCol="0">
            <a:spAutoFit/>
          </a:bodyPr>
          <a:lstStyle/>
          <a:p>
            <a:pPr algn="ctr" eaLnBrk="1" fontAlgn="auto" hangingPunct="1">
              <a:spcBef>
                <a:spcPts val="0"/>
              </a:spcBef>
              <a:spcAft>
                <a:spcPts val="0"/>
              </a:spcAft>
              <a:defRPr/>
            </a:pPr>
            <a:r>
              <a:rPr lang="en-US" altLang="zh-CN" sz="5400" dirty="0" err="1">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Hoạt</a:t>
            </a:r>
            <a:r>
              <a:rPr lang="en-US" altLang="zh-CN" sz="5400" dirty="0">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 </a:t>
            </a:r>
            <a:r>
              <a:rPr lang="en-US" altLang="zh-CN" sz="5400" dirty="0" err="1">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động</a:t>
            </a:r>
            <a:r>
              <a:rPr lang="en-US" altLang="zh-CN" sz="5400" dirty="0">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 </a:t>
            </a:r>
            <a:r>
              <a:rPr lang="en-US" altLang="zh-CN" sz="5400" dirty="0" err="1">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vận</a:t>
            </a:r>
            <a:r>
              <a:rPr lang="en-US" altLang="zh-CN" sz="5400" dirty="0">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 </a:t>
            </a:r>
            <a:r>
              <a:rPr lang="en-US" altLang="zh-CN" sz="5400" dirty="0" err="1">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dụng</a:t>
            </a:r>
            <a:endParaRPr lang="zh-CN" altLang="en-US" sz="5400" dirty="0">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endParaRPr>
          </a:p>
        </p:txBody>
      </p:sp>
      <p:sp>
        <p:nvSpPr>
          <p:cNvPr id="13" name="Rounded Rectangle 4">
            <a:extLst>
              <a:ext uri="{FF2B5EF4-FFF2-40B4-BE49-F238E27FC236}">
                <a16:creationId xmlns:a16="http://schemas.microsoft.com/office/drawing/2014/main" id="{20346CFB-86CB-4998-A822-77D0E3831F38}"/>
              </a:ext>
            </a:extLst>
          </p:cNvPr>
          <p:cNvSpPr/>
          <p:nvPr/>
        </p:nvSpPr>
        <p:spPr>
          <a:xfrm>
            <a:off x="1102854" y="2654799"/>
            <a:ext cx="14070928" cy="1447801"/>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vi-VN"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Điều gì sẽ xảy ra với cơ quan tuần hoàn nếu</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chúng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ta</a:t>
            </a:r>
            <a:r>
              <a:rPr kumimoji="0" lang="vi-VN"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vận động quá sức; mặc quần áo đi giày dép quá chặt, ăn nhiều muối…</a:t>
            </a:r>
            <a:endPar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719" y="4102600"/>
            <a:ext cx="10840532" cy="429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5234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2"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1" animBg="1"/>
      <p:bldP spid="13"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7071519" y="2742162"/>
            <a:ext cx="4419600" cy="1257269"/>
          </a:xfrm>
          <a:prstGeom prst="rect">
            <a:avLst/>
          </a:prstGeom>
          <a:noFill/>
          <a:ln>
            <a:noFill/>
          </a:ln>
          <a:effectLst/>
        </p:spPr>
        <p:txBody>
          <a:bodyPr lIns="91416" tIns="45710" rIns="91416" bIns="45710" rtlCol="0" anchor="ctr"/>
          <a:lstStyle/>
          <a:p>
            <a:pPr algn="ctr" defTabSz="914153" eaLnBrk="1" fontAlgn="auto" hangingPunct="1">
              <a:spcBef>
                <a:spcPts val="0"/>
              </a:spcBef>
              <a:spcAft>
                <a:spcPts val="0"/>
              </a:spcAft>
              <a:defRPr/>
            </a:pPr>
            <a:r>
              <a:rPr lang="en-US" sz="3600" b="1" kern="0" dirty="0" err="1">
                <a:solidFill>
                  <a:srgbClr val="FF0000"/>
                </a:solidFill>
                <a:latin typeface="Times New Roman" panose="02020603050405020304" pitchFamily="18" charset="0"/>
                <a:cs typeface="Times New Roman" panose="02020603050405020304" pitchFamily="18" charset="0"/>
              </a:rPr>
              <a:t>Thảo</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luận</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smtClean="0">
                <a:solidFill>
                  <a:srgbClr val="FF0000"/>
                </a:solidFill>
                <a:latin typeface="Times New Roman" panose="02020603050405020304" pitchFamily="18" charset="0"/>
                <a:cs typeface="Times New Roman" panose="02020603050405020304" pitchFamily="18" charset="0"/>
              </a:rPr>
              <a:t>theo</a:t>
            </a:r>
            <a:r>
              <a:rPr lang="en-US" sz="3600" b="1" kern="0" dirty="0" smtClean="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nhóm</a:t>
            </a:r>
            <a:endParaRPr lang="en-US" sz="3600" b="1" kern="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432719" y="4468170"/>
            <a:ext cx="13030200" cy="1200329"/>
          </a:xfrm>
          <a:prstGeom prst="rect">
            <a:avLst/>
          </a:prstGeom>
        </p:spPr>
        <p:txBody>
          <a:bodyPr wrap="square">
            <a:spAutoFit/>
          </a:bodyPr>
          <a:lstStyle/>
          <a:p>
            <a:pPr eaLnBrk="1" fontAlgn="auto" hangingPunct="1">
              <a:spcBef>
                <a:spcPts val="0"/>
              </a:spcBef>
              <a:spcAft>
                <a:spcPts val="0"/>
              </a:spcAft>
            </a:pPr>
            <a:r>
              <a:rPr lang="nl-NL" sz="3600" b="1" i="1" dirty="0">
                <a:solidFill>
                  <a:srgbClr val="002060"/>
                </a:solidFill>
                <a:latin typeface="Times New Roman" panose="02020603050405020304" pitchFamily="18" charset="0"/>
                <a:cs typeface="Times New Roman" panose="02020603050405020304" pitchFamily="18" charset="0"/>
              </a:rPr>
              <a:t>- Vận động quá sức sẽ dẫn đến nhịp tim bất thường , gia tăng nguy cơ đột quỵ do trụy tim.</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178460" y="6096000"/>
            <a:ext cx="13944600" cy="2308324"/>
          </a:xfrm>
          <a:prstGeom prst="rect">
            <a:avLst/>
          </a:prstGeom>
        </p:spPr>
        <p:txBody>
          <a:bodyPr wrap="square">
            <a:spAutoFit/>
          </a:bodyPr>
          <a:lstStyle/>
          <a:p>
            <a:pPr eaLnBrk="1" fontAlgn="auto" hangingPunct="1">
              <a:spcBef>
                <a:spcPts val="0"/>
              </a:spcBef>
              <a:spcAft>
                <a:spcPts val="0"/>
              </a:spcAft>
            </a:pPr>
            <a:r>
              <a:rPr lang="nl-NL" sz="3600" b="1" i="1" dirty="0">
                <a:solidFill>
                  <a:srgbClr val="002060"/>
                </a:solidFill>
                <a:latin typeface="Times New Roman" panose="02020603050405020304" pitchFamily="18" charset="0"/>
                <a:cs typeface="Times New Roman" panose="02020603050405020304" pitchFamily="18" charset="0"/>
              </a:rPr>
              <a:t>- Ăn quá nhiều muối, đồ chiên rán sẽ khiến chúng ta phải uống nhiều nước, làm tăng khối lượng máu tuần hoàn và khiến tim làm việc nhiều hơn. Tình trạng này kéo dài làm tâm thất trái to lên, dẫn đến hiện tượng suy tim.</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9" name="Rounded Rectangle 4">
            <a:extLst>
              <a:ext uri="{FF2B5EF4-FFF2-40B4-BE49-F238E27FC236}">
                <a16:creationId xmlns:a16="http://schemas.microsoft.com/office/drawing/2014/main" id="{20346CFB-86CB-4998-A822-77D0E3831F38}"/>
              </a:ext>
            </a:extLst>
          </p:cNvPr>
          <p:cNvSpPr/>
          <p:nvPr/>
        </p:nvSpPr>
        <p:spPr>
          <a:xfrm>
            <a:off x="670719" y="1614602"/>
            <a:ext cx="14070928" cy="1447801"/>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vi-VN"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Điều gì sẽ xảy ra với cơ quan tuần hoàn nếu</a:t>
            </a:r>
            <a:r>
              <a:rPr kumimoji="0" lang="en-US"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chúng</a:t>
            </a:r>
            <a:r>
              <a:rPr kumimoji="0" lang="en-US"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ta</a:t>
            </a:r>
            <a:r>
              <a:rPr kumimoji="0" lang="vi-VN"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vận động quá sức; mặc quần áo đi giày dép quá chặt, ăn nhiều muối…</a:t>
            </a:r>
            <a:endParaRPr kumimoji="0" lang="en-US"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487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 calcmode="lin" valueType="num">
                                      <p:cBhvr>
                                        <p:cTn id="20"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 calcmode="lin" valueType="num">
                                      <p:cBhvr>
                                        <p:cTn id="30" dur="1000" fill="hold"/>
                                        <p:tgtEl>
                                          <p:spTgt spid="18"/>
                                        </p:tgtEl>
                                        <p:attrNameLst>
                                          <p:attrName>style.rotation</p:attrName>
                                        </p:attrNameLst>
                                      </p:cBhvr>
                                      <p:tavLst>
                                        <p:tav tm="0">
                                          <p:val>
                                            <p:fltVal val="90"/>
                                          </p:val>
                                        </p:tav>
                                        <p:tav tm="100000">
                                          <p:val>
                                            <p:fltVal val="0"/>
                                          </p:val>
                                        </p:tav>
                                      </p:tavLst>
                                    </p:anim>
                                    <p:animEffect transition="in" filter="fade">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2)</a:t>
            </a:r>
          </a:p>
        </p:txBody>
      </p:sp>
      <p:sp>
        <p:nvSpPr>
          <p:cNvPr id="14" name="Rectangle 13"/>
          <p:cNvSpPr/>
          <p:nvPr/>
        </p:nvSpPr>
        <p:spPr>
          <a:xfrm>
            <a:off x="1851819" y="3506081"/>
            <a:ext cx="130302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Vận động quá sức sẽ dẫn đến nhịp tim bất thường , gia tăng nguy cơ đột quỵ do trụy tim.</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356519" y="4901784"/>
            <a:ext cx="139446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Ăn quá nhiều muối, đồ chiên rán sẽ khiến chúng ta phải uống nhiều nước, làm tăng khối lượng máu tuần hoàn và khiến tim làm việc nhiều hơn. Tình trạng này kéo dài làm tâm thất trái to lên, dẫn đến hiện tượng suy tim.</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18319" y="2086933"/>
            <a:ext cx="15316200" cy="1200329"/>
          </a:xfrm>
          <a:prstGeom prst="rect">
            <a:avLst/>
          </a:prstGeom>
        </p:spPr>
        <p:txBody>
          <a:bodyPr wrap="square">
            <a:spAutoFit/>
          </a:bodyPr>
          <a:lstStyle/>
          <a:p>
            <a:pPr lvl="0" eaLnBrk="1" fontAlgn="auto" hangingPunct="1">
              <a:spcBef>
                <a:spcPts val="0"/>
              </a:spcBef>
              <a:spcAft>
                <a:spcPts val="0"/>
              </a:spcAft>
            </a:pPr>
            <a:r>
              <a:rPr lang="nl-NL" sz="3600" b="1" i="1" dirty="0">
                <a:solidFill>
                  <a:srgbClr val="FF0000"/>
                </a:solidFill>
                <a:latin typeface="Times New Roman" panose="02020603050405020304" pitchFamily="18" charset="0"/>
                <a:cs typeface="Times New Roman" panose="02020603050405020304" pitchFamily="18" charset="0"/>
              </a:rPr>
              <a:t>2. Chia sẻ với người thân những việc cần làm để chăm sóc và bảo vệ cơ quan tuần hoàn</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5490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90"/>
                                          </p:val>
                                        </p:tav>
                                        <p:tav tm="100000">
                                          <p:val>
                                            <p:fltVal val="0"/>
                                          </p:val>
                                        </p:tav>
                                      </p:tavLst>
                                    </p:anim>
                                    <p:animEffect transition="in" filter="fade">
                                      <p:cBhvr>
                                        <p:cTn id="1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2)</a:t>
            </a:r>
          </a:p>
        </p:txBody>
      </p:sp>
      <p:sp>
        <p:nvSpPr>
          <p:cNvPr id="2" name="Rectangle 1"/>
          <p:cNvSpPr/>
          <p:nvPr/>
        </p:nvSpPr>
        <p:spPr>
          <a:xfrm>
            <a:off x="518319" y="2086933"/>
            <a:ext cx="153162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Chia sẻ với người thân những việc cần làm để chăm sóc và bảo vệ cơ quan tuần hoàn</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719" y="3505200"/>
            <a:ext cx="61912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185569"/>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2)</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064" y="2709254"/>
            <a:ext cx="9712036" cy="589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泪滴形 16"/>
          <p:cNvSpPr/>
          <p:nvPr/>
        </p:nvSpPr>
        <p:spPr bwMode="auto">
          <a:xfrm rot="10800000">
            <a:off x="772869" y="2042755"/>
            <a:ext cx="2625984" cy="1286106"/>
          </a:xfrm>
          <a:prstGeom prst="teardrop">
            <a:avLst/>
          </a:prstGeom>
          <a:solidFill>
            <a:srgbClr val="FFC000"/>
          </a:solidFill>
          <a:ln w="38100" cap="flat" cmpd="sng" algn="ctr">
            <a:solidFill>
              <a:sysClr val="window" lastClr="FFFFFF">
                <a:lumMod val="85000"/>
              </a:sysClr>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smtClean="0">
                <a:ln>
                  <a:noFill/>
                </a:ln>
                <a:solidFill>
                  <a:prstClr val="black"/>
                </a:solidFill>
                <a:effectLst/>
                <a:uLnTx/>
                <a:uFillTx/>
                <a:latin typeface="Arial" panose="020B0604020202020204" pitchFamily="34" charset="0"/>
              </a:rPr>
              <a:t> </a:t>
            </a:r>
            <a:endParaRPr kumimoji="0" lang="zh-CN" altLang="en-US" sz="2400" b="1"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3" name="Rectangle 12"/>
          <p:cNvSpPr/>
          <p:nvPr/>
        </p:nvSpPr>
        <p:spPr>
          <a:xfrm>
            <a:off x="670719" y="2331865"/>
            <a:ext cx="2473584" cy="707886"/>
          </a:xfrm>
          <a:prstGeom prst="rect">
            <a:avLst/>
          </a:prstGeom>
        </p:spPr>
        <p:txBody>
          <a:bodyPr wrap="square">
            <a:spAutoFit/>
          </a:bodyPr>
          <a:lstStyle/>
          <a:p>
            <a:pPr eaLnBrk="1" fontAlgn="auto" hangingPunct="1">
              <a:spcBef>
                <a:spcPts val="0"/>
              </a:spcBef>
              <a:spcAft>
                <a:spcPts val="0"/>
              </a:spcAft>
            </a:pPr>
            <a:r>
              <a:rPr lang="nl-NL" sz="4000" b="1" i="1" dirty="0">
                <a:solidFill>
                  <a:srgbClr val="002060"/>
                </a:solidFill>
                <a:latin typeface="Times New Roman" panose="02020603050405020304" pitchFamily="18" charset="0"/>
                <a:cs typeface="Times New Roman" panose="02020603050405020304" pitchFamily="18" charset="0"/>
              </a:rPr>
              <a:t>Kết luận:</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2692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13"/>
                                        </p:tgtEl>
                                        <p:attrNameLst>
                                          <p:attrName>ppt_x</p:attrName>
                                          <p:attrName>ppt_y</p:attrName>
                                        </p:attrNameLst>
                                      </p:cBhvr>
                                    </p:animMotion>
                                    <p:animRot by="1500000">
                                      <p:cBhvr>
                                        <p:cTn id="11" dur="125" fill="hold">
                                          <p:stCondLst>
                                            <p:cond delay="0"/>
                                          </p:stCondLst>
                                        </p:cTn>
                                        <p:tgtEl>
                                          <p:spTgt spid="13"/>
                                        </p:tgtEl>
                                        <p:attrNameLst>
                                          <p:attrName>r</p:attrName>
                                        </p:attrNameLst>
                                      </p:cBhvr>
                                    </p:animRot>
                                    <p:animRot by="-1500000">
                                      <p:cBhvr>
                                        <p:cTn id="12" dur="125" fill="hold">
                                          <p:stCondLst>
                                            <p:cond delay="125"/>
                                          </p:stCondLst>
                                        </p:cTn>
                                        <p:tgtEl>
                                          <p:spTgt spid="13"/>
                                        </p:tgtEl>
                                        <p:attrNameLst>
                                          <p:attrName>r</p:attrName>
                                        </p:attrNameLst>
                                      </p:cBhvr>
                                    </p:animRot>
                                    <p:animRot by="-1500000">
                                      <p:cBhvr>
                                        <p:cTn id="13" dur="125" fill="hold">
                                          <p:stCondLst>
                                            <p:cond delay="250"/>
                                          </p:stCondLst>
                                        </p:cTn>
                                        <p:tgtEl>
                                          <p:spTgt spid="13"/>
                                        </p:tgtEl>
                                        <p:attrNameLst>
                                          <p:attrName>r</p:attrName>
                                        </p:attrNameLst>
                                      </p:cBhvr>
                                    </p:animRot>
                                    <p:animRot by="1500000">
                                      <p:cBhvr>
                                        <p:cTn id="14" dur="125" fill="hold">
                                          <p:stCondLst>
                                            <p:cond delay="375"/>
                                          </p:stCondLst>
                                        </p:cTn>
                                        <p:tgtEl>
                                          <p:spTgt spid="1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9956</TotalTime>
  <Words>710</Words>
  <Application>Microsoft Office PowerPoint</Application>
  <PresentationFormat>Custom</PresentationFormat>
  <Paragraphs>71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Times New Roman</vt:lpstr>
      <vt:lpstr>字魂59号-创粗黑</vt:lpstr>
      <vt:lpstr>方正卡通简体</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1102</cp:revision>
  <dcterms:created xsi:type="dcterms:W3CDTF">2008-09-09T22:52:10Z</dcterms:created>
  <dcterms:modified xsi:type="dcterms:W3CDTF">2022-07-22T14:35:46Z</dcterms:modified>
</cp:coreProperties>
</file>