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427" r:id="rId2"/>
    <p:sldId id="432" r:id="rId3"/>
    <p:sldId id="450" r:id="rId4"/>
    <p:sldId id="440" r:id="rId5"/>
    <p:sldId id="441" r:id="rId6"/>
    <p:sldId id="443" r:id="rId7"/>
    <p:sldId id="451" r:id="rId8"/>
    <p:sldId id="444" r:id="rId9"/>
    <p:sldId id="447" r:id="rId10"/>
    <p:sldId id="431" r:id="rId11"/>
  </p:sldIdLst>
  <p:sldSz cx="16276638" cy="9144000"/>
  <p:notesSz cx="6858000" cy="9144000"/>
  <p:custDataLst>
    <p:tags r:id="rId1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CC99"/>
    <a:srgbClr val="FF0066"/>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9274" autoAdjust="0"/>
  </p:normalViewPr>
  <p:slideViewPr>
    <p:cSldViewPr>
      <p:cViewPr varScale="1">
        <p:scale>
          <a:sx n="55" d="100"/>
          <a:sy n="55" d="100"/>
        </p:scale>
        <p:origin x="558" y="8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2.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g"/><Relationship Id="rId1" Type="http://schemas.openxmlformats.org/officeDocument/2006/relationships/slideLayout" Target="../slideLayouts/slideLayout2.xml"/><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5" name="Text Box 3"/>
          <p:cNvSpPr txBox="1">
            <a:spLocks noChangeArrowheads="1"/>
          </p:cNvSpPr>
          <p:nvPr/>
        </p:nvSpPr>
        <p:spPr bwMode="auto">
          <a:xfrm>
            <a:off x="3197197" y="2667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r>
              <a:rPr lang="en-US" altLang="en-US" sz="3500" b="1" smtClean="0">
                <a:solidFill>
                  <a:srgbClr val="FF0066"/>
                </a:solidFill>
                <a:latin typeface="Times New Roman" pitchFamily="18" charset="0"/>
              </a:rPr>
              <a:t>……</a:t>
            </a:r>
            <a:endParaRPr lang="en-US" altLang="en-US" sz="3500" b="1">
              <a:solidFill>
                <a:srgbClr val="FF0066"/>
              </a:solidFill>
              <a:latin typeface="Times New Roman" pitchFamily="18" charset="0"/>
            </a:endParaRPr>
          </a:p>
        </p:txBody>
      </p:sp>
      <p:cxnSp>
        <p:nvCxnSpPr>
          <p:cNvPr id="26" name="Straight Connector 25"/>
          <p:cNvCxnSpPr/>
          <p:nvPr/>
        </p:nvCxnSpPr>
        <p:spPr>
          <a:xfrm flipV="1">
            <a:off x="5407784" y="9906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5852319" y="1129028"/>
            <a:ext cx="49530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
        <p:nvSpPr>
          <p:cNvPr id="28" name="Text Box 14"/>
          <p:cNvSpPr txBox="1">
            <a:spLocks noChangeArrowheads="1"/>
          </p:cNvSpPr>
          <p:nvPr/>
        </p:nvSpPr>
        <p:spPr bwMode="auto">
          <a:xfrm>
            <a:off x="3120708" y="3975409"/>
            <a:ext cx="9684782" cy="2468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Tự</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nhiên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Xã</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hội</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22: CƠ QUAN THẦN KINH (</a:t>
            </a:r>
            <a:r>
              <a:rPr lang="en-US" sz="4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Tiết</a:t>
            </a: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a:t>
            </a: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9" name="Text Box 18"/>
          <p:cNvSpPr txBox="1">
            <a:spLocks noChangeArrowheads="1"/>
          </p:cNvSpPr>
          <p:nvPr/>
        </p:nvSpPr>
        <p:spPr bwMode="auto">
          <a:xfrm>
            <a:off x="4084093" y="8107680"/>
            <a:ext cx="710222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i="1">
                <a:solidFill>
                  <a:srgbClr val="0000CC"/>
                </a:solidFill>
                <a:latin typeface="Times New Roman" pitchFamily="18" charset="0"/>
              </a:rPr>
              <a:t>Giáo viên</a:t>
            </a:r>
            <a:r>
              <a:rPr lang="en-US" altLang="en-US" sz="2800" b="1" i="1" smtClean="0">
                <a:solidFill>
                  <a:srgbClr val="0000CC"/>
                </a:solidFill>
                <a:latin typeface="Times New Roman" pitchFamily="18" charset="0"/>
              </a:rPr>
              <a:t>:……………………………………</a:t>
            </a:r>
            <a:endParaRPr lang="en-US" altLang="en-US" sz="2800" b="1" i="1">
              <a:solidFill>
                <a:srgbClr val="0000CC"/>
              </a:solidFill>
              <a:latin typeface="Times New Roman" pitchFamily="18" charset="0"/>
            </a:endParaRPr>
          </a:p>
          <a:p>
            <a:pPr eaLnBrk="1" hangingPunct="1"/>
            <a:r>
              <a:rPr lang="en-US" altLang="en-US" sz="2800" b="1" i="1">
                <a:solidFill>
                  <a:srgbClr val="0000CC"/>
                </a:solidFill>
                <a:latin typeface="Times New Roman" pitchFamily="18" charset="0"/>
              </a:rPr>
              <a:t>Lớp:  3</a:t>
            </a:r>
          </a:p>
        </p:txBody>
      </p:sp>
      <p:pic>
        <p:nvPicPr>
          <p:cNvPr id="30"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0232" y="647938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17"/>
          <p:cNvSpPr txBox="1">
            <a:spLocks noChangeArrowheads="1"/>
          </p:cNvSpPr>
          <p:nvPr/>
        </p:nvSpPr>
        <p:spPr bwMode="auto">
          <a:xfrm>
            <a:off x="1889919" y="1702753"/>
            <a:ext cx="12146361"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pic>
        <p:nvPicPr>
          <p:cNvPr id="32"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961410">
            <a:off x="13947921" y="388164"/>
            <a:ext cx="1197160" cy="15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2328913" y="6922250"/>
            <a:ext cx="1110487" cy="8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anose="02020603050405020304"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smtClean="0">
                    <a:solidFill>
                      <a:srgbClr val="FF0066"/>
                    </a:solidFill>
                    <a:latin typeface="Times New Roman" panose="02020603050405020304" pitchFamily="18" charset="0"/>
                    <a:cs typeface="Times New Roman" pitchFamily="18" charset="0"/>
                  </a:rPr>
                  <a:t>TỰ NHIÊN VÀ XÃ HỘI</a:t>
                </a:r>
                <a:endParaRPr lang="en-US" sz="28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smtClean="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a:t>
            </a:r>
            <a:r>
              <a:rPr lang="en-US" sz="2800" b="1" dirty="0" smtClean="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22: CƠ QUAN THẦN KINH (TIẾT 1)</a:t>
            </a:r>
            <a:endParaRPr lang="en-US" sz="2800" b="1" dirty="0" smtClean="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77B0E660-BA51-6D51-3CFA-4B96AB362084}"/>
              </a:ext>
            </a:extLst>
          </p:cNvPr>
          <p:cNvSpPr txBox="1"/>
          <p:nvPr/>
        </p:nvSpPr>
        <p:spPr>
          <a:xfrm>
            <a:off x="442119" y="1385269"/>
            <a:ext cx="4572000" cy="1145500"/>
          </a:xfrm>
          <a:prstGeom prst="rect">
            <a:avLst/>
          </a:prstGeom>
          <a:noFill/>
        </p:spPr>
        <p:txBody>
          <a:bodyPr wrap="square" lIns="128583" tIns="64291" rIns="128583" bIns="64291" rtlCol="0">
            <a:spAutoFit/>
          </a:bodyPr>
          <a:lstStyle/>
          <a:p>
            <a:pPr algn="ctr" eaLnBrk="1" hangingPunct="1"/>
            <a:r>
              <a:rPr lang="en-US" sz="6600" b="1" dirty="0">
                <a:solidFill>
                  <a:srgbClr val="00B050"/>
                </a:solidFill>
                <a:latin typeface="UTM Cookies" panose="02040603050506020204" pitchFamily="18" charset="0"/>
                <a:ea typeface="宋体" panose="02010600030101010101" pitchFamily="2" charset="-122"/>
              </a:rPr>
              <a:t>KHỞI ĐỘNG</a:t>
            </a:r>
          </a:p>
        </p:txBody>
      </p:sp>
      <p:sp>
        <p:nvSpPr>
          <p:cNvPr id="16" name="TextBox 15"/>
          <p:cNvSpPr txBox="1"/>
          <p:nvPr/>
        </p:nvSpPr>
        <p:spPr>
          <a:xfrm>
            <a:off x="442119" y="2557148"/>
            <a:ext cx="6248400" cy="646331"/>
          </a:xfrm>
          <a:prstGeom prst="rect">
            <a:avLst/>
          </a:prstGeom>
          <a:noFill/>
        </p:spPr>
        <p:txBody>
          <a:bodyPr wrap="square" rtlCol="0">
            <a:spAutoFit/>
          </a:bodyPr>
          <a:lstStyle/>
          <a:p>
            <a:pPr eaLnBrk="1" hangingPunct="1"/>
            <a:r>
              <a:rPr lang="en-US" sz="3600" dirty="0" err="1"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Quan</a:t>
            </a:r>
            <a:r>
              <a:rPr lang="en-US" sz="36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sz="3600" dirty="0" err="1"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sát</a:t>
            </a:r>
            <a:r>
              <a:rPr lang="en-US" sz="36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sz="3600" dirty="0" err="1"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tranh</a:t>
            </a:r>
            <a:r>
              <a:rPr lang="en-US" sz="36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sz="3600" dirty="0" err="1"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và</a:t>
            </a:r>
            <a:r>
              <a:rPr lang="en-US" sz="36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sz="3600" dirty="0" err="1"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trả</a:t>
            </a:r>
            <a:r>
              <a:rPr lang="en-US" sz="36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sz="3600" dirty="0" err="1"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lời</a:t>
            </a:r>
            <a:r>
              <a:rPr lang="en-US" sz="36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sz="3600" dirty="0" err="1"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câu</a:t>
            </a:r>
            <a:r>
              <a:rPr lang="en-US" sz="36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sz="3600" dirty="0" err="1"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hỏi</a:t>
            </a:r>
            <a:r>
              <a:rPr lang="en-US" sz="36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endParaRPr lang="en-US" sz="36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7" name="Picture 1"/>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6667" l="0" r="100000">
                        <a14:foregroundMark x1="30841" y1="94444" x2="30841" y2="94444"/>
                        <a14:foregroundMark x1="54206" y1="92778" x2="54206" y2="92778"/>
                        <a14:foregroundMark x1="50935" y1="25556" x2="50935" y2="25556"/>
                        <a14:foregroundMark x1="72430" y1="36667" x2="72430" y2="36667"/>
                        <a14:foregroundMark x1="71028" y1="31667" x2="71028" y2="31667"/>
                        <a14:foregroundMark x1="64486" y1="33333" x2="64486" y2="33333"/>
                        <a14:foregroundMark x1="29907" y1="37778" x2="29907" y2="37778"/>
                        <a14:foregroundMark x1="24766" y1="34444" x2="24766" y2="34444"/>
                        <a14:foregroundMark x1="72430" y1="74444" x2="72430" y2="74444"/>
                        <a14:foregroundMark x1="64019" y1="74444" x2="64019" y2="74444"/>
                        <a14:foregroundMark x1="45794" y1="78889" x2="45794" y2="78889"/>
                        <a14:foregroundMark x1="43925" y1="72778" x2="43925" y2="72778"/>
                        <a14:foregroundMark x1="30374" y1="88333" x2="30374" y2="88333"/>
                        <a14:foregroundMark x1="32710" y1="86667" x2="32710" y2="86667"/>
                        <a14:foregroundMark x1="29907" y1="82222" x2="29907" y2="82222"/>
                        <a14:foregroundMark x1="35047" y1="86111" x2="35047" y2="86111"/>
                        <a14:foregroundMark x1="38318" y1="37222" x2="38318" y2="37222"/>
                        <a14:backgroundMark x1="20093" y1="58889" x2="20093" y2="58889"/>
                        <a14:backgroundMark x1="15888" y1="21667" x2="15888" y2="21667"/>
                        <a14:backgroundMark x1="15888" y1="15000" x2="15888" y2="15000"/>
                        <a14:backgroundMark x1="21963" y1="9444" x2="21963" y2="9444"/>
                        <a14:backgroundMark x1="48598" y1="2778" x2="48598" y2="2778"/>
                        <a14:backgroundMark x1="82710" y1="15556" x2="82710" y2="15556"/>
                        <a14:backgroundMark x1="92056" y1="11111" x2="92056" y2="11111"/>
                        <a14:backgroundMark x1="21495" y1="94444" x2="21495" y2="94444"/>
                        <a14:backgroundMark x1="67290" y1="33889" x2="67290" y2="33889"/>
                        <a14:backgroundMark x1="7944" y1="61667" x2="7944" y2="61667"/>
                        <a14:backgroundMark x1="6542" y1="35000" x2="6542" y2="35000"/>
                        <a14:backgroundMark x1="7009" y1="25556" x2="7009" y2="25556"/>
                        <a14:backgroundMark x1="7944" y1="17778" x2="7944" y2="17778"/>
                        <a14:backgroundMark x1="9346" y1="11667" x2="9346" y2="11667"/>
                        <a14:backgroundMark x1="8411" y1="8889" x2="8411" y2="8889"/>
                        <a14:backgroundMark x1="6542" y1="7222" x2="6542" y2="7222"/>
                        <a14:backgroundMark x1="4673" y1="6667" x2="4673" y2="6667"/>
                        <a14:backgroundMark x1="2804" y1="20000" x2="2804" y2="21667"/>
                        <a14:backgroundMark x1="3738" y1="32778" x2="3738" y2="35000"/>
                        <a14:backgroundMark x1="3738" y1="34444" x2="3738" y2="34444"/>
                        <a14:backgroundMark x1="3738" y1="34444" x2="3738" y2="34444"/>
                        <a14:backgroundMark x1="3738" y1="50556" x2="3738" y2="50556"/>
                        <a14:backgroundMark x1="3738" y1="58889" x2="4206" y2="63333"/>
                        <a14:backgroundMark x1="5140" y1="70556" x2="5140" y2="70556"/>
                        <a14:backgroundMark x1="10748" y1="77222" x2="10748" y2="77222"/>
                        <a14:backgroundMark x1="12150" y1="76667" x2="12150" y2="76667"/>
                        <a14:backgroundMark x1="12150" y1="76667" x2="13084" y2="78889"/>
                        <a14:backgroundMark x1="20561" y1="79444" x2="21495" y2="83889"/>
                        <a14:backgroundMark x1="16822" y1="86111" x2="16822" y2="86111"/>
                        <a14:backgroundMark x1="9346" y1="82778" x2="9346" y2="82778"/>
                        <a14:backgroundMark x1="7944" y1="80556" x2="7944" y2="80556"/>
                        <a14:backgroundMark x1="9346" y1="56111" x2="9346" y2="56111"/>
                        <a14:backgroundMark x1="10280" y1="47222" x2="10280" y2="47222"/>
                        <a14:backgroundMark x1="10280" y1="44444" x2="10280" y2="44444"/>
                        <a14:backgroundMark x1="10280" y1="42222" x2="10280" y2="42222"/>
                        <a14:backgroundMark x1="11215" y1="31667" x2="11215" y2="31667"/>
                        <a14:backgroundMark x1="49533" y1="8889" x2="49533" y2="8889"/>
                        <a14:backgroundMark x1="83645" y1="7778" x2="83645" y2="7778"/>
                        <a14:backgroundMark x1="87850" y1="21111" x2="87850" y2="21111"/>
                        <a14:backgroundMark x1="88785" y1="23333" x2="88785" y2="23333"/>
                        <a14:backgroundMark x1="89252" y1="28889" x2="89720" y2="30556"/>
                        <a14:backgroundMark x1="89720" y1="31667" x2="89720" y2="31667"/>
                        <a14:backgroundMark x1="93458" y1="45000" x2="94393" y2="50000"/>
                        <a14:backgroundMark x1="94860" y1="55000" x2="94860" y2="55000"/>
                        <a14:backgroundMark x1="89252" y1="77222" x2="89252" y2="77222"/>
                        <a14:backgroundMark x1="84112" y1="67222" x2="84112" y2="67222"/>
                        <a14:backgroundMark x1="83645" y1="63889" x2="83645" y2="63889"/>
                        <a14:backgroundMark x1="83178" y1="55000" x2="83178" y2="55000"/>
                        <a14:backgroundMark x1="79439" y1="53333" x2="79439" y2="53333"/>
                        <a14:backgroundMark x1="80374" y1="63333" x2="80374" y2="63333"/>
                        <a14:backgroundMark x1="80374" y1="72222" x2="80374" y2="72222"/>
                        <a14:backgroundMark x1="80374" y1="77778" x2="80374" y2="77778"/>
                        <a14:backgroundMark x1="80374" y1="78889" x2="80841" y2="82222"/>
                        <a14:backgroundMark x1="82243" y1="82222" x2="83645" y2="82222"/>
                        <a14:backgroundMark x1="88318" y1="82222" x2="89720" y2="82778"/>
                        <a14:backgroundMark x1="91589" y1="82222" x2="91589" y2="82222"/>
                        <a14:backgroundMark x1="92991" y1="74444" x2="92991" y2="74444"/>
                        <a14:backgroundMark x1="93458" y1="70556" x2="93458" y2="70556"/>
                        <a14:backgroundMark x1="93458" y1="67778" x2="93458" y2="67778"/>
                        <a14:backgroundMark x1="93458" y1="66111" x2="93458" y2="66111"/>
                        <a14:backgroundMark x1="92056" y1="63889" x2="92056" y2="63889"/>
                        <a14:backgroundMark x1="91121" y1="60556" x2="91121" y2="60556"/>
                        <a14:backgroundMark x1="90654" y1="60000" x2="90654" y2="60000"/>
                        <a14:backgroundMark x1="90654" y1="59444" x2="90654" y2="59444"/>
                        <a14:backgroundMark x1="90654" y1="59444" x2="89720" y2="6111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780093" y="3017408"/>
            <a:ext cx="5040560" cy="3652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17"/>
          <p:cNvSpPr/>
          <p:nvPr/>
        </p:nvSpPr>
        <p:spPr>
          <a:xfrm>
            <a:off x="1966119" y="7086600"/>
            <a:ext cx="11190486" cy="1464231"/>
          </a:xfrm>
          <a:prstGeom prst="roundRect">
            <a:avLst/>
          </a:prstGeom>
          <a:solidFill>
            <a:srgbClr val="FFFF00"/>
          </a:solidFill>
          <a:ln>
            <a:solidFill>
              <a:sysClr val="windowText" lastClr="000000"/>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0" b="0" i="0" u="none" strike="noStrike" kern="0" cap="none" spc="0" normalizeH="0" baseline="0" noProof="0" dirty="0"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Khi nghe thấy tiếng động mạnh bất ngờ, em có phản ứng như thế nào?</a:t>
            </a:r>
            <a:endPar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6" presetClass="entr" presetSubtype="16"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circle(in)">
                                      <p:cBhvr>
                                        <p:cTn id="30" dur="20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inVertical)">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smtClean="0">
                    <a:ln>
                      <a:noFill/>
                    </a:ln>
                    <a:solidFill>
                      <a:srgbClr val="0000CC"/>
                    </a:solidFill>
                    <a:effectLst/>
                    <a:uLnTx/>
                    <a:uFillTx/>
                    <a:latin typeface="Times New Roman" panose="02020603050405020304" pitchFamily="18" charset="0"/>
                    <a:ea typeface="+mn-ea"/>
                    <a:cs typeface="Times New Roman" pitchFamily="18" charset="0"/>
                  </a:rPr>
                  <a:t>Thứ……ngày…..tháng…..năm…….</a:t>
                </a:r>
                <a:endParaRPr kumimoji="0" lang="en-US" sz="30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smtClean="0">
                    <a:ln>
                      <a:noFill/>
                    </a:ln>
                    <a:solidFill>
                      <a:srgbClr val="FF0066"/>
                    </a:solidFill>
                    <a:effectLst/>
                    <a:uLnTx/>
                    <a:uFillTx/>
                    <a:latin typeface="Times New Roman" panose="02020603050405020304" pitchFamily="18" charset="0"/>
                    <a:ea typeface="+mn-ea"/>
                    <a:cs typeface="Times New Roman" pitchFamily="18" charset="0"/>
                  </a:rPr>
                  <a:t>TỰ NHIÊN VÀ XÃ HỘI</a:t>
                </a:r>
                <a:endParaRPr kumimoji="0" lang="en-US" sz="2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22: CƠ QUAN THẦN KINH (TIẾT 1)</a:t>
            </a:r>
          </a:p>
        </p:txBody>
      </p:sp>
      <p:sp>
        <p:nvSpPr>
          <p:cNvPr id="15" name="TextBox 14">
            <a:extLst>
              <a:ext uri="{FF2B5EF4-FFF2-40B4-BE49-F238E27FC236}">
                <a16:creationId xmlns:a16="http://schemas.microsoft.com/office/drawing/2014/main" id="{77B0E660-BA51-6D51-3CFA-4B96AB362084}"/>
              </a:ext>
            </a:extLst>
          </p:cNvPr>
          <p:cNvSpPr txBox="1"/>
          <p:nvPr/>
        </p:nvSpPr>
        <p:spPr>
          <a:xfrm>
            <a:off x="442119" y="1385269"/>
            <a:ext cx="4572000" cy="1145500"/>
          </a:xfrm>
          <a:prstGeom prst="rect">
            <a:avLst/>
          </a:prstGeom>
          <a:noFill/>
        </p:spPr>
        <p:txBody>
          <a:bodyPr wrap="square" lIns="128583" tIns="64291" rIns="128583" bIns="64291"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1" i="0" u="none" strike="noStrike" kern="1200" cap="none" spc="0" normalizeH="0" baseline="0" noProof="0" dirty="0">
                <a:ln>
                  <a:noFill/>
                </a:ln>
                <a:solidFill>
                  <a:srgbClr val="00B050"/>
                </a:solidFill>
                <a:effectLst/>
                <a:uLnTx/>
                <a:uFillTx/>
                <a:latin typeface="UTM Cookies" panose="02040603050506020204" pitchFamily="18" charset="0"/>
                <a:ea typeface="宋体" panose="02010600030101010101" pitchFamily="2" charset="-122"/>
                <a:cs typeface="+mn-cs"/>
              </a:rPr>
              <a:t>KHỞI ĐỘNG</a:t>
            </a:r>
          </a:p>
        </p:txBody>
      </p:sp>
      <p:sp>
        <p:nvSpPr>
          <p:cNvPr id="12" name="Explosion 1 11"/>
          <p:cNvSpPr/>
          <p:nvPr/>
        </p:nvSpPr>
        <p:spPr>
          <a:xfrm>
            <a:off x="5211494" y="1883563"/>
            <a:ext cx="4761892" cy="2706687"/>
          </a:xfrm>
          <a:prstGeom prst="irregularSeal1">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1" u="none" strike="noStrike" kern="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Thảo</a:t>
            </a:r>
            <a:r>
              <a:rPr kumimoji="0" lang="en-US" sz="4000" b="1" i="1"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1" u="none" strike="noStrike" kern="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luận</a:t>
            </a:r>
            <a:r>
              <a:rPr kumimoji="0" lang="en-US" sz="4000" b="1" i="1"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1" u="none" strike="noStrike" kern="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nhóm</a:t>
            </a:r>
            <a:r>
              <a:rPr kumimoji="0" lang="en-US" sz="4000" b="1" i="1"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1" u="none" strike="noStrike" kern="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đôi</a:t>
            </a:r>
            <a:endParaRPr kumimoji="0" lang="en-US" sz="4000" b="1" i="1"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3" name="Rectangle 12"/>
          <p:cNvSpPr/>
          <p:nvPr/>
        </p:nvSpPr>
        <p:spPr>
          <a:xfrm>
            <a:off x="3185319" y="4803388"/>
            <a:ext cx="10994009" cy="1323439"/>
          </a:xfrm>
          <a:prstGeom prst="rect">
            <a:avLst/>
          </a:prstGeom>
        </p:spPr>
        <p:txBody>
          <a:bodyPr wrap="square">
            <a:spAutoFit/>
          </a:bodyPr>
          <a:lstStyle/>
          <a:p>
            <a:pPr eaLnBrk="1" hangingPunct="1"/>
            <a:r>
              <a:rPr lang="nl-NL"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HS1: Nói to hoặc thổi còi gần tai và quan sát phản ứng của </a:t>
            </a:r>
            <a:r>
              <a:rPr lang="nl-NL" sz="40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bạn.</a:t>
            </a:r>
            <a:endParaRPr lang="en-US"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Rectangle 13"/>
          <p:cNvSpPr/>
          <p:nvPr/>
        </p:nvSpPr>
        <p:spPr>
          <a:xfrm>
            <a:off x="3185319" y="6400800"/>
            <a:ext cx="10994008" cy="1323439"/>
          </a:xfrm>
          <a:prstGeom prst="rect">
            <a:avLst/>
          </a:prstGeom>
        </p:spPr>
        <p:txBody>
          <a:bodyPr wrap="square">
            <a:spAutoFit/>
          </a:bodyPr>
          <a:lstStyle/>
          <a:p>
            <a:pPr eaLnBrk="1" hangingPunct="1"/>
            <a:r>
              <a:rPr lang="nl-NL" sz="40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nl-NL"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HS2: Trả lời cảm giác và phản ứng của cơ thể. Dự đoán tại sao lại có phản ứng như vậy?</a:t>
            </a:r>
            <a:endParaRPr lang="en-US"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9111140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8" presetClass="entr" presetSubtype="32"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diamond(out)">
                                      <p:cBhvr>
                                        <p:cTn id="25" dur="2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3"/>
                                        </p:tgtEl>
                                        <p:attrNameLst>
                                          <p:attrName>ppt_y</p:attrName>
                                        </p:attrNameLst>
                                      </p:cBhvr>
                                      <p:tavLst>
                                        <p:tav tm="0">
                                          <p:val>
                                            <p:strVal val="#ppt_y"/>
                                          </p:val>
                                        </p:tav>
                                        <p:tav tm="100000">
                                          <p:val>
                                            <p:strVal val="#ppt_y"/>
                                          </p:val>
                                        </p:tav>
                                      </p:tavLst>
                                    </p:anim>
                                    <p:anim calcmode="lin" valueType="num">
                                      <p:cBhvr>
                                        <p:cTn id="32"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14"/>
                                        </p:tgtEl>
                                        <p:attrNameLst>
                                          <p:attrName>ppt_y</p:attrName>
                                        </p:attrNameLst>
                                      </p:cBhvr>
                                      <p:tavLst>
                                        <p:tav tm="0">
                                          <p:val>
                                            <p:strVal val="#ppt_y"/>
                                          </p:val>
                                        </p:tav>
                                        <p:tav tm="100000">
                                          <p:val>
                                            <p:strVal val="#ppt_y"/>
                                          </p:val>
                                        </p:tav>
                                      </p:tavLst>
                                    </p:anim>
                                    <p:anim calcmode="lin" valueType="num">
                                      <p:cBhvr>
                                        <p:cTn id="41"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animBg="1"/>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smtClean="0">
                    <a:ln>
                      <a:noFill/>
                    </a:ln>
                    <a:solidFill>
                      <a:srgbClr val="0000CC"/>
                    </a:solidFill>
                    <a:effectLst/>
                    <a:uLnTx/>
                    <a:uFillTx/>
                    <a:latin typeface="Times New Roman" panose="02020603050405020304" pitchFamily="18" charset="0"/>
                    <a:cs typeface="Times New Roman" pitchFamily="18" charset="0"/>
                  </a:rPr>
                  <a:t>Thứ……ngày…..tháng…..năm…….</a:t>
                </a:r>
                <a:endParaRPr kumimoji="0" lang="en-US" sz="3000" b="0" i="0" u="none" strike="noStrike" kern="1200" cap="none" spc="0" normalizeH="0" baseline="0" noProof="0">
                  <a:ln>
                    <a:noFill/>
                  </a:ln>
                  <a:solidFill>
                    <a:srgbClr val="0000CC"/>
                  </a:solidFill>
                  <a:effectLst/>
                  <a:uLnTx/>
                  <a:uFillTx/>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smtClean="0">
                    <a:ln>
                      <a:noFill/>
                    </a:ln>
                    <a:solidFill>
                      <a:srgbClr val="FF0066"/>
                    </a:solidFill>
                    <a:effectLst/>
                    <a:uLnTx/>
                    <a:uFillTx/>
                    <a:latin typeface="Times New Roman" panose="02020603050405020304" pitchFamily="18" charset="0"/>
                    <a:cs typeface="Times New Roman" pitchFamily="18" charset="0"/>
                  </a:rPr>
                  <a:t>TỰ NHIÊN VÀ XÃ HỘI</a:t>
                </a:r>
                <a:endParaRPr kumimoji="0" lang="en-US" sz="2800" b="1" i="0" u="none" strike="noStrike" kern="1200" cap="none" spc="0" normalizeH="0" baseline="0" noProof="0">
                  <a:ln>
                    <a:noFill/>
                  </a:ln>
                  <a:solidFill>
                    <a:srgbClr val="FF0066"/>
                  </a:solidFill>
                  <a:effectLst/>
                  <a:uLnTx/>
                  <a:uFillTx/>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Bài </a:t>
            </a: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22: CƠ</a:t>
            </a:r>
            <a:r>
              <a:rPr kumimoji="0" lang="en-US" sz="2800" b="1" i="0" u="none" strike="noStrike" kern="1200" cap="none" spc="0" normalizeH="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QUAN THẦN KINH </a:t>
            </a: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(TIẾT )</a:t>
            </a:r>
            <a:endPar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209A76B6-AA05-66A8-672A-3AFD14ED0D27}"/>
              </a:ext>
            </a:extLst>
          </p:cNvPr>
          <p:cNvSpPr txBox="1"/>
          <p:nvPr/>
        </p:nvSpPr>
        <p:spPr>
          <a:xfrm>
            <a:off x="139333" y="1558073"/>
            <a:ext cx="16137305" cy="1200329"/>
          </a:xfrm>
          <a:prstGeom prst="rect">
            <a:avLst/>
          </a:prstGeom>
          <a:gradFill flip="none" rotWithShape="1">
            <a:gsLst>
              <a:gs pos="0">
                <a:srgbClr val="4F81BD">
                  <a:lumMod val="5000"/>
                  <a:lumOff val="95000"/>
                  <a:alpha val="20000"/>
                </a:srgbClr>
              </a:gs>
              <a:gs pos="74000">
                <a:srgbClr val="66CCFF"/>
              </a:gs>
              <a:gs pos="83000">
                <a:srgbClr val="66CCFF"/>
              </a:gs>
              <a:gs pos="100000">
                <a:sysClr val="window" lastClr="FFFFFF"/>
              </a:gs>
            </a:gsLst>
            <a:lin ang="10800000" scaled="1"/>
            <a:tileRect/>
          </a:gradFill>
        </p:spPr>
        <p:txBody>
          <a:bodyPr wrap="square" rtlCol="0">
            <a:spAutoFit/>
          </a:bodyPr>
          <a:lstStyle/>
          <a:p>
            <a:pPr marL="642882" marR="0" lvl="1" indent="0" algn="ctr" defTabSz="1285763" eaLnBrk="1" fontAlgn="auto" latinLnBrk="0" hangingPunct="1">
              <a:lnSpc>
                <a:spcPct val="100000"/>
              </a:lnSpc>
              <a:spcBef>
                <a:spcPts val="0"/>
              </a:spcBef>
              <a:spcAft>
                <a:spcPts val="0"/>
              </a:spcAft>
              <a:buClrTx/>
              <a:buSzTx/>
              <a:buFontTx/>
              <a:buNone/>
              <a:tabLst/>
              <a:defRPr/>
            </a:pPr>
            <a:r>
              <a:rPr kumimoji="0" lang="nl-NL" sz="36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Hoạt động 1:</a:t>
            </a:r>
          </a:p>
          <a:p>
            <a:pPr marL="642882" marR="0" lvl="1" indent="0" algn="ctr" defTabSz="1285763" eaLnBrk="1" fontAlgn="auto" latinLnBrk="0" hangingPunct="1">
              <a:lnSpc>
                <a:spcPct val="100000"/>
              </a:lnSpc>
              <a:spcBef>
                <a:spcPts val="0"/>
              </a:spcBef>
              <a:spcAft>
                <a:spcPts val="0"/>
              </a:spcAft>
              <a:buClrTx/>
              <a:buSzTx/>
              <a:buFontTx/>
              <a:buNone/>
              <a:tabLst/>
              <a:defRPr/>
            </a:pPr>
            <a:r>
              <a:rPr kumimoji="0" lang="nl-NL" sz="36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Tên gọi và vị trí của các bộ phận chính của cơ quan thần kinh.</a:t>
            </a:r>
            <a:endParaRPr kumimoji="0" lang="en-US" sz="36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pic>
        <p:nvPicPr>
          <p:cNvPr id="16" name="Picture 1"/>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889919" y="2971800"/>
            <a:ext cx="5787666" cy="5834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A2DEF114-CD87-581F-F5A3-B0326E3A7000}"/>
              </a:ext>
            </a:extLst>
          </p:cNvPr>
          <p:cNvSpPr txBox="1"/>
          <p:nvPr/>
        </p:nvSpPr>
        <p:spPr>
          <a:xfrm>
            <a:off x="8207985" y="4460676"/>
            <a:ext cx="5283587" cy="3207595"/>
          </a:xfrm>
          <a:prstGeom prst="rect">
            <a:avLst/>
          </a:prstGeom>
          <a:noFill/>
        </p:spPr>
        <p:txBody>
          <a:bodyPr wrap="square" lIns="128576" tIns="64287" rIns="128576" bIns="64287" rtlCol="0">
            <a:spAutoFit/>
          </a:bodyPr>
          <a:lstStyle/>
          <a:p>
            <a:pPr algn="ctr" defTabSz="1285763" eaLnBrk="1" fontAlgn="auto" hangingPunct="1">
              <a:spcBef>
                <a:spcPts val="0"/>
              </a:spcBef>
              <a:spcAft>
                <a:spcPts val="0"/>
              </a:spcAft>
            </a:pPr>
            <a:r>
              <a:rPr lang="nl-NL" sz="4000" i="1"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Hãy </a:t>
            </a:r>
            <a:r>
              <a:rPr lang="nl-NL" sz="4000" i="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chỉ và nói tên các bộ phận của cơ quan thần kinh. Cơ quan thần kinh gồm những bộ phận chính nào</a:t>
            </a:r>
            <a:r>
              <a:rPr lang="nl-NL" sz="4000" i="1"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endParaRPr lang="en-US"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TextBox 17">
            <a:extLst>
              <a:ext uri="{FF2B5EF4-FFF2-40B4-BE49-F238E27FC236}">
                <a16:creationId xmlns:a16="http://schemas.microsoft.com/office/drawing/2014/main" id="{A2DEF114-CD87-581F-F5A3-B0326E3A7000}"/>
              </a:ext>
            </a:extLst>
          </p:cNvPr>
          <p:cNvSpPr txBox="1"/>
          <p:nvPr/>
        </p:nvSpPr>
        <p:spPr>
          <a:xfrm>
            <a:off x="8134961" y="4419600"/>
            <a:ext cx="5498858" cy="2592042"/>
          </a:xfrm>
          <a:prstGeom prst="rect">
            <a:avLst/>
          </a:prstGeom>
          <a:noFill/>
        </p:spPr>
        <p:txBody>
          <a:bodyPr wrap="square" lIns="128576" tIns="64287" rIns="128576" bIns="64287" rtlCol="0">
            <a:spAutoFit/>
          </a:bodyPr>
          <a:lstStyle/>
          <a:p>
            <a:pPr algn="ctr" defTabSz="1285763" eaLnBrk="1" fontAlgn="auto" hangingPunct="1">
              <a:spcBef>
                <a:spcPts val="0"/>
              </a:spcBef>
              <a:spcAft>
                <a:spcPts val="0"/>
              </a:spcAft>
            </a:pPr>
            <a:r>
              <a:rPr lang="nl-NL" sz="4000" b="1"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Não và tủy sống nằm ở đâu trong cơ thể? Hãy xác định vị trí của chúng trên cơ thể em</a:t>
            </a:r>
            <a:r>
              <a:rPr lang="nl-NL" sz="4000" b="1" i="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endParaRPr lang="vi-VN" sz="3900" b="1" dirty="0">
              <a:solidFill>
                <a:prstClr val="black"/>
              </a:solidFill>
              <a:latin typeface="Times New Roman" panose="02020603050405020304" pitchFamily="18" charset="0"/>
              <a:ea typeface="AvantGarde" panose="00000400000000000000" charset="0"/>
              <a:cs typeface="Times New Roman" panose="02020603050405020304" pitchFamily="18" charset="0"/>
            </a:endParaRPr>
          </a:p>
        </p:txBody>
      </p:sp>
      <p:sp>
        <p:nvSpPr>
          <p:cNvPr id="20" name="Rounded Rectangle 19"/>
          <p:cNvSpPr/>
          <p:nvPr/>
        </p:nvSpPr>
        <p:spPr>
          <a:xfrm>
            <a:off x="7909719" y="2906341"/>
            <a:ext cx="7996169" cy="5618559"/>
          </a:xfrm>
          <a:prstGeom prst="roundRect">
            <a:avLst/>
          </a:prstGeom>
          <a:solidFill>
            <a:srgbClr val="9BBB59">
              <a:lumMod val="75000"/>
            </a:srgbClr>
          </a:solidFill>
          <a:ln>
            <a:noFill/>
          </a:ln>
          <a:effectLst>
            <a:outerShdw blurRad="152400" dist="317500" dir="5400000" sx="90000" sy="-19000" rotWithShape="0">
              <a:prstClr val="black">
                <a:alpha val="1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3600" b="0" i="1" u="none" strike="noStrike" kern="0" cap="none" spc="0" normalizeH="0" baseline="0" noProof="0" dirty="0" smtClean="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Não nằm trong hộp sọ, tủy sống nằm trong cột sống. Não và tủy sống nối liền với nhau. Từ não và tủy sống có các dây thần kinh tỏa đi khắp cơ thể. Từ các cơ quan bên trong (tuần hoàn, hô hấp, bài tiết,...) và các cơ quan bên ngoài (mắt, mũi, tai, lưỡi, da,...) của cơ thể lại có các dây thần kinh đi về tủy sống và não.</a:t>
            </a:r>
            <a:endParaRPr kumimoji="0" lang="en-US" sz="3600" b="0" i="0" u="none" strike="noStrike" kern="0" cap="none" spc="0" normalizeH="0" baseline="0" noProof="0" dirty="0" smtClean="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1712113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heel(1)">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1000" fill="hold"/>
                                        <p:tgtEl>
                                          <p:spTgt spid="17"/>
                                        </p:tgtEl>
                                        <p:attrNameLst>
                                          <p:attrName>ppt_w</p:attrName>
                                        </p:attrNameLst>
                                      </p:cBhvr>
                                      <p:tavLst>
                                        <p:tav tm="0">
                                          <p:val>
                                            <p:fltVal val="0"/>
                                          </p:val>
                                        </p:tav>
                                        <p:tav tm="100000">
                                          <p:val>
                                            <p:strVal val="#ppt_w"/>
                                          </p:val>
                                        </p:tav>
                                      </p:tavLst>
                                    </p:anim>
                                    <p:anim calcmode="lin" valueType="num">
                                      <p:cBhvr>
                                        <p:cTn id="18" dur="1000" fill="hold"/>
                                        <p:tgtEl>
                                          <p:spTgt spid="17"/>
                                        </p:tgtEl>
                                        <p:attrNameLst>
                                          <p:attrName>ppt_h</p:attrName>
                                        </p:attrNameLst>
                                      </p:cBhvr>
                                      <p:tavLst>
                                        <p:tav tm="0">
                                          <p:val>
                                            <p:fltVal val="0"/>
                                          </p:val>
                                        </p:tav>
                                        <p:tav tm="100000">
                                          <p:val>
                                            <p:strVal val="#ppt_h"/>
                                          </p:val>
                                        </p:tav>
                                      </p:tavLst>
                                    </p:anim>
                                    <p:anim calcmode="lin" valueType="num">
                                      <p:cBhvr>
                                        <p:cTn id="19" dur="1000" fill="hold"/>
                                        <p:tgtEl>
                                          <p:spTgt spid="17"/>
                                        </p:tgtEl>
                                        <p:attrNameLst>
                                          <p:attrName>style.rotation</p:attrName>
                                        </p:attrNameLst>
                                      </p:cBhvr>
                                      <p:tavLst>
                                        <p:tav tm="0">
                                          <p:val>
                                            <p:fltVal val="90"/>
                                          </p:val>
                                        </p:tav>
                                        <p:tav tm="100000">
                                          <p:val>
                                            <p:fltVal val="0"/>
                                          </p:val>
                                        </p:tav>
                                      </p:tavLst>
                                    </p:anim>
                                    <p:animEffect transition="in" filter="fade">
                                      <p:cBhvr>
                                        <p:cTn id="20" dur="10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xit" presetSubtype="0" fill="hold" grpId="1" nodeType="clickEffect">
                                  <p:stCondLst>
                                    <p:cond delay="0"/>
                                  </p:stCondLst>
                                  <p:childTnLst>
                                    <p:animEffect transition="out" filter="fade">
                                      <p:cBhvr>
                                        <p:cTn id="24" dur="1000"/>
                                        <p:tgtEl>
                                          <p:spTgt spid="17"/>
                                        </p:tgtEl>
                                      </p:cBhvr>
                                    </p:animEffect>
                                    <p:anim calcmode="lin" valueType="num">
                                      <p:cBhvr>
                                        <p:cTn id="25" dur="1000"/>
                                        <p:tgtEl>
                                          <p:spTgt spid="17"/>
                                        </p:tgtEl>
                                        <p:attrNameLst>
                                          <p:attrName>ppt_x</p:attrName>
                                        </p:attrNameLst>
                                      </p:cBhvr>
                                      <p:tavLst>
                                        <p:tav tm="0">
                                          <p:val>
                                            <p:strVal val="ppt_x"/>
                                          </p:val>
                                        </p:tav>
                                        <p:tav tm="100000">
                                          <p:val>
                                            <p:strVal val="ppt_x"/>
                                          </p:val>
                                        </p:tav>
                                      </p:tavLst>
                                    </p:anim>
                                    <p:anim calcmode="lin" valueType="num">
                                      <p:cBhvr>
                                        <p:cTn id="26" dur="1000"/>
                                        <p:tgtEl>
                                          <p:spTgt spid="17"/>
                                        </p:tgtEl>
                                        <p:attrNameLst>
                                          <p:attrName>ppt_y</p:attrName>
                                        </p:attrNameLst>
                                      </p:cBhvr>
                                      <p:tavLst>
                                        <p:tav tm="0">
                                          <p:val>
                                            <p:strVal val="ppt_y"/>
                                          </p:val>
                                        </p:tav>
                                        <p:tav tm="100000">
                                          <p:val>
                                            <p:strVal val="ppt_y+.1"/>
                                          </p:val>
                                        </p:tav>
                                      </p:tavLst>
                                    </p:anim>
                                    <p:set>
                                      <p:cBhvr>
                                        <p:cTn id="27" dur="1" fill="hold">
                                          <p:stCondLst>
                                            <p:cond delay="999"/>
                                          </p:stCondLst>
                                        </p:cTn>
                                        <p:tgtEl>
                                          <p:spTgt spid="1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3" presetClass="entr" presetSubtype="16"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plus(in)">
                                      <p:cBhvr>
                                        <p:cTn id="39"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p:bldP spid="17" grpId="1"/>
      <p:bldP spid="18" grpId="0"/>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smtClean="0">
                    <a:ln>
                      <a:noFill/>
                    </a:ln>
                    <a:solidFill>
                      <a:srgbClr val="0000CC"/>
                    </a:solidFill>
                    <a:effectLst/>
                    <a:uLnTx/>
                    <a:uFillTx/>
                    <a:latin typeface="Times New Roman" panose="02020603050405020304" pitchFamily="18" charset="0"/>
                    <a:ea typeface="+mn-ea"/>
                    <a:cs typeface="Times New Roman" pitchFamily="18" charset="0"/>
                  </a:rPr>
                  <a:t>Thứ……ngày…..tháng…..năm…….</a:t>
                </a:r>
                <a:endParaRPr kumimoji="0" lang="en-US" sz="30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smtClean="0">
                    <a:ln>
                      <a:noFill/>
                    </a:ln>
                    <a:solidFill>
                      <a:srgbClr val="FF0066"/>
                    </a:solidFill>
                    <a:effectLst/>
                    <a:uLnTx/>
                    <a:uFillTx/>
                    <a:latin typeface="Times New Roman" panose="02020603050405020304" pitchFamily="18" charset="0"/>
                    <a:ea typeface="+mn-ea"/>
                    <a:cs typeface="Times New Roman" pitchFamily="18" charset="0"/>
                  </a:rPr>
                  <a:t>TỰ NHIÊN VÀ XÃ HỘI</a:t>
                </a:r>
                <a:endParaRPr kumimoji="0" lang="en-US" sz="2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a:t>
            </a: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22: CƠ</a:t>
            </a:r>
            <a:r>
              <a:rPr kumimoji="0" lang="en-US" sz="2800" b="1" i="0" u="none" strike="noStrike" kern="1200" cap="none" spc="0" normalizeH="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QUAN THẦN KINH </a:t>
            </a: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(TIẾT </a:t>
            </a:r>
            <a:r>
              <a:rPr lang="en-US" sz="2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endPar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1" name="TextBox 10">
            <a:extLst>
              <a:ext uri="{FF2B5EF4-FFF2-40B4-BE49-F238E27FC236}">
                <a16:creationId xmlns:a16="http://schemas.microsoft.com/office/drawing/2014/main" id="{209A76B6-AA05-66A8-672A-3AFD14ED0D27}"/>
              </a:ext>
            </a:extLst>
          </p:cNvPr>
          <p:cNvSpPr txBox="1"/>
          <p:nvPr/>
        </p:nvSpPr>
        <p:spPr>
          <a:xfrm>
            <a:off x="0" y="1659819"/>
            <a:ext cx="8534400" cy="707886"/>
          </a:xfrm>
          <a:prstGeom prst="rect">
            <a:avLst/>
          </a:prstGeom>
          <a:gradFill flip="none" rotWithShape="1">
            <a:gsLst>
              <a:gs pos="0">
                <a:srgbClr val="4F81BD">
                  <a:lumMod val="5000"/>
                  <a:lumOff val="95000"/>
                  <a:alpha val="20000"/>
                </a:srgbClr>
              </a:gs>
              <a:gs pos="74000">
                <a:srgbClr val="66CCFF"/>
              </a:gs>
              <a:gs pos="83000">
                <a:srgbClr val="66CCFF"/>
              </a:gs>
              <a:gs pos="100000">
                <a:sysClr val="window" lastClr="FFFFFF"/>
              </a:gs>
            </a:gsLst>
            <a:lin ang="10800000" scaled="1"/>
            <a:tileRect/>
          </a:gradFill>
        </p:spPr>
        <p:txBody>
          <a:bodyPr wrap="square" rtlCol="0">
            <a:spAutoFit/>
          </a:bodyPr>
          <a:lstStyle/>
          <a:p>
            <a:pPr marL="642882" marR="0" lvl="1" indent="0" algn="ctr" defTabSz="1285763" eaLnBrk="1" fontAlgn="auto" latinLnBrk="0" hangingPunct="1">
              <a:lnSpc>
                <a:spcPct val="100000"/>
              </a:lnSpc>
              <a:spcBef>
                <a:spcPts val="0"/>
              </a:spcBef>
              <a:spcAft>
                <a:spcPts val="0"/>
              </a:spcAft>
              <a:buClrTx/>
              <a:buSzTx/>
              <a:buFontTx/>
              <a:buNone/>
              <a:tabLst/>
              <a:defRPr/>
            </a:pPr>
            <a:r>
              <a:rPr kumimoji="0" lang="nl-NL" sz="40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Hoạt động 2:</a:t>
            </a:r>
            <a:r>
              <a:rPr kumimoji="0" lang="nl-NL" sz="4000" b="1" i="0" u="none" strike="noStrike" kern="0" cap="none" spc="0" normalizeH="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nl-NL" sz="40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Chức năng của não</a:t>
            </a:r>
            <a:endParaRPr kumimoji="0" lang="en-US" sz="40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12" name="TextBox 11">
            <a:extLst>
              <a:ext uri="{FF2B5EF4-FFF2-40B4-BE49-F238E27FC236}">
                <a16:creationId xmlns:a16="http://schemas.microsoft.com/office/drawing/2014/main" id="{A2DEF114-CD87-581F-F5A3-B0326E3A7000}"/>
              </a:ext>
            </a:extLst>
          </p:cNvPr>
          <p:cNvSpPr txBox="1"/>
          <p:nvPr/>
        </p:nvSpPr>
        <p:spPr>
          <a:xfrm>
            <a:off x="2575719" y="2282510"/>
            <a:ext cx="10170150" cy="646331"/>
          </a:xfrm>
          <a:prstGeom prst="rect">
            <a:avLst/>
          </a:prstGeom>
          <a:noFill/>
        </p:spPr>
        <p:txBody>
          <a:bodyPr wrap="square" rtlCol="0">
            <a:spAutoFit/>
          </a:bodyPr>
          <a:lstStyle/>
          <a:p>
            <a:pPr algn="ctr" defTabSz="1285763" eaLnBrk="1" fontAlgn="auto" hangingPunct="1">
              <a:spcBef>
                <a:spcPts val="0"/>
              </a:spcBef>
              <a:spcAft>
                <a:spcPts val="0"/>
              </a:spcAft>
            </a:pPr>
            <a:r>
              <a:rPr lang="en-US" sz="3600" dirty="0" err="1" smtClean="0">
                <a:solidFill>
                  <a:srgbClr val="FF0000"/>
                </a:solidFill>
                <a:latin typeface="UTM Avo" panose="02040603050506020204" pitchFamily="18" charset="0"/>
                <a:ea typeface="AvantGarde" panose="00000400000000000000" charset="0"/>
                <a:cs typeface="AvantGarde" panose="00000400000000000000" charset="0"/>
              </a:rPr>
              <a:t>Quan</a:t>
            </a:r>
            <a:r>
              <a:rPr lang="en-US" sz="3600" dirty="0" smtClean="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smtClean="0">
                <a:solidFill>
                  <a:srgbClr val="FF0000"/>
                </a:solidFill>
                <a:latin typeface="UTM Avo" panose="02040603050506020204" pitchFamily="18" charset="0"/>
                <a:ea typeface="AvantGarde" panose="00000400000000000000" charset="0"/>
                <a:cs typeface="AvantGarde" panose="00000400000000000000" charset="0"/>
              </a:rPr>
              <a:t>sát</a:t>
            </a:r>
            <a:r>
              <a:rPr lang="en-US" sz="3600" dirty="0" smtClean="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smtClean="0">
                <a:solidFill>
                  <a:srgbClr val="FF0000"/>
                </a:solidFill>
                <a:latin typeface="UTM Avo" panose="02040603050506020204" pitchFamily="18" charset="0"/>
                <a:ea typeface="AvantGarde" panose="00000400000000000000" charset="0"/>
                <a:cs typeface="AvantGarde" panose="00000400000000000000" charset="0"/>
              </a:rPr>
              <a:t>tranh</a:t>
            </a:r>
            <a:r>
              <a:rPr lang="en-US" sz="3600" dirty="0" smtClean="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smtClean="0">
                <a:solidFill>
                  <a:srgbClr val="FF0000"/>
                </a:solidFill>
                <a:latin typeface="UTM Avo" panose="02040603050506020204" pitchFamily="18" charset="0"/>
                <a:ea typeface="AvantGarde" panose="00000400000000000000" charset="0"/>
                <a:cs typeface="AvantGarde" panose="00000400000000000000" charset="0"/>
              </a:rPr>
              <a:t>và</a:t>
            </a:r>
            <a:r>
              <a:rPr lang="en-US" sz="3600" dirty="0" smtClean="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smtClean="0">
                <a:solidFill>
                  <a:srgbClr val="FF0000"/>
                </a:solidFill>
                <a:latin typeface="UTM Avo" panose="02040603050506020204" pitchFamily="18" charset="0"/>
                <a:ea typeface="AvantGarde" panose="00000400000000000000" charset="0"/>
                <a:cs typeface="AvantGarde" panose="00000400000000000000" charset="0"/>
              </a:rPr>
              <a:t>trả</a:t>
            </a:r>
            <a:r>
              <a:rPr lang="en-US" sz="3600" dirty="0" smtClean="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smtClean="0">
                <a:solidFill>
                  <a:srgbClr val="FF0000"/>
                </a:solidFill>
                <a:latin typeface="UTM Avo" panose="02040603050506020204" pitchFamily="18" charset="0"/>
                <a:ea typeface="AvantGarde" panose="00000400000000000000" charset="0"/>
                <a:cs typeface="AvantGarde" panose="00000400000000000000" charset="0"/>
              </a:rPr>
              <a:t>lời</a:t>
            </a:r>
            <a:r>
              <a:rPr lang="en-US" sz="3600" dirty="0" smtClean="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smtClean="0">
                <a:solidFill>
                  <a:srgbClr val="FF0000"/>
                </a:solidFill>
                <a:latin typeface="UTM Avo" panose="02040603050506020204" pitchFamily="18" charset="0"/>
                <a:ea typeface="AvantGarde" panose="00000400000000000000" charset="0"/>
                <a:cs typeface="AvantGarde" panose="00000400000000000000" charset="0"/>
              </a:rPr>
              <a:t>các</a:t>
            </a:r>
            <a:r>
              <a:rPr lang="en-US" sz="3600" dirty="0" smtClean="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smtClean="0">
                <a:solidFill>
                  <a:srgbClr val="FF0000"/>
                </a:solidFill>
                <a:latin typeface="UTM Avo" panose="02040603050506020204" pitchFamily="18" charset="0"/>
                <a:ea typeface="AvantGarde" panose="00000400000000000000" charset="0"/>
                <a:cs typeface="AvantGarde" panose="00000400000000000000" charset="0"/>
              </a:rPr>
              <a:t>câu</a:t>
            </a:r>
            <a:r>
              <a:rPr lang="en-US" sz="3600" dirty="0" smtClean="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smtClean="0">
                <a:solidFill>
                  <a:srgbClr val="FF0000"/>
                </a:solidFill>
                <a:latin typeface="UTM Avo" panose="02040603050506020204" pitchFamily="18" charset="0"/>
                <a:ea typeface="AvantGarde" panose="00000400000000000000" charset="0"/>
                <a:cs typeface="AvantGarde" panose="00000400000000000000" charset="0"/>
              </a:rPr>
              <a:t>hỏi</a:t>
            </a:r>
            <a:r>
              <a:rPr lang="en-US" sz="3600" dirty="0" smtClean="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smtClean="0">
                <a:solidFill>
                  <a:srgbClr val="FF0000"/>
                </a:solidFill>
                <a:latin typeface="UTM Avo" panose="02040603050506020204" pitchFamily="18" charset="0"/>
                <a:ea typeface="AvantGarde" panose="00000400000000000000" charset="0"/>
                <a:cs typeface="AvantGarde" panose="00000400000000000000" charset="0"/>
              </a:rPr>
              <a:t>sau</a:t>
            </a:r>
            <a:r>
              <a:rPr lang="en-US" sz="3600" dirty="0" smtClean="0">
                <a:solidFill>
                  <a:srgbClr val="FF0000"/>
                </a:solidFill>
                <a:latin typeface="UTM Avo" panose="02040603050506020204" pitchFamily="18" charset="0"/>
                <a:ea typeface="AvantGarde" panose="00000400000000000000" charset="0"/>
                <a:cs typeface="AvantGarde" panose="00000400000000000000" charset="0"/>
              </a:rPr>
              <a:t>:</a:t>
            </a:r>
            <a:endParaRPr lang="en-US" sz="3600" b="1" dirty="0">
              <a:solidFill>
                <a:srgbClr val="FF0000"/>
              </a:solidFill>
              <a:latin typeface="UTM Avo" panose="02040603050506020204" pitchFamily="18" charset="0"/>
              <a:ea typeface="AvantGarde" panose="00000400000000000000" charset="0"/>
              <a:cs typeface="AvantGarde" panose="00000400000000000000" charset="0"/>
            </a:endParaRPr>
          </a:p>
        </p:txBody>
      </p:sp>
      <p:pic>
        <p:nvPicPr>
          <p:cNvPr id="13" name="Picture 1"/>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757319" y="2976957"/>
            <a:ext cx="7315200" cy="5557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A2DEF114-CD87-581F-F5A3-B0326E3A7000}"/>
              </a:ext>
            </a:extLst>
          </p:cNvPr>
          <p:cNvSpPr txBox="1"/>
          <p:nvPr/>
        </p:nvSpPr>
        <p:spPr>
          <a:xfrm>
            <a:off x="899319" y="3286962"/>
            <a:ext cx="4995554" cy="2899819"/>
          </a:xfrm>
          <a:prstGeom prst="rect">
            <a:avLst/>
          </a:prstGeom>
          <a:noFill/>
        </p:spPr>
        <p:txBody>
          <a:bodyPr wrap="square" lIns="128576" tIns="64287" rIns="128576" bIns="64287" rtlCol="0">
            <a:spAutoFit/>
          </a:bodyPr>
          <a:lstStyle/>
          <a:p>
            <a:pPr algn="ctr" defTabSz="1285763" eaLnBrk="1" fontAlgn="auto" hangingPunct="1">
              <a:spcBef>
                <a:spcPts val="0"/>
              </a:spcBef>
              <a:spcAft>
                <a:spcPts val="0"/>
              </a:spcAft>
            </a:pPr>
            <a:r>
              <a:rPr lang="nl-NL" sz="3600" b="1" i="1"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Các bạn trong mỗi hình dưới đây đang làm gì? Bộ phận nào của cơ quan thần kinh điều khiển các hoạt động đó?</a:t>
            </a:r>
            <a:endParaRPr lang="en-US" sz="36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 name="Pentagon 15"/>
          <p:cNvSpPr/>
          <p:nvPr/>
        </p:nvSpPr>
        <p:spPr>
          <a:xfrm>
            <a:off x="3229751" y="7106038"/>
            <a:ext cx="3099856" cy="873297"/>
          </a:xfrm>
          <a:prstGeom prst="homePlate">
            <a:avLst/>
          </a:prstGeom>
          <a:solidFill>
            <a:srgbClr val="F79646"/>
          </a:solidFill>
          <a:ln w="25400" cap="flat" cmpd="sng" algn="ctr">
            <a:solidFill>
              <a:srgbClr val="F7964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Thảo</a:t>
            </a:r>
            <a:r>
              <a:rPr kumimoji="0" lang="en-US" sz="28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luận</a:t>
            </a:r>
            <a:r>
              <a:rPr kumimoji="0" lang="en-US" sz="28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nhóm</a:t>
            </a:r>
            <a:r>
              <a:rPr kumimoji="0" lang="en-US" sz="28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4</a:t>
            </a:r>
          </a:p>
        </p:txBody>
      </p:sp>
    </p:spTree>
    <p:extLst>
      <p:ext uri="{BB962C8B-B14F-4D97-AF65-F5344CB8AC3E}">
        <p14:creationId xmlns:p14="http://schemas.microsoft.com/office/powerpoint/2010/main" val="18145060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heel(4)">
                                      <p:cBhvr>
                                        <p:cTn id="18" dur="2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900" decel="100000" fill="hold"/>
                                        <p:tgtEl>
                                          <p:spTgt spid="1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par>
                                <p:cTn id="33" presetID="6" presetClass="emph" presetSubtype="0" fill="hold" grpId="1" nodeType="withEffect">
                                  <p:stCondLst>
                                    <p:cond delay="0"/>
                                  </p:stCondLst>
                                  <p:childTnLst>
                                    <p:animScale>
                                      <p:cBhvr>
                                        <p:cTn id="34" dur="2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5" grpId="0"/>
      <p:bldP spid="16" grpId="0" animBg="1"/>
      <p:bldP spid="1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3" y="26574"/>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smtClean="0">
                    <a:ln>
                      <a:noFill/>
                    </a:ln>
                    <a:solidFill>
                      <a:srgbClr val="0000CC"/>
                    </a:solidFill>
                    <a:effectLst/>
                    <a:uLnTx/>
                    <a:uFillTx/>
                    <a:latin typeface="Times New Roman" panose="02020603050405020304" pitchFamily="18" charset="0"/>
                    <a:ea typeface="+mn-ea"/>
                    <a:cs typeface="Times New Roman" pitchFamily="18" charset="0"/>
                  </a:rPr>
                  <a:t>Thứ……ngày…..tháng…..năm…….</a:t>
                </a:r>
                <a:endParaRPr kumimoji="0" lang="en-US" sz="30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smtClean="0">
                    <a:ln>
                      <a:noFill/>
                    </a:ln>
                    <a:solidFill>
                      <a:srgbClr val="FF0066"/>
                    </a:solidFill>
                    <a:effectLst/>
                    <a:uLnTx/>
                    <a:uFillTx/>
                    <a:latin typeface="Times New Roman" panose="02020603050405020304" pitchFamily="18" charset="0"/>
                    <a:ea typeface="+mn-ea"/>
                    <a:cs typeface="Times New Roman" pitchFamily="18" charset="0"/>
                  </a:rPr>
                  <a:t>TỰ NHIÊN VÀ XÃ HỘI</a:t>
                </a:r>
                <a:endParaRPr kumimoji="0" lang="en-US" sz="2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a:t>
            </a: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22: CƠ</a:t>
            </a:r>
            <a:r>
              <a:rPr kumimoji="0" lang="en-US" sz="2800" b="1" i="0" u="none" strike="noStrike" kern="1200" cap="none" spc="0" normalizeH="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QUAN THẦN KINH </a:t>
            </a: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(TIẾT 1)</a:t>
            </a:r>
            <a:endPar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1219" y="2283887"/>
            <a:ext cx="5774099"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a:extLst>
              <a:ext uri="{FF2B5EF4-FFF2-40B4-BE49-F238E27FC236}">
                <a16:creationId xmlns:a16="http://schemas.microsoft.com/office/drawing/2014/main" id="{209A76B6-AA05-66A8-672A-3AFD14ED0D27}"/>
              </a:ext>
            </a:extLst>
          </p:cNvPr>
          <p:cNvSpPr txBox="1"/>
          <p:nvPr/>
        </p:nvSpPr>
        <p:spPr>
          <a:xfrm>
            <a:off x="-153254" y="1576001"/>
            <a:ext cx="8534400" cy="707886"/>
          </a:xfrm>
          <a:prstGeom prst="rect">
            <a:avLst/>
          </a:prstGeom>
          <a:gradFill flip="none" rotWithShape="1">
            <a:gsLst>
              <a:gs pos="0">
                <a:srgbClr val="4F81BD">
                  <a:lumMod val="5000"/>
                  <a:lumOff val="95000"/>
                  <a:alpha val="20000"/>
                </a:srgbClr>
              </a:gs>
              <a:gs pos="74000">
                <a:srgbClr val="66CCFF"/>
              </a:gs>
              <a:gs pos="83000">
                <a:srgbClr val="66CCFF"/>
              </a:gs>
              <a:gs pos="100000">
                <a:sysClr val="window" lastClr="FFFFFF"/>
              </a:gs>
            </a:gsLst>
            <a:lin ang="10800000" scaled="1"/>
            <a:tileRect/>
          </a:gradFill>
        </p:spPr>
        <p:txBody>
          <a:bodyPr wrap="square" rtlCol="0">
            <a:spAutoFit/>
          </a:bodyPr>
          <a:lstStyle/>
          <a:p>
            <a:pPr marL="642882" marR="0" lvl="1" indent="0" algn="ctr" defTabSz="1285763" eaLnBrk="1" fontAlgn="auto" latinLnBrk="0" hangingPunct="1">
              <a:lnSpc>
                <a:spcPct val="100000"/>
              </a:lnSpc>
              <a:spcBef>
                <a:spcPts val="0"/>
              </a:spcBef>
              <a:spcAft>
                <a:spcPts val="0"/>
              </a:spcAft>
              <a:buClrTx/>
              <a:buSzTx/>
              <a:buFontTx/>
              <a:buNone/>
              <a:tabLst/>
              <a:defRPr/>
            </a:pPr>
            <a:r>
              <a:rPr kumimoji="0" lang="nl-NL" sz="40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Hoạt động 2:</a:t>
            </a:r>
            <a:r>
              <a:rPr kumimoji="0" lang="nl-NL" sz="4000" b="1" i="0" u="none" strike="noStrike" kern="0" cap="none" spc="0" normalizeH="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nl-NL" sz="40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Chức năng của não</a:t>
            </a:r>
            <a:endParaRPr kumimoji="0" lang="en-US" sz="40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15" name="Rounded Rectangle 14"/>
          <p:cNvSpPr/>
          <p:nvPr/>
        </p:nvSpPr>
        <p:spPr>
          <a:xfrm>
            <a:off x="1432719" y="2911920"/>
            <a:ext cx="5785793" cy="2037992"/>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bức</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tranh</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3a,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nhỏ</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đang</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suy</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nghĩ</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làm</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bài</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tập</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18" name="Striped Right Arrow 17"/>
          <p:cNvSpPr/>
          <p:nvPr/>
        </p:nvSpPr>
        <p:spPr>
          <a:xfrm>
            <a:off x="1964879" y="6446982"/>
            <a:ext cx="1260140" cy="886441"/>
          </a:xfrm>
          <a:prstGeom prst="stripedRightArrow">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9" name="Rectangle 18"/>
          <p:cNvSpPr/>
          <p:nvPr/>
        </p:nvSpPr>
        <p:spPr>
          <a:xfrm>
            <a:off x="3964349" y="6419026"/>
            <a:ext cx="5291833" cy="707886"/>
          </a:xfrm>
          <a:prstGeom prst="rect">
            <a:avLst/>
          </a:prstGeom>
        </p:spPr>
        <p:txBody>
          <a:bodyPr wrap="none">
            <a:spAutoFit/>
          </a:bodyPr>
          <a:lstStyle/>
          <a:p>
            <a:pPr eaLnBrk="1" hangingPunct="1"/>
            <a:r>
              <a:rPr lang="en-US" sz="4000" dirty="0" err="1">
                <a:solidFill>
                  <a:prstClr val="black"/>
                </a:solidFill>
                <a:latin typeface="Calibri" panose="020F0502020204030204" pitchFamily="34" charset="0"/>
                <a:ea typeface="宋体" panose="02010600030101010101" pitchFamily="2" charset="-122"/>
              </a:rPr>
              <a:t>Não</a:t>
            </a:r>
            <a:r>
              <a:rPr lang="en-US" sz="4000" dirty="0">
                <a:solidFill>
                  <a:prstClr val="black"/>
                </a:solidFill>
                <a:latin typeface="Calibri" panose="020F0502020204030204" pitchFamily="34" charset="0"/>
                <a:ea typeface="宋体" panose="02010600030101010101" pitchFamily="2" charset="-122"/>
              </a:rPr>
              <a:t> </a:t>
            </a:r>
            <a:r>
              <a:rPr lang="en-US" sz="4000" dirty="0" err="1">
                <a:solidFill>
                  <a:prstClr val="black"/>
                </a:solidFill>
                <a:latin typeface="Calibri" panose="020F0502020204030204" pitchFamily="34" charset="0"/>
                <a:ea typeface="宋体" panose="02010600030101010101" pitchFamily="2" charset="-122"/>
              </a:rPr>
              <a:t>điều</a:t>
            </a:r>
            <a:r>
              <a:rPr lang="en-US" sz="4000" dirty="0">
                <a:solidFill>
                  <a:prstClr val="black"/>
                </a:solidFill>
                <a:latin typeface="Calibri" panose="020F0502020204030204" pitchFamily="34" charset="0"/>
                <a:ea typeface="宋体" panose="02010600030101010101" pitchFamily="2" charset="-122"/>
              </a:rPr>
              <a:t> </a:t>
            </a:r>
            <a:r>
              <a:rPr lang="en-US" sz="4000" dirty="0" err="1">
                <a:solidFill>
                  <a:prstClr val="black"/>
                </a:solidFill>
                <a:latin typeface="Calibri" panose="020F0502020204030204" pitchFamily="34" charset="0"/>
                <a:ea typeface="宋体" panose="02010600030101010101" pitchFamily="2" charset="-122"/>
              </a:rPr>
              <a:t>khiển</a:t>
            </a:r>
            <a:r>
              <a:rPr lang="en-US" sz="4000" dirty="0">
                <a:solidFill>
                  <a:prstClr val="black"/>
                </a:solidFill>
                <a:latin typeface="Calibri" panose="020F0502020204030204" pitchFamily="34" charset="0"/>
                <a:ea typeface="宋体" panose="02010600030101010101" pitchFamily="2" charset="-122"/>
              </a:rPr>
              <a:t> </a:t>
            </a:r>
            <a:r>
              <a:rPr lang="en-US" sz="4000" dirty="0" err="1">
                <a:solidFill>
                  <a:prstClr val="black"/>
                </a:solidFill>
                <a:latin typeface="Calibri" panose="020F0502020204030204" pitchFamily="34" charset="0"/>
                <a:ea typeface="宋体" panose="02010600030101010101" pitchFamily="2" charset="-122"/>
              </a:rPr>
              <a:t>suy</a:t>
            </a:r>
            <a:r>
              <a:rPr lang="en-US" sz="4000" dirty="0">
                <a:solidFill>
                  <a:prstClr val="black"/>
                </a:solidFill>
                <a:latin typeface="Calibri" panose="020F0502020204030204" pitchFamily="34" charset="0"/>
                <a:ea typeface="宋体" panose="02010600030101010101" pitchFamily="2" charset="-122"/>
              </a:rPr>
              <a:t> </a:t>
            </a:r>
            <a:r>
              <a:rPr lang="en-US" sz="4000" dirty="0" err="1">
                <a:solidFill>
                  <a:prstClr val="black"/>
                </a:solidFill>
                <a:latin typeface="Calibri" panose="020F0502020204030204" pitchFamily="34" charset="0"/>
                <a:ea typeface="宋体" panose="02010600030101010101" pitchFamily="2" charset="-122"/>
              </a:rPr>
              <a:t>nghĩ</a:t>
            </a:r>
            <a:r>
              <a:rPr lang="en-US" sz="4000" dirty="0" smtClean="0">
                <a:solidFill>
                  <a:prstClr val="black"/>
                </a:solidFill>
                <a:latin typeface="Calibri" panose="020F0502020204030204" pitchFamily="34" charset="0"/>
                <a:ea typeface="宋体" panose="02010600030101010101" pitchFamily="2" charset="-122"/>
              </a:rPr>
              <a:t>.</a:t>
            </a:r>
            <a:endParaRPr lang="en-US" sz="4000" dirty="0">
              <a:solidFill>
                <a:prstClr val="black"/>
              </a:solidFill>
              <a:latin typeface="Calibri" panose="020F0502020204030204" pitchFamily="34" charset="0"/>
              <a:ea typeface="宋体" panose="02010600030101010101" pitchFamily="2" charset="-122"/>
            </a:endParaRPr>
          </a:p>
        </p:txBody>
      </p:sp>
      <p:pic>
        <p:nvPicPr>
          <p:cNvPr id="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4540" y="2283887"/>
            <a:ext cx="5467456" cy="4135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ounded Rectangle 20"/>
          <p:cNvSpPr/>
          <p:nvPr/>
        </p:nvSpPr>
        <p:spPr>
          <a:xfrm>
            <a:off x="1270153" y="2894515"/>
            <a:ext cx="6487165" cy="2674517"/>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bức</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tranh</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3b,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nữ</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cho</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trai</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mượn</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cuốn</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truyện</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trai</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đã</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nói</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Tớ</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cảm</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ơn</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câu</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22" name="Striped Right Arrow 21"/>
          <p:cNvSpPr/>
          <p:nvPr/>
        </p:nvSpPr>
        <p:spPr>
          <a:xfrm>
            <a:off x="1973244" y="6464567"/>
            <a:ext cx="1260140" cy="886441"/>
          </a:xfrm>
          <a:prstGeom prst="stripedRightArrow">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 name="Rectangle 1"/>
          <p:cNvSpPr/>
          <p:nvPr/>
        </p:nvSpPr>
        <p:spPr>
          <a:xfrm>
            <a:off x="3794918" y="6470429"/>
            <a:ext cx="5915053"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sz="4000">
                <a:solidFill>
                  <a:prstClr val="black"/>
                </a:solidFill>
                <a:latin typeface="Calibri" panose="020F0502020204030204" pitchFamily="34" charset="0"/>
                <a:ea typeface="宋体" panose="02010600030101010101" pitchFamily="2" charset="-122"/>
              </a:rPr>
              <a:t>Não điều khiển cách ứng xử</a:t>
            </a:r>
            <a:endParaRPr lang="en-US" dirty="0"/>
          </a:p>
        </p:txBody>
      </p:sp>
    </p:spTree>
    <p:extLst>
      <p:ext uri="{BB962C8B-B14F-4D97-AF65-F5344CB8AC3E}">
        <p14:creationId xmlns:p14="http://schemas.microsoft.com/office/powerpoint/2010/main" val="367152347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80">
                                          <p:stCondLst>
                                            <p:cond delay="0"/>
                                          </p:stCondLst>
                                        </p:cTn>
                                        <p:tgtEl>
                                          <p:spTgt spid="15"/>
                                        </p:tgtEl>
                                      </p:cBhvr>
                                    </p:animEffect>
                                    <p:anim calcmode="lin" valueType="num">
                                      <p:cBhvr>
                                        <p:cTn id="1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3" dur="26">
                                          <p:stCondLst>
                                            <p:cond delay="650"/>
                                          </p:stCondLst>
                                        </p:cTn>
                                        <p:tgtEl>
                                          <p:spTgt spid="15"/>
                                        </p:tgtEl>
                                      </p:cBhvr>
                                      <p:to x="100000" y="60000"/>
                                    </p:animScale>
                                    <p:animScale>
                                      <p:cBhvr>
                                        <p:cTn id="24" dur="166" decel="50000">
                                          <p:stCondLst>
                                            <p:cond delay="676"/>
                                          </p:stCondLst>
                                        </p:cTn>
                                        <p:tgtEl>
                                          <p:spTgt spid="15"/>
                                        </p:tgtEl>
                                      </p:cBhvr>
                                      <p:to x="100000" y="100000"/>
                                    </p:animScale>
                                    <p:animScale>
                                      <p:cBhvr>
                                        <p:cTn id="25" dur="26">
                                          <p:stCondLst>
                                            <p:cond delay="1312"/>
                                          </p:stCondLst>
                                        </p:cTn>
                                        <p:tgtEl>
                                          <p:spTgt spid="15"/>
                                        </p:tgtEl>
                                      </p:cBhvr>
                                      <p:to x="100000" y="80000"/>
                                    </p:animScale>
                                    <p:animScale>
                                      <p:cBhvr>
                                        <p:cTn id="26" dur="166" decel="50000">
                                          <p:stCondLst>
                                            <p:cond delay="1338"/>
                                          </p:stCondLst>
                                        </p:cTn>
                                        <p:tgtEl>
                                          <p:spTgt spid="15"/>
                                        </p:tgtEl>
                                      </p:cBhvr>
                                      <p:to x="100000" y="100000"/>
                                    </p:animScale>
                                    <p:animScale>
                                      <p:cBhvr>
                                        <p:cTn id="27" dur="26">
                                          <p:stCondLst>
                                            <p:cond delay="1642"/>
                                          </p:stCondLst>
                                        </p:cTn>
                                        <p:tgtEl>
                                          <p:spTgt spid="15"/>
                                        </p:tgtEl>
                                      </p:cBhvr>
                                      <p:to x="100000" y="90000"/>
                                    </p:animScale>
                                    <p:animScale>
                                      <p:cBhvr>
                                        <p:cTn id="28" dur="166" decel="50000">
                                          <p:stCondLst>
                                            <p:cond delay="1668"/>
                                          </p:stCondLst>
                                        </p:cTn>
                                        <p:tgtEl>
                                          <p:spTgt spid="15"/>
                                        </p:tgtEl>
                                      </p:cBhvr>
                                      <p:to x="100000" y="100000"/>
                                    </p:animScale>
                                    <p:animScale>
                                      <p:cBhvr>
                                        <p:cTn id="29" dur="26">
                                          <p:stCondLst>
                                            <p:cond delay="1808"/>
                                          </p:stCondLst>
                                        </p:cTn>
                                        <p:tgtEl>
                                          <p:spTgt spid="15"/>
                                        </p:tgtEl>
                                      </p:cBhvr>
                                      <p:to x="100000" y="95000"/>
                                    </p:animScale>
                                    <p:animScale>
                                      <p:cBhvr>
                                        <p:cTn id="30" dur="166" decel="50000">
                                          <p:stCondLst>
                                            <p:cond delay="1834"/>
                                          </p:stCondLst>
                                        </p:cTn>
                                        <p:tgtEl>
                                          <p:spTgt spid="15"/>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1000" fill="hold"/>
                                        <p:tgtEl>
                                          <p:spTgt spid="19"/>
                                        </p:tgtEl>
                                        <p:attrNameLst>
                                          <p:attrName>ppt_w</p:attrName>
                                        </p:attrNameLst>
                                      </p:cBhvr>
                                      <p:tavLst>
                                        <p:tav tm="0">
                                          <p:val>
                                            <p:fltVal val="0"/>
                                          </p:val>
                                        </p:tav>
                                        <p:tav tm="100000">
                                          <p:val>
                                            <p:strVal val="#ppt_w"/>
                                          </p:val>
                                        </p:tav>
                                      </p:tavLst>
                                    </p:anim>
                                    <p:anim calcmode="lin" valueType="num">
                                      <p:cBhvr>
                                        <p:cTn id="42" dur="1000" fill="hold"/>
                                        <p:tgtEl>
                                          <p:spTgt spid="19"/>
                                        </p:tgtEl>
                                        <p:attrNameLst>
                                          <p:attrName>ppt_h</p:attrName>
                                        </p:attrNameLst>
                                      </p:cBhvr>
                                      <p:tavLst>
                                        <p:tav tm="0">
                                          <p:val>
                                            <p:fltVal val="0"/>
                                          </p:val>
                                        </p:tav>
                                        <p:tav tm="100000">
                                          <p:val>
                                            <p:strVal val="#ppt_h"/>
                                          </p:val>
                                        </p:tav>
                                      </p:tavLst>
                                    </p:anim>
                                    <p:anim calcmode="lin" valueType="num">
                                      <p:cBhvr>
                                        <p:cTn id="43" dur="1000" fill="hold"/>
                                        <p:tgtEl>
                                          <p:spTgt spid="19"/>
                                        </p:tgtEl>
                                        <p:attrNameLst>
                                          <p:attrName>style.rotation</p:attrName>
                                        </p:attrNameLst>
                                      </p:cBhvr>
                                      <p:tavLst>
                                        <p:tav tm="0">
                                          <p:val>
                                            <p:fltVal val="90"/>
                                          </p:val>
                                        </p:tav>
                                        <p:tav tm="100000">
                                          <p:val>
                                            <p:fltVal val="0"/>
                                          </p:val>
                                        </p:tav>
                                      </p:tavLst>
                                    </p:anim>
                                    <p:animEffect transition="in" filter="fade">
                                      <p:cBhvr>
                                        <p:cTn id="44" dur="10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1000" fill="hold"/>
                                        <p:tgtEl>
                                          <p:spTgt spid="21"/>
                                        </p:tgtEl>
                                        <p:attrNameLst>
                                          <p:attrName>ppt_w</p:attrName>
                                        </p:attrNameLst>
                                      </p:cBhvr>
                                      <p:tavLst>
                                        <p:tav tm="0">
                                          <p:val>
                                            <p:fltVal val="0"/>
                                          </p:val>
                                        </p:tav>
                                        <p:tav tm="100000">
                                          <p:val>
                                            <p:strVal val="#ppt_w"/>
                                          </p:val>
                                        </p:tav>
                                      </p:tavLst>
                                    </p:anim>
                                    <p:anim calcmode="lin" valueType="num">
                                      <p:cBhvr>
                                        <p:cTn id="56" dur="1000" fill="hold"/>
                                        <p:tgtEl>
                                          <p:spTgt spid="21"/>
                                        </p:tgtEl>
                                        <p:attrNameLst>
                                          <p:attrName>ppt_h</p:attrName>
                                        </p:attrNameLst>
                                      </p:cBhvr>
                                      <p:tavLst>
                                        <p:tav tm="0">
                                          <p:val>
                                            <p:fltVal val="0"/>
                                          </p:val>
                                        </p:tav>
                                        <p:tav tm="100000">
                                          <p:val>
                                            <p:strVal val="#ppt_h"/>
                                          </p:val>
                                        </p:tav>
                                      </p:tavLst>
                                    </p:anim>
                                    <p:anim calcmode="lin" valueType="num">
                                      <p:cBhvr>
                                        <p:cTn id="57" dur="1000" fill="hold"/>
                                        <p:tgtEl>
                                          <p:spTgt spid="21"/>
                                        </p:tgtEl>
                                        <p:attrNameLst>
                                          <p:attrName>style.rotation</p:attrName>
                                        </p:attrNameLst>
                                      </p:cBhvr>
                                      <p:tavLst>
                                        <p:tav tm="0">
                                          <p:val>
                                            <p:fltVal val="90"/>
                                          </p:val>
                                        </p:tav>
                                        <p:tav tm="100000">
                                          <p:val>
                                            <p:fltVal val="0"/>
                                          </p:val>
                                        </p:tav>
                                      </p:tavLst>
                                    </p:anim>
                                    <p:animEffect transition="in" filter="fade">
                                      <p:cBhvr>
                                        <p:cTn id="58" dur="10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
                                        </p:tgtEl>
                                        <p:attrNameLst>
                                          <p:attrName>style.visibility</p:attrName>
                                        </p:attrNameLst>
                                      </p:cBhvr>
                                      <p:to>
                                        <p:strVal val="visible"/>
                                      </p:to>
                                    </p:set>
                                    <p:anim calcmode="lin" valueType="num">
                                      <p:cBhvr additive="base">
                                        <p:cTn id="69" dur="500" fill="hold"/>
                                        <p:tgtEl>
                                          <p:spTgt spid="2"/>
                                        </p:tgtEl>
                                        <p:attrNameLst>
                                          <p:attrName>ppt_x</p:attrName>
                                        </p:attrNameLst>
                                      </p:cBhvr>
                                      <p:tavLst>
                                        <p:tav tm="0">
                                          <p:val>
                                            <p:strVal val="#ppt_x"/>
                                          </p:val>
                                        </p:tav>
                                        <p:tav tm="100000">
                                          <p:val>
                                            <p:strVal val="#ppt_x"/>
                                          </p:val>
                                        </p:tav>
                                      </p:tavLst>
                                    </p:anim>
                                    <p:anim calcmode="lin" valueType="num">
                                      <p:cBhvr additive="base">
                                        <p:cTn id="7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8" grpId="0" animBg="1"/>
      <p:bldP spid="19" grpId="0"/>
      <p:bldP spid="21" grpId="0" animBg="1"/>
      <p:bldP spid="22"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3" y="26574"/>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smtClean="0">
                    <a:ln>
                      <a:noFill/>
                    </a:ln>
                    <a:solidFill>
                      <a:srgbClr val="0000CC"/>
                    </a:solidFill>
                    <a:effectLst/>
                    <a:uLnTx/>
                    <a:uFillTx/>
                    <a:latin typeface="Times New Roman" panose="02020603050405020304" pitchFamily="18" charset="0"/>
                    <a:ea typeface="+mn-ea"/>
                    <a:cs typeface="Times New Roman" pitchFamily="18" charset="0"/>
                  </a:rPr>
                  <a:t>Thứ……ngày…..tháng…..năm…….</a:t>
                </a:r>
                <a:endParaRPr kumimoji="0" lang="en-US" sz="30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smtClean="0">
                    <a:ln>
                      <a:noFill/>
                    </a:ln>
                    <a:solidFill>
                      <a:srgbClr val="FF0066"/>
                    </a:solidFill>
                    <a:effectLst/>
                    <a:uLnTx/>
                    <a:uFillTx/>
                    <a:latin typeface="Times New Roman" panose="02020603050405020304" pitchFamily="18" charset="0"/>
                    <a:ea typeface="+mn-ea"/>
                    <a:cs typeface="Times New Roman" pitchFamily="18" charset="0"/>
                  </a:rPr>
                  <a:t>TỰ NHIÊN VÀ XÃ HỘI</a:t>
                </a:r>
                <a:endParaRPr kumimoji="0" lang="en-US" sz="2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22: CƠ QUAN THẦN KINH (TIẾT 1)</a:t>
            </a:r>
          </a:p>
        </p:txBody>
      </p:sp>
      <p:sp>
        <p:nvSpPr>
          <p:cNvPr id="14" name="TextBox 13">
            <a:extLst>
              <a:ext uri="{FF2B5EF4-FFF2-40B4-BE49-F238E27FC236}">
                <a16:creationId xmlns:a16="http://schemas.microsoft.com/office/drawing/2014/main" id="{209A76B6-AA05-66A8-672A-3AFD14ED0D27}"/>
              </a:ext>
            </a:extLst>
          </p:cNvPr>
          <p:cNvSpPr txBox="1"/>
          <p:nvPr/>
        </p:nvSpPr>
        <p:spPr>
          <a:xfrm>
            <a:off x="-153254" y="1576001"/>
            <a:ext cx="8534400" cy="707886"/>
          </a:xfrm>
          <a:prstGeom prst="rect">
            <a:avLst/>
          </a:prstGeom>
          <a:gradFill flip="none" rotWithShape="1">
            <a:gsLst>
              <a:gs pos="0">
                <a:srgbClr val="4F81BD">
                  <a:lumMod val="5000"/>
                  <a:lumOff val="95000"/>
                  <a:alpha val="20000"/>
                </a:srgbClr>
              </a:gs>
              <a:gs pos="74000">
                <a:srgbClr val="66CCFF"/>
              </a:gs>
              <a:gs pos="83000">
                <a:srgbClr val="66CCFF"/>
              </a:gs>
              <a:gs pos="100000">
                <a:sysClr val="window" lastClr="FFFFFF"/>
              </a:gs>
            </a:gsLst>
            <a:lin ang="10800000" scaled="1"/>
            <a:tileRect/>
          </a:gradFill>
        </p:spPr>
        <p:txBody>
          <a:bodyPr wrap="square" rtlCol="0">
            <a:spAutoFit/>
          </a:bodyPr>
          <a:lstStyle/>
          <a:p>
            <a:pPr marL="642882" marR="0" lvl="1" indent="0" algn="ctr" defTabSz="1285763" rtl="0" eaLnBrk="1" fontAlgn="auto" latinLnBrk="0" hangingPunct="1">
              <a:lnSpc>
                <a:spcPct val="100000"/>
              </a:lnSpc>
              <a:spcBef>
                <a:spcPts val="0"/>
              </a:spcBef>
              <a:spcAft>
                <a:spcPts val="0"/>
              </a:spcAft>
              <a:buClrTx/>
              <a:buSzTx/>
              <a:buFontTx/>
              <a:buNone/>
              <a:tabLst/>
              <a:defRPr/>
            </a:pPr>
            <a:r>
              <a:rPr kumimoji="0" lang="nl-NL" sz="40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Hoạt động 2: Chức năng của não</a:t>
            </a:r>
            <a:endParaRPr kumimoji="0" lang="en-US" sz="40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18" name="Striped Right Arrow 17"/>
          <p:cNvSpPr/>
          <p:nvPr/>
        </p:nvSpPr>
        <p:spPr>
          <a:xfrm>
            <a:off x="1813719" y="6860988"/>
            <a:ext cx="1260140" cy="886441"/>
          </a:xfrm>
          <a:prstGeom prst="stripedRightArrow">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2" name="Striped Right Arrow 21"/>
          <p:cNvSpPr/>
          <p:nvPr/>
        </p:nvSpPr>
        <p:spPr>
          <a:xfrm>
            <a:off x="1813719" y="6868935"/>
            <a:ext cx="1260140" cy="886441"/>
          </a:xfrm>
          <a:prstGeom prst="stripedRightArrow">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3719" y="2475671"/>
            <a:ext cx="5330954" cy="3988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ounded Rectangle 22"/>
          <p:cNvSpPr/>
          <p:nvPr/>
        </p:nvSpPr>
        <p:spPr>
          <a:xfrm>
            <a:off x="1557661" y="3005128"/>
            <a:ext cx="5285257" cy="2557472"/>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bức</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tranh</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3c,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nữ</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đang</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cảm</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thấy</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rất</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vui</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vẻ</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vì</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bài</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kiểm</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tra</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đạt</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điểm</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cao</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24" name="Rectangle 23"/>
          <p:cNvSpPr/>
          <p:nvPr/>
        </p:nvSpPr>
        <p:spPr>
          <a:xfrm>
            <a:off x="4014544" y="6950265"/>
            <a:ext cx="4285147" cy="707886"/>
          </a:xfrm>
          <a:prstGeom prst="rect">
            <a:avLst/>
          </a:prstGeom>
        </p:spPr>
        <p:txBody>
          <a:bodyPr wrap="none">
            <a:spAutoFit/>
          </a:bodyPr>
          <a:lstStyle/>
          <a:p>
            <a:pPr eaLnBrk="1" hangingPunct="1"/>
            <a:r>
              <a:rPr lang="nl-NL"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Não điều khiển </a:t>
            </a:r>
            <a:r>
              <a:rPr lang="nl-NL" sz="40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xúc.</a:t>
            </a:r>
            <a:endParaRPr lang="en-US"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1392" y="2514768"/>
            <a:ext cx="5470472" cy="3949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ounded Rectangle 31"/>
          <p:cNvSpPr/>
          <p:nvPr/>
        </p:nvSpPr>
        <p:spPr>
          <a:xfrm>
            <a:off x="1204119" y="2642046"/>
            <a:ext cx="6310217" cy="4176464"/>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bức</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tranh</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3d,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đây</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là</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một</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tiết</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học</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giáo</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dục</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thể</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chất</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giáo</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viên</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vừa</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phất</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cờ</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vừa</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hô</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Chạy</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Các</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học</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sinh</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đã</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chuẩn</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bị</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sẵn</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tư</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thế</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đứng</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trước</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vạch</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nghe</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hiệu</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lệnh</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chuẩn</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bị</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xuất</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phát</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3" name="Rectangle 2"/>
          <p:cNvSpPr/>
          <p:nvPr/>
        </p:nvSpPr>
        <p:spPr>
          <a:xfrm>
            <a:off x="3566319" y="7030196"/>
            <a:ext cx="7073985" cy="125591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eaLnBrk="1" hangingPunct="1"/>
            <a:r>
              <a:rPr lang="nl-NL"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Não tiếp nhận thông tin và điều khiển mọi hoạt động của cơ thể</a:t>
            </a:r>
            <a:r>
              <a:rPr lang="nl-NL" sz="4000" dirty="0">
                <a:solidFill>
                  <a:prstClr val="black"/>
                </a:solidFill>
                <a:latin typeface="Calibri" panose="020F0502020204030204" pitchFamily="34" charset="0"/>
                <a:ea typeface="宋体" panose="02010600030101010101" pitchFamily="2" charset="-122"/>
              </a:rPr>
              <a:t>.</a:t>
            </a:r>
            <a:endParaRPr lang="en-US" sz="4000" dirty="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98299033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80">
                                          <p:stCondLst>
                                            <p:cond delay="0"/>
                                          </p:stCondLst>
                                        </p:cTn>
                                        <p:tgtEl>
                                          <p:spTgt spid="23"/>
                                        </p:tgtEl>
                                      </p:cBhvr>
                                    </p:animEffect>
                                    <p:anim calcmode="lin" valueType="num">
                                      <p:cBhvr>
                                        <p:cTn id="1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3" dur="26">
                                          <p:stCondLst>
                                            <p:cond delay="650"/>
                                          </p:stCondLst>
                                        </p:cTn>
                                        <p:tgtEl>
                                          <p:spTgt spid="23"/>
                                        </p:tgtEl>
                                      </p:cBhvr>
                                      <p:to x="100000" y="60000"/>
                                    </p:animScale>
                                    <p:animScale>
                                      <p:cBhvr>
                                        <p:cTn id="24" dur="166" decel="50000">
                                          <p:stCondLst>
                                            <p:cond delay="676"/>
                                          </p:stCondLst>
                                        </p:cTn>
                                        <p:tgtEl>
                                          <p:spTgt spid="23"/>
                                        </p:tgtEl>
                                      </p:cBhvr>
                                      <p:to x="100000" y="100000"/>
                                    </p:animScale>
                                    <p:animScale>
                                      <p:cBhvr>
                                        <p:cTn id="25" dur="26">
                                          <p:stCondLst>
                                            <p:cond delay="1312"/>
                                          </p:stCondLst>
                                        </p:cTn>
                                        <p:tgtEl>
                                          <p:spTgt spid="23"/>
                                        </p:tgtEl>
                                      </p:cBhvr>
                                      <p:to x="100000" y="80000"/>
                                    </p:animScale>
                                    <p:animScale>
                                      <p:cBhvr>
                                        <p:cTn id="26" dur="166" decel="50000">
                                          <p:stCondLst>
                                            <p:cond delay="1338"/>
                                          </p:stCondLst>
                                        </p:cTn>
                                        <p:tgtEl>
                                          <p:spTgt spid="23"/>
                                        </p:tgtEl>
                                      </p:cBhvr>
                                      <p:to x="100000" y="100000"/>
                                    </p:animScale>
                                    <p:animScale>
                                      <p:cBhvr>
                                        <p:cTn id="27" dur="26">
                                          <p:stCondLst>
                                            <p:cond delay="1642"/>
                                          </p:stCondLst>
                                        </p:cTn>
                                        <p:tgtEl>
                                          <p:spTgt spid="23"/>
                                        </p:tgtEl>
                                      </p:cBhvr>
                                      <p:to x="100000" y="90000"/>
                                    </p:animScale>
                                    <p:animScale>
                                      <p:cBhvr>
                                        <p:cTn id="28" dur="166" decel="50000">
                                          <p:stCondLst>
                                            <p:cond delay="1668"/>
                                          </p:stCondLst>
                                        </p:cTn>
                                        <p:tgtEl>
                                          <p:spTgt spid="23"/>
                                        </p:tgtEl>
                                      </p:cBhvr>
                                      <p:to x="100000" y="100000"/>
                                    </p:animScale>
                                    <p:animScale>
                                      <p:cBhvr>
                                        <p:cTn id="29" dur="26">
                                          <p:stCondLst>
                                            <p:cond delay="1808"/>
                                          </p:stCondLst>
                                        </p:cTn>
                                        <p:tgtEl>
                                          <p:spTgt spid="23"/>
                                        </p:tgtEl>
                                      </p:cBhvr>
                                      <p:to x="100000" y="95000"/>
                                    </p:animScale>
                                    <p:animScale>
                                      <p:cBhvr>
                                        <p:cTn id="30" dur="166" decel="50000">
                                          <p:stCondLst>
                                            <p:cond delay="1834"/>
                                          </p:stCondLst>
                                        </p:cTn>
                                        <p:tgtEl>
                                          <p:spTgt spid="23"/>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circle(in)">
                                      <p:cBhvr>
                                        <p:cTn id="46" dur="20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down)">
                                      <p:cBhvr>
                                        <p:cTn id="51" dur="580">
                                          <p:stCondLst>
                                            <p:cond delay="0"/>
                                          </p:stCondLst>
                                        </p:cTn>
                                        <p:tgtEl>
                                          <p:spTgt spid="32"/>
                                        </p:tgtEl>
                                      </p:cBhvr>
                                    </p:animEffect>
                                    <p:anim calcmode="lin" valueType="num">
                                      <p:cBhvr>
                                        <p:cTn id="52"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57" dur="26">
                                          <p:stCondLst>
                                            <p:cond delay="650"/>
                                          </p:stCondLst>
                                        </p:cTn>
                                        <p:tgtEl>
                                          <p:spTgt spid="32"/>
                                        </p:tgtEl>
                                      </p:cBhvr>
                                      <p:to x="100000" y="60000"/>
                                    </p:animScale>
                                    <p:animScale>
                                      <p:cBhvr>
                                        <p:cTn id="58" dur="166" decel="50000">
                                          <p:stCondLst>
                                            <p:cond delay="676"/>
                                          </p:stCondLst>
                                        </p:cTn>
                                        <p:tgtEl>
                                          <p:spTgt spid="32"/>
                                        </p:tgtEl>
                                      </p:cBhvr>
                                      <p:to x="100000" y="100000"/>
                                    </p:animScale>
                                    <p:animScale>
                                      <p:cBhvr>
                                        <p:cTn id="59" dur="26">
                                          <p:stCondLst>
                                            <p:cond delay="1312"/>
                                          </p:stCondLst>
                                        </p:cTn>
                                        <p:tgtEl>
                                          <p:spTgt spid="32"/>
                                        </p:tgtEl>
                                      </p:cBhvr>
                                      <p:to x="100000" y="80000"/>
                                    </p:animScale>
                                    <p:animScale>
                                      <p:cBhvr>
                                        <p:cTn id="60" dur="166" decel="50000">
                                          <p:stCondLst>
                                            <p:cond delay="1338"/>
                                          </p:stCondLst>
                                        </p:cTn>
                                        <p:tgtEl>
                                          <p:spTgt spid="32"/>
                                        </p:tgtEl>
                                      </p:cBhvr>
                                      <p:to x="100000" y="100000"/>
                                    </p:animScale>
                                    <p:animScale>
                                      <p:cBhvr>
                                        <p:cTn id="61" dur="26">
                                          <p:stCondLst>
                                            <p:cond delay="1642"/>
                                          </p:stCondLst>
                                        </p:cTn>
                                        <p:tgtEl>
                                          <p:spTgt spid="32"/>
                                        </p:tgtEl>
                                      </p:cBhvr>
                                      <p:to x="100000" y="90000"/>
                                    </p:animScale>
                                    <p:animScale>
                                      <p:cBhvr>
                                        <p:cTn id="62" dur="166" decel="50000">
                                          <p:stCondLst>
                                            <p:cond delay="1668"/>
                                          </p:stCondLst>
                                        </p:cTn>
                                        <p:tgtEl>
                                          <p:spTgt spid="32"/>
                                        </p:tgtEl>
                                      </p:cBhvr>
                                      <p:to x="100000" y="100000"/>
                                    </p:animScale>
                                    <p:animScale>
                                      <p:cBhvr>
                                        <p:cTn id="63" dur="26">
                                          <p:stCondLst>
                                            <p:cond delay="1808"/>
                                          </p:stCondLst>
                                        </p:cTn>
                                        <p:tgtEl>
                                          <p:spTgt spid="32"/>
                                        </p:tgtEl>
                                      </p:cBhvr>
                                      <p:to x="100000" y="95000"/>
                                    </p:animScale>
                                    <p:animScale>
                                      <p:cBhvr>
                                        <p:cTn id="64" dur="166" decel="50000">
                                          <p:stCondLst>
                                            <p:cond delay="1834"/>
                                          </p:stCondLst>
                                        </p:cTn>
                                        <p:tgtEl>
                                          <p:spTgt spid="32"/>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ppt_x"/>
                                          </p:val>
                                        </p:tav>
                                        <p:tav tm="100000">
                                          <p:val>
                                            <p:strVal val="#ppt_x"/>
                                          </p:val>
                                        </p:tav>
                                      </p:tavLst>
                                    </p:anim>
                                    <p:anim calcmode="lin" valueType="num">
                                      <p:cBhvr additive="base">
                                        <p:cTn id="7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3"/>
                                        </p:tgtEl>
                                        <p:attrNameLst>
                                          <p:attrName>style.visibility</p:attrName>
                                        </p:attrNameLst>
                                      </p:cBhvr>
                                      <p:to>
                                        <p:strVal val="visible"/>
                                      </p:to>
                                    </p:set>
                                    <p:anim calcmode="lin" valueType="num">
                                      <p:cBhvr additive="base">
                                        <p:cTn id="75" dur="500" fill="hold"/>
                                        <p:tgtEl>
                                          <p:spTgt spid="3"/>
                                        </p:tgtEl>
                                        <p:attrNameLst>
                                          <p:attrName>ppt_x</p:attrName>
                                        </p:attrNameLst>
                                      </p:cBhvr>
                                      <p:tavLst>
                                        <p:tav tm="0">
                                          <p:val>
                                            <p:strVal val="#ppt_x"/>
                                          </p:val>
                                        </p:tav>
                                        <p:tav tm="100000">
                                          <p:val>
                                            <p:strVal val="#ppt_x"/>
                                          </p:val>
                                        </p:tav>
                                      </p:tavLst>
                                    </p:anim>
                                    <p:anim calcmode="lin" valueType="num">
                                      <p:cBhvr additive="base">
                                        <p:cTn id="7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22" grpId="0" animBg="1"/>
      <p:bldP spid="23" grpId="0" animBg="1"/>
      <p:bldP spid="24" grpId="0"/>
      <p:bldP spid="3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smtClean="0">
                    <a:ln>
                      <a:noFill/>
                    </a:ln>
                    <a:solidFill>
                      <a:srgbClr val="0000CC"/>
                    </a:solidFill>
                    <a:effectLst/>
                    <a:uLnTx/>
                    <a:uFillTx/>
                    <a:latin typeface="Times New Roman" panose="02020603050405020304" pitchFamily="18" charset="0"/>
                    <a:ea typeface="+mn-ea"/>
                    <a:cs typeface="Times New Roman" pitchFamily="18" charset="0"/>
                  </a:rPr>
                  <a:t>Thứ……ngày…..tháng…..năm…….</a:t>
                </a:r>
                <a:endParaRPr kumimoji="0" lang="en-US" sz="30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smtClean="0">
                    <a:ln>
                      <a:noFill/>
                    </a:ln>
                    <a:solidFill>
                      <a:srgbClr val="FF0066"/>
                    </a:solidFill>
                    <a:effectLst/>
                    <a:uLnTx/>
                    <a:uFillTx/>
                    <a:latin typeface="Times New Roman" panose="02020603050405020304" pitchFamily="18" charset="0"/>
                    <a:ea typeface="+mn-ea"/>
                    <a:cs typeface="Times New Roman" pitchFamily="18" charset="0"/>
                  </a:rPr>
                  <a:t>TỰ NHIÊN VÀ XÃ HỘI</a:t>
                </a:r>
                <a:endParaRPr kumimoji="0" lang="en-US" sz="2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4785519" y="1200288"/>
            <a:ext cx="697093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a:t>
            </a: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22: CƠ</a:t>
            </a:r>
            <a:r>
              <a:rPr kumimoji="0" lang="en-US" sz="2800" b="1" i="0" u="none" strike="noStrike" kern="1200" cap="none" spc="0" normalizeH="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QUAN THẦN KINH </a:t>
            </a: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(TIẾT 1)</a:t>
            </a:r>
            <a:endPar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pic>
        <p:nvPicPr>
          <p:cNvPr id="12"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229" b="100000" l="2841" r="100000">
                        <a14:foregroundMark x1="18182" y1="14458" x2="18182" y2="14458"/>
                        <a14:foregroundMark x1="19318" y1="25301" x2="19318" y2="25301"/>
                        <a14:foregroundMark x1="19318" y1="25301" x2="15341" y2="42169"/>
                        <a14:foregroundMark x1="15341" y1="42169" x2="21591" y2="57831"/>
                        <a14:foregroundMark x1="21591" y1="57831" x2="35795" y2="65060"/>
                        <a14:foregroundMark x1="36364" y1="65060" x2="42045" y2="67470"/>
                        <a14:foregroundMark x1="42045" y1="67470" x2="47727" y2="65060"/>
                        <a14:foregroundMark x1="47727" y1="65060" x2="55114" y2="65060"/>
                        <a14:foregroundMark x1="55114" y1="65060" x2="65341" y2="66265"/>
                        <a14:foregroundMark x1="65341" y1="66265" x2="77273" y2="65060"/>
                        <a14:foregroundMark x1="77273" y1="65060" x2="76136" y2="86747"/>
                        <a14:foregroundMark x1="76136" y1="86747" x2="59091" y2="89157"/>
                        <a14:foregroundMark x1="59091" y1="87952" x2="34659" y2="87952"/>
                        <a14:foregroundMark x1="34091" y1="87952" x2="13636" y2="84337"/>
                        <a14:foregroundMark x1="13636" y1="84337" x2="7386" y2="83133"/>
                        <a14:foregroundMark x1="7386" y1="83133" x2="5114" y2="51807"/>
                        <a14:foregroundMark x1="5114" y1="51807" x2="10795" y2="40964"/>
                        <a14:foregroundMark x1="10795" y1="40964" x2="16477" y2="13253"/>
                        <a14:foregroundMark x1="16477" y1="13253" x2="29545" y2="15663"/>
                        <a14:foregroundMark x1="29545" y1="15663" x2="30682" y2="38554"/>
                        <a14:foregroundMark x1="30682" y1="38554" x2="45455" y2="34940"/>
                        <a14:foregroundMark x1="45455" y1="34940" x2="73295" y2="32530"/>
                        <a14:foregroundMark x1="73295" y1="32530" x2="85795" y2="31325"/>
                        <a14:foregroundMark x1="85795" y1="31325" x2="93750" y2="33735"/>
                        <a14:foregroundMark x1="93750" y1="33735" x2="93182" y2="49398"/>
                        <a14:foregroundMark x1="93182" y1="49398" x2="92045" y2="68675"/>
                        <a14:foregroundMark x1="92045" y1="68675" x2="89205" y2="85542"/>
                        <a14:foregroundMark x1="89205" y1="85542" x2="89205" y2="85542"/>
                        <a14:foregroundMark x1="21023" y1="40964" x2="21023" y2="40964"/>
                        <a14:foregroundMark x1="80114" y1="84337" x2="80114" y2="84337"/>
                        <a14:foregroundMark x1="80114" y1="84337" x2="84091" y2="84337"/>
                        <a14:foregroundMark x1="84091" y1="84337" x2="76705" y2="86747"/>
                        <a14:foregroundMark x1="76705" y1="86747" x2="83523" y2="85542"/>
                        <a14:foregroundMark x1="83523" y1="85542" x2="85227" y2="87952"/>
                        <a14:backgroundMark x1="3977" y1="40964" x2="5682" y2="91566"/>
                        <a14:backgroundMark x1="5682" y1="91566" x2="13636" y2="93976"/>
                        <a14:backgroundMark x1="12500" y1="95181" x2="26705" y2="95181"/>
                        <a14:backgroundMark x1="26705" y1="95181" x2="45455" y2="97590"/>
                        <a14:backgroundMark x1="47727" y1="96386" x2="89205" y2="96386"/>
                        <a14:backgroundMark x1="89205" y1="96386" x2="93182" y2="90361"/>
                        <a14:backgroundMark x1="93182" y1="90361" x2="96591" y2="69880"/>
                        <a14:backgroundMark x1="96023" y1="69880" x2="97159" y2="43373"/>
                      </a14:backgroundRemoval>
                    </a14:imgEffect>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65919" y="1695342"/>
            <a:ext cx="4104456" cy="178118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3781835" y="3470660"/>
            <a:ext cx="8712968" cy="4462760"/>
          </a:xfrm>
          <a:prstGeom prst="rect">
            <a:avLst/>
          </a:prstGeom>
          <a:solidFill>
            <a:sysClr val="window" lastClr="FFFFFF"/>
          </a:solidFill>
          <a:ln w="57150">
            <a:solidFill>
              <a:srgbClr val="0070C0"/>
            </a:solidFill>
            <a:prstDash val="dash"/>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2000" b="0" i="1" u="none" strike="noStrike" kern="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nl-NL" sz="3200" b="0" i="1" u="none" strike="noStrike" kern="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rPr>
              <a:t>    </a:t>
            </a:r>
            <a:r>
              <a:rPr kumimoji="0" lang="nl-NL" sz="4000" b="1" i="1" u="none" strike="noStrike" kern="0" cap="none" spc="0" normalizeH="0" baseline="0" noProof="0" dirty="0" smtClean="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Não điều khiển mọi suy nghĩ, cảm xúc, cách ứng xử và hoạt động của cơ thể. Não tiếp nhận các thông tin qua các dây thần kinh từ các giác quan như da, tai, mũi,... gửi thông tin và chỉ dẫn cho các bộ phận của cơ thể hoạt động</a:t>
            </a:r>
            <a:r>
              <a:rPr kumimoji="0" lang="nl-NL" sz="3200" b="0" i="1" u="none" strike="noStrike" kern="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11948727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par>
                          <p:cTn id="21" fill="hold">
                            <p:stCondLst>
                              <p:cond delay="2000"/>
                            </p:stCondLst>
                            <p:childTnLst>
                              <p:par>
                                <p:cTn id="22" presetID="21" presetClass="entr" presetSubtype="3"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heel(3)">
                                      <p:cBhvr>
                                        <p:cTn id="2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smtClean="0">
                    <a:ln>
                      <a:noFill/>
                    </a:ln>
                    <a:solidFill>
                      <a:srgbClr val="0000CC"/>
                    </a:solidFill>
                    <a:effectLst/>
                    <a:uLnTx/>
                    <a:uFillTx/>
                    <a:latin typeface="Times New Roman" panose="02020603050405020304" pitchFamily="18" charset="0"/>
                    <a:ea typeface="+mn-ea"/>
                    <a:cs typeface="Times New Roman" pitchFamily="18" charset="0"/>
                  </a:rPr>
                  <a:t>Thứ……ngày…..tháng…..năm…….</a:t>
                </a:r>
                <a:endParaRPr kumimoji="0" lang="en-US" sz="30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smtClean="0">
                    <a:ln>
                      <a:noFill/>
                    </a:ln>
                    <a:solidFill>
                      <a:srgbClr val="FF0066"/>
                    </a:solidFill>
                    <a:effectLst/>
                    <a:uLnTx/>
                    <a:uFillTx/>
                    <a:latin typeface="Times New Roman" panose="02020603050405020304" pitchFamily="18" charset="0"/>
                    <a:ea typeface="+mn-ea"/>
                    <a:cs typeface="Times New Roman" pitchFamily="18" charset="0"/>
                  </a:rPr>
                  <a:t>TỰ NHIÊN VÀ XÃ HỘI</a:t>
                </a:r>
                <a:endParaRPr kumimoji="0" lang="en-US" sz="2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5381745" y="1026641"/>
            <a:ext cx="69342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a:t>
            </a: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22: </a:t>
            </a:r>
            <a:r>
              <a:rPr lang="en-US" sz="2800" b="1" dirty="0" smtClean="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CƠ</a:t>
            </a: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QUAN THẦN</a:t>
            </a:r>
            <a:r>
              <a:rPr kumimoji="0" lang="en-US" sz="2800" b="1" i="0" u="none" strike="noStrike" kern="1200" cap="none" spc="0" normalizeH="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KINH </a:t>
            </a: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(TIẾT 1)</a:t>
            </a:r>
            <a:endPar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1" name="TextBox 10">
            <a:extLst>
              <a:ext uri="{FF2B5EF4-FFF2-40B4-BE49-F238E27FC236}">
                <a16:creationId xmlns:a16="http://schemas.microsoft.com/office/drawing/2014/main" id="{77B0E660-BA51-6D51-3CFA-4B96AB362084}"/>
              </a:ext>
            </a:extLst>
          </p:cNvPr>
          <p:cNvSpPr txBox="1"/>
          <p:nvPr/>
        </p:nvSpPr>
        <p:spPr>
          <a:xfrm>
            <a:off x="240572" y="1499101"/>
            <a:ext cx="6526517" cy="745391"/>
          </a:xfrm>
          <a:prstGeom prst="rect">
            <a:avLst/>
          </a:prstGeom>
          <a:noFill/>
        </p:spPr>
        <p:txBody>
          <a:bodyPr wrap="square" lIns="128583" tIns="64291" rIns="128583" bIns="64291" rtlCol="0">
            <a:spAutoFit/>
          </a:bodyPr>
          <a:lstStyle/>
          <a:p>
            <a:pPr algn="ctr" eaLnBrk="1" hangingPunct="1"/>
            <a:r>
              <a:rPr lang="en-US" sz="4000" b="1" dirty="0" smtClean="0">
                <a:solidFill>
                  <a:srgbClr val="00B050"/>
                </a:solidFill>
                <a:latin typeface="UTM Cookies" panose="02040603050506020204" pitchFamily="18" charset="0"/>
                <a:ea typeface="宋体" panose="02010600030101010101" pitchFamily="2" charset="-122"/>
              </a:rPr>
              <a:t>VẬN DỤNG – TRẢI NGHIỆM</a:t>
            </a:r>
            <a:endParaRPr lang="en-US" sz="4000" b="1" dirty="0">
              <a:solidFill>
                <a:srgbClr val="00B050"/>
              </a:solidFill>
              <a:latin typeface="UTM Cookies" panose="02040603050506020204" pitchFamily="18" charset="0"/>
              <a:ea typeface="宋体" panose="02010600030101010101" pitchFamily="2" charset="-122"/>
            </a:endParaRPr>
          </a:p>
        </p:txBody>
      </p:sp>
      <p:sp>
        <p:nvSpPr>
          <p:cNvPr id="12" name="Rectangle 11"/>
          <p:cNvSpPr/>
          <p:nvPr/>
        </p:nvSpPr>
        <p:spPr>
          <a:xfrm>
            <a:off x="1195114" y="2203582"/>
            <a:ext cx="6429375" cy="707886"/>
          </a:xfrm>
          <a:prstGeom prst="rect">
            <a:avLst/>
          </a:prstGeom>
        </p:spPr>
        <p:txBody>
          <a:bodyPr>
            <a:spAutoFit/>
          </a:bodyPr>
          <a:lstStyle/>
          <a:p>
            <a:pPr eaLnBrk="1" hangingPunct="1"/>
            <a:r>
              <a:rPr lang="nl-NL" sz="4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Hãy hoàn thiện các câu sau</a:t>
            </a:r>
            <a:r>
              <a:rPr lang="nl-NL" sz="4000" b="1"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endParaRPr lang="en-US" sz="4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13" name="Group 12"/>
          <p:cNvGrpSpPr/>
          <p:nvPr/>
        </p:nvGrpSpPr>
        <p:grpSpPr>
          <a:xfrm>
            <a:off x="1482355" y="2911468"/>
            <a:ext cx="14428364" cy="1283433"/>
            <a:chOff x="900576" y="1138035"/>
            <a:chExt cx="14428364" cy="1011578"/>
          </a:xfrm>
        </p:grpSpPr>
        <p:sp>
          <p:nvSpPr>
            <p:cNvPr id="15" name="Rectangle 14"/>
            <p:cNvSpPr/>
            <p:nvPr/>
          </p:nvSpPr>
          <p:spPr>
            <a:xfrm>
              <a:off x="900576" y="1203536"/>
              <a:ext cx="14428364" cy="946077"/>
            </a:xfrm>
            <a:prstGeom prst="rect">
              <a:avLst/>
            </a:prstGeom>
          </p:spPr>
          <p:txBody>
            <a:bodyPr wrap="square">
              <a:spAutoFit/>
            </a:bodyPr>
            <a:lstStyle/>
            <a:p>
              <a:pPr eaLnBrk="1" hangingPunct="1"/>
              <a:r>
                <a:rPr lang="nl-NL" sz="40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nl-NL"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Cơ quan thần kinh </a:t>
              </a:r>
              <a:r>
                <a:rPr lang="nl-NL" sz="40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gồm:            ,                     và                                   </a:t>
              </a:r>
              <a:r>
                <a:rPr lang="nl-NL" sz="3200" dirty="0" smtClean="0">
                  <a:solidFill>
                    <a:prstClr val="black"/>
                  </a:solidFill>
                  <a:latin typeface="Calibri" panose="020F0502020204030204" pitchFamily="34" charset="0"/>
                  <a:ea typeface="宋体" panose="02010600030101010101" pitchFamily="2" charset="-122"/>
                </a:rPr>
                <a:t>.</a:t>
              </a:r>
              <a:endParaRPr lang="en-US" sz="3200" dirty="0">
                <a:solidFill>
                  <a:prstClr val="black"/>
                </a:solidFill>
                <a:latin typeface="Calibri" panose="020F0502020204030204" pitchFamily="34" charset="0"/>
                <a:ea typeface="宋体" panose="02010600030101010101" pitchFamily="2" charset="-122"/>
              </a:endParaRPr>
            </a:p>
          </p:txBody>
        </p:sp>
        <p:sp>
          <p:nvSpPr>
            <p:cNvPr id="16" name="TextBox 15"/>
            <p:cNvSpPr txBox="1"/>
            <p:nvPr/>
          </p:nvSpPr>
          <p:spPr>
            <a:xfrm>
              <a:off x="6337341" y="1211422"/>
              <a:ext cx="1295400" cy="544205"/>
            </a:xfrm>
            <a:prstGeom prst="roundRect">
              <a:avLst/>
            </a:prstGeom>
            <a:solidFill>
              <a:srgbClr val="92D050"/>
            </a:solidFill>
          </p:spPr>
          <p:txBody>
            <a:bodyPr wrap="square" rtlCol="0">
              <a:spAutoFit/>
            </a:bodyPr>
            <a:lstStyle/>
            <a:p>
              <a:pPr eaLnBrk="1" hangingPunct="1"/>
              <a:endParaRPr lang="en-US" sz="3200" dirty="0">
                <a:solidFill>
                  <a:srgbClr val="FF0000"/>
                </a:solidFill>
                <a:latin typeface="Calibri" panose="020F0502020204030204" pitchFamily="34" charset="0"/>
                <a:ea typeface="宋体" panose="02010600030101010101" pitchFamily="2" charset="-122"/>
              </a:endParaRPr>
            </a:p>
          </p:txBody>
        </p:sp>
        <p:sp>
          <p:nvSpPr>
            <p:cNvPr id="17" name="TextBox 16"/>
            <p:cNvSpPr txBox="1"/>
            <p:nvPr/>
          </p:nvSpPr>
          <p:spPr>
            <a:xfrm>
              <a:off x="8200173" y="1151922"/>
              <a:ext cx="2025620" cy="603705"/>
            </a:xfrm>
            <a:prstGeom prst="roundRect">
              <a:avLst/>
            </a:prstGeom>
            <a:solidFill>
              <a:srgbClr val="92D050"/>
            </a:solidFill>
          </p:spPr>
          <p:txBody>
            <a:bodyPr wrap="square" rtlCol="0">
              <a:spAutoFit/>
            </a:bodyPr>
            <a:lstStyle/>
            <a:p>
              <a:pPr eaLnBrk="1" hangingPunct="1"/>
              <a:endParaRPr lang="en-US" sz="3200" dirty="0">
                <a:solidFill>
                  <a:srgbClr val="FF0000"/>
                </a:solidFill>
                <a:latin typeface="Calibri" panose="020F0502020204030204" pitchFamily="34" charset="0"/>
                <a:ea typeface="宋体" panose="02010600030101010101" pitchFamily="2" charset="-122"/>
              </a:endParaRPr>
            </a:p>
          </p:txBody>
        </p:sp>
        <p:sp>
          <p:nvSpPr>
            <p:cNvPr id="19" name="TextBox 18"/>
            <p:cNvSpPr txBox="1"/>
            <p:nvPr/>
          </p:nvSpPr>
          <p:spPr>
            <a:xfrm>
              <a:off x="11433419" y="1138035"/>
              <a:ext cx="3895521" cy="646986"/>
            </a:xfrm>
            <a:prstGeom prst="roundRect">
              <a:avLst/>
            </a:prstGeom>
            <a:solidFill>
              <a:srgbClr val="92D050"/>
            </a:solidFill>
          </p:spPr>
          <p:txBody>
            <a:bodyPr wrap="square" rtlCol="0">
              <a:spAutoFit/>
            </a:bodyPr>
            <a:lstStyle/>
            <a:p>
              <a:pPr eaLnBrk="1" hangingPunct="1"/>
              <a:endParaRPr lang="en-US" sz="3200" dirty="0">
                <a:solidFill>
                  <a:srgbClr val="FF0000"/>
                </a:solidFill>
                <a:latin typeface="Calibri" panose="020F0502020204030204" pitchFamily="34" charset="0"/>
                <a:ea typeface="宋体" panose="02010600030101010101" pitchFamily="2" charset="-122"/>
              </a:endParaRPr>
            </a:p>
          </p:txBody>
        </p:sp>
      </p:grpSp>
      <p:grpSp>
        <p:nvGrpSpPr>
          <p:cNvPr id="20" name="Group 19"/>
          <p:cNvGrpSpPr/>
          <p:nvPr/>
        </p:nvGrpSpPr>
        <p:grpSpPr>
          <a:xfrm>
            <a:off x="1787402" y="4152240"/>
            <a:ext cx="13818270" cy="1938992"/>
            <a:chOff x="925601" y="1974657"/>
            <a:chExt cx="13818270" cy="2268812"/>
          </a:xfrm>
        </p:grpSpPr>
        <p:sp>
          <p:nvSpPr>
            <p:cNvPr id="21" name="Rectangle 20"/>
            <p:cNvSpPr/>
            <p:nvPr/>
          </p:nvSpPr>
          <p:spPr>
            <a:xfrm>
              <a:off x="925601" y="1974657"/>
              <a:ext cx="13818270" cy="2268812"/>
            </a:xfrm>
            <a:prstGeom prst="rect">
              <a:avLst/>
            </a:prstGeom>
          </p:spPr>
          <p:txBody>
            <a:bodyPr wrap="square">
              <a:spAutoFit/>
            </a:bodyPr>
            <a:lstStyle/>
            <a:p>
              <a:pPr eaLnBrk="1" hangingPunct="1">
                <a:lnSpc>
                  <a:spcPct val="150000"/>
                </a:lnSpc>
              </a:pPr>
              <a:r>
                <a:rPr lang="nl-NL" sz="40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nl-NL"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Não được bảo vệ </a:t>
              </a:r>
              <a:r>
                <a:rPr lang="nl-NL" sz="40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trong                  ; </a:t>
              </a:r>
              <a:r>
                <a:rPr lang="nl-NL"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tủy sống được bảo vệ </a:t>
              </a:r>
              <a:r>
                <a:rPr lang="nl-NL" sz="40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trong</a:t>
              </a:r>
            </a:p>
            <a:p>
              <a:pPr eaLnBrk="1" hangingPunct="1">
                <a:lnSpc>
                  <a:spcPct val="150000"/>
                </a:lnSpc>
              </a:pPr>
              <a:r>
                <a:rPr lang="nl-NL"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nl-NL" sz="40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nl-NL" sz="40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endParaRPr lang="en-US"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2" name="TextBox 21"/>
            <p:cNvSpPr txBox="1"/>
            <p:nvPr/>
          </p:nvSpPr>
          <p:spPr>
            <a:xfrm>
              <a:off x="6479991" y="2380764"/>
              <a:ext cx="1690090" cy="646986"/>
            </a:xfrm>
            <a:prstGeom prst="roundRect">
              <a:avLst/>
            </a:prstGeom>
            <a:solidFill>
              <a:srgbClr val="92D050"/>
            </a:solidFill>
          </p:spPr>
          <p:txBody>
            <a:bodyPr wrap="square" rtlCol="0">
              <a:spAutoFit/>
            </a:bodyPr>
            <a:lstStyle/>
            <a:p>
              <a:pPr eaLnBrk="1" hangingPunct="1"/>
              <a:endParaRPr lang="en-US" sz="3200" dirty="0">
                <a:solidFill>
                  <a:srgbClr val="FF0000"/>
                </a:solidFill>
                <a:latin typeface="Calibri" panose="020F0502020204030204" pitchFamily="34" charset="0"/>
                <a:ea typeface="宋体" panose="02010600030101010101" pitchFamily="2" charset="-122"/>
              </a:endParaRPr>
            </a:p>
          </p:txBody>
        </p:sp>
        <p:sp>
          <p:nvSpPr>
            <p:cNvPr id="23" name="TextBox 22"/>
            <p:cNvSpPr txBox="1"/>
            <p:nvPr/>
          </p:nvSpPr>
          <p:spPr>
            <a:xfrm>
              <a:off x="925602" y="3304867"/>
              <a:ext cx="2063628" cy="646986"/>
            </a:xfrm>
            <a:prstGeom prst="roundRect">
              <a:avLst/>
            </a:prstGeom>
            <a:solidFill>
              <a:srgbClr val="92D050"/>
            </a:solidFill>
          </p:spPr>
          <p:txBody>
            <a:bodyPr wrap="square" rtlCol="0">
              <a:spAutoFit/>
            </a:bodyPr>
            <a:lstStyle/>
            <a:p>
              <a:pPr eaLnBrk="1" hangingPunct="1"/>
              <a:endParaRPr lang="en-US" sz="3200" dirty="0">
                <a:solidFill>
                  <a:srgbClr val="FF0000"/>
                </a:solidFill>
                <a:latin typeface="Calibri" panose="020F0502020204030204" pitchFamily="34" charset="0"/>
                <a:ea typeface="宋体" panose="02010600030101010101" pitchFamily="2" charset="-122"/>
              </a:endParaRPr>
            </a:p>
          </p:txBody>
        </p:sp>
      </p:grpSp>
      <p:grpSp>
        <p:nvGrpSpPr>
          <p:cNvPr id="24" name="Group 23"/>
          <p:cNvGrpSpPr/>
          <p:nvPr/>
        </p:nvGrpSpPr>
        <p:grpSpPr>
          <a:xfrm>
            <a:off x="1787402" y="6182196"/>
            <a:ext cx="13818270" cy="1938992"/>
            <a:chOff x="884759" y="3702849"/>
            <a:chExt cx="13818270" cy="1938992"/>
          </a:xfrm>
        </p:grpSpPr>
        <p:sp>
          <p:nvSpPr>
            <p:cNvPr id="25" name="Rectangle 24"/>
            <p:cNvSpPr/>
            <p:nvPr/>
          </p:nvSpPr>
          <p:spPr>
            <a:xfrm>
              <a:off x="884759" y="3702849"/>
              <a:ext cx="13818270" cy="1938992"/>
            </a:xfrm>
            <a:prstGeom prst="rect">
              <a:avLst/>
            </a:prstGeom>
          </p:spPr>
          <p:txBody>
            <a:bodyPr wrap="square">
              <a:spAutoFit/>
            </a:bodyPr>
            <a:lstStyle/>
            <a:p>
              <a:pPr eaLnBrk="1" hangingPunct="1">
                <a:lnSpc>
                  <a:spcPct val="150000"/>
                </a:lnSpc>
              </a:pPr>
              <a:r>
                <a:rPr lang="nl-NL" sz="40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điều </a:t>
              </a:r>
              <a:r>
                <a:rPr lang="nl-NL"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khiển mọi suy nghĩ, cảm xúc, cách ứng xử và hoạt động của cơ thể.</a:t>
              </a:r>
              <a:endParaRPr lang="en-US"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2" name="TextBox 31"/>
            <p:cNvSpPr txBox="1"/>
            <p:nvPr/>
          </p:nvSpPr>
          <p:spPr>
            <a:xfrm>
              <a:off x="1325372" y="3833435"/>
              <a:ext cx="1567527" cy="646986"/>
            </a:xfrm>
            <a:prstGeom prst="roundRect">
              <a:avLst/>
            </a:prstGeom>
            <a:solidFill>
              <a:srgbClr val="92D050"/>
            </a:solidFill>
          </p:spPr>
          <p:txBody>
            <a:bodyPr wrap="square" rtlCol="0">
              <a:spAutoFit/>
            </a:bodyPr>
            <a:lstStyle/>
            <a:p>
              <a:pPr eaLnBrk="1" hangingPunct="1"/>
              <a:endParaRPr lang="en-US" sz="3200" dirty="0">
                <a:solidFill>
                  <a:srgbClr val="FF0000"/>
                </a:solidFill>
                <a:latin typeface="Calibri" panose="020F0502020204030204" pitchFamily="34" charset="0"/>
                <a:ea typeface="宋体" panose="02010600030101010101" pitchFamily="2" charset="-122"/>
              </a:endParaRPr>
            </a:p>
          </p:txBody>
        </p:sp>
      </p:grpSp>
      <p:sp>
        <p:nvSpPr>
          <p:cNvPr id="33" name="TextBox 32"/>
          <p:cNvSpPr txBox="1"/>
          <p:nvPr/>
        </p:nvSpPr>
        <p:spPr>
          <a:xfrm>
            <a:off x="7112999" y="2976953"/>
            <a:ext cx="944699" cy="707886"/>
          </a:xfrm>
          <a:prstGeom prst="rect">
            <a:avLst/>
          </a:prstGeom>
          <a:noFill/>
        </p:spPr>
        <p:txBody>
          <a:bodyPr wrap="square" rtlCol="0">
            <a:spAutoFit/>
          </a:bodyPr>
          <a:lstStyle/>
          <a:p>
            <a:pPr eaLnBrk="1" hangingPunct="1"/>
            <a:r>
              <a:rPr lang="en-US" sz="40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não</a:t>
            </a:r>
            <a:endParaRPr lang="en-US" sz="4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4" name="TextBox 33"/>
          <p:cNvSpPr txBox="1"/>
          <p:nvPr/>
        </p:nvSpPr>
        <p:spPr>
          <a:xfrm>
            <a:off x="8848845" y="3021731"/>
            <a:ext cx="1958727" cy="707886"/>
          </a:xfrm>
          <a:prstGeom prst="rect">
            <a:avLst/>
          </a:prstGeom>
          <a:noFill/>
        </p:spPr>
        <p:txBody>
          <a:bodyPr wrap="square" rtlCol="0">
            <a:spAutoFit/>
          </a:bodyPr>
          <a:lstStyle/>
          <a:p>
            <a:pPr eaLnBrk="1" hangingPunct="1"/>
            <a:r>
              <a:rPr lang="en-US" sz="40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tủy</a:t>
            </a:r>
            <a:r>
              <a:rPr lang="en-US" sz="40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sz="40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sống</a:t>
            </a:r>
            <a:endParaRPr lang="en-US" sz="4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5" name="TextBox 34"/>
          <p:cNvSpPr txBox="1"/>
          <p:nvPr/>
        </p:nvSpPr>
        <p:spPr>
          <a:xfrm>
            <a:off x="12121108" y="3004577"/>
            <a:ext cx="3856504" cy="707886"/>
          </a:xfrm>
          <a:prstGeom prst="rect">
            <a:avLst/>
          </a:prstGeom>
          <a:noFill/>
        </p:spPr>
        <p:txBody>
          <a:bodyPr wrap="square" rtlCol="0">
            <a:spAutoFit/>
          </a:bodyPr>
          <a:lstStyle/>
          <a:p>
            <a:pPr eaLnBrk="1" hangingPunct="1"/>
            <a:r>
              <a:rPr lang="en-US" sz="40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các</a:t>
            </a:r>
            <a:r>
              <a:rPr lang="en-US" sz="40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sz="40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dây</a:t>
            </a:r>
            <a:r>
              <a:rPr lang="en-US" sz="40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sz="40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thần</a:t>
            </a:r>
            <a:r>
              <a:rPr lang="en-US" sz="40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sz="40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kinh</a:t>
            </a:r>
            <a:endParaRPr lang="en-US" sz="4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6" name="TextBox 35"/>
          <p:cNvSpPr txBox="1"/>
          <p:nvPr/>
        </p:nvSpPr>
        <p:spPr>
          <a:xfrm>
            <a:off x="7341792" y="4421834"/>
            <a:ext cx="1787127" cy="707886"/>
          </a:xfrm>
          <a:prstGeom prst="rect">
            <a:avLst/>
          </a:prstGeom>
          <a:noFill/>
        </p:spPr>
        <p:txBody>
          <a:bodyPr wrap="square" rtlCol="0">
            <a:spAutoFit/>
          </a:bodyPr>
          <a:lstStyle/>
          <a:p>
            <a:pPr eaLnBrk="1" hangingPunct="1"/>
            <a:r>
              <a:rPr lang="en-US" sz="40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hộp</a:t>
            </a:r>
            <a:r>
              <a:rPr lang="en-US" sz="40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sz="40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sọ</a:t>
            </a:r>
            <a:endParaRPr lang="en-US" sz="4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7" name="TextBox 36"/>
          <p:cNvSpPr txBox="1"/>
          <p:nvPr/>
        </p:nvSpPr>
        <p:spPr>
          <a:xfrm>
            <a:off x="1887220" y="5151362"/>
            <a:ext cx="1963812" cy="707886"/>
          </a:xfrm>
          <a:prstGeom prst="rect">
            <a:avLst/>
          </a:prstGeom>
          <a:noFill/>
        </p:spPr>
        <p:txBody>
          <a:bodyPr wrap="square" rtlCol="0">
            <a:spAutoFit/>
          </a:bodyPr>
          <a:lstStyle/>
          <a:p>
            <a:pPr eaLnBrk="1" hangingPunct="1"/>
            <a:r>
              <a:rPr lang="en-US" sz="40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cột</a:t>
            </a:r>
            <a:r>
              <a:rPr lang="en-US" sz="40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sz="40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sống</a:t>
            </a:r>
            <a:endParaRPr lang="en-US" sz="4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8" name="TextBox 37"/>
          <p:cNvSpPr txBox="1"/>
          <p:nvPr/>
        </p:nvSpPr>
        <p:spPr>
          <a:xfrm>
            <a:off x="2388906" y="6249399"/>
            <a:ext cx="1245743" cy="707886"/>
          </a:xfrm>
          <a:prstGeom prst="rect">
            <a:avLst/>
          </a:prstGeom>
          <a:noFill/>
        </p:spPr>
        <p:txBody>
          <a:bodyPr wrap="square" rtlCol="0">
            <a:spAutoFit/>
          </a:bodyPr>
          <a:lstStyle/>
          <a:p>
            <a:pPr eaLnBrk="1" hangingPunct="1"/>
            <a:r>
              <a:rPr lang="en-US" sz="40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a:t>
            </a:r>
            <a:r>
              <a:rPr lang="en-US" sz="40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ão</a:t>
            </a:r>
            <a:endParaRPr lang="en-US" sz="4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6205490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par>
                          <p:cTn id="34" fill="hold">
                            <p:stCondLst>
                              <p:cond delay="1500"/>
                            </p:stCondLst>
                            <p:childTnLst>
                              <p:par>
                                <p:cTn id="35" presetID="22" presetClass="entr" presetSubtype="8"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1000"/>
                                        <p:tgtEl>
                                          <p:spTgt spid="34"/>
                                        </p:tgtEl>
                                      </p:cBhvr>
                                    </p:animEffect>
                                    <p:anim calcmode="lin" valueType="num">
                                      <p:cBhvr>
                                        <p:cTn id="50" dur="1000" fill="hold"/>
                                        <p:tgtEl>
                                          <p:spTgt spid="34"/>
                                        </p:tgtEl>
                                        <p:attrNameLst>
                                          <p:attrName>ppt_x</p:attrName>
                                        </p:attrNameLst>
                                      </p:cBhvr>
                                      <p:tavLst>
                                        <p:tav tm="0">
                                          <p:val>
                                            <p:strVal val="#ppt_x"/>
                                          </p:val>
                                        </p:tav>
                                        <p:tav tm="100000">
                                          <p:val>
                                            <p:strVal val="#ppt_x"/>
                                          </p:val>
                                        </p:tav>
                                      </p:tavLst>
                                    </p:anim>
                                    <p:anim calcmode="lin" valueType="num">
                                      <p:cBhvr>
                                        <p:cTn id="5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1000"/>
                                        <p:tgtEl>
                                          <p:spTgt spid="35"/>
                                        </p:tgtEl>
                                      </p:cBhvr>
                                    </p:animEffect>
                                    <p:anim calcmode="lin" valueType="num">
                                      <p:cBhvr>
                                        <p:cTn id="57" dur="1000" fill="hold"/>
                                        <p:tgtEl>
                                          <p:spTgt spid="35"/>
                                        </p:tgtEl>
                                        <p:attrNameLst>
                                          <p:attrName>ppt_x</p:attrName>
                                        </p:attrNameLst>
                                      </p:cBhvr>
                                      <p:tavLst>
                                        <p:tav tm="0">
                                          <p:val>
                                            <p:strVal val="#ppt_x"/>
                                          </p:val>
                                        </p:tav>
                                        <p:tav tm="100000">
                                          <p:val>
                                            <p:strVal val="#ppt_x"/>
                                          </p:val>
                                        </p:tav>
                                      </p:tavLst>
                                    </p:anim>
                                    <p:anim calcmode="lin" valueType="num">
                                      <p:cBhvr>
                                        <p:cTn id="5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1000"/>
                                        <p:tgtEl>
                                          <p:spTgt spid="37"/>
                                        </p:tgtEl>
                                      </p:cBhvr>
                                    </p:animEffect>
                                    <p:anim calcmode="lin" valueType="num">
                                      <p:cBhvr>
                                        <p:cTn id="71" dur="1000" fill="hold"/>
                                        <p:tgtEl>
                                          <p:spTgt spid="37"/>
                                        </p:tgtEl>
                                        <p:attrNameLst>
                                          <p:attrName>ppt_x</p:attrName>
                                        </p:attrNameLst>
                                      </p:cBhvr>
                                      <p:tavLst>
                                        <p:tav tm="0">
                                          <p:val>
                                            <p:strVal val="#ppt_x"/>
                                          </p:val>
                                        </p:tav>
                                        <p:tav tm="100000">
                                          <p:val>
                                            <p:strVal val="#ppt_x"/>
                                          </p:val>
                                        </p:tav>
                                      </p:tavLst>
                                    </p:anim>
                                    <p:anim calcmode="lin" valueType="num">
                                      <p:cBhvr>
                                        <p:cTn id="72"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fade">
                                      <p:cBhvr>
                                        <p:cTn id="77" dur="1000"/>
                                        <p:tgtEl>
                                          <p:spTgt spid="38"/>
                                        </p:tgtEl>
                                      </p:cBhvr>
                                    </p:animEffect>
                                    <p:anim calcmode="lin" valueType="num">
                                      <p:cBhvr>
                                        <p:cTn id="78" dur="1000" fill="hold"/>
                                        <p:tgtEl>
                                          <p:spTgt spid="38"/>
                                        </p:tgtEl>
                                        <p:attrNameLst>
                                          <p:attrName>ppt_x</p:attrName>
                                        </p:attrNameLst>
                                      </p:cBhvr>
                                      <p:tavLst>
                                        <p:tav tm="0">
                                          <p:val>
                                            <p:strVal val="#ppt_x"/>
                                          </p:val>
                                        </p:tav>
                                        <p:tav tm="100000">
                                          <p:val>
                                            <p:strVal val="#ppt_x"/>
                                          </p:val>
                                        </p:tav>
                                      </p:tavLst>
                                    </p:anim>
                                    <p:anim calcmode="lin" valueType="num">
                                      <p:cBhvr>
                                        <p:cTn id="7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33" grpId="0"/>
      <p:bldP spid="34" grpId="0"/>
      <p:bldP spid="35" grpId="0"/>
      <p:bldP spid="36" grpId="0"/>
      <p:bldP spid="37" grpId="0"/>
      <p:bldP spid="38"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10695</TotalTime>
  <Words>808</Words>
  <Application>Microsoft Office PowerPoint</Application>
  <PresentationFormat>Custom</PresentationFormat>
  <Paragraphs>74</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宋体</vt:lpstr>
      <vt:lpstr>Arial</vt:lpstr>
      <vt:lpstr>AvantGarde</vt:lpstr>
      <vt:lpstr>Calibri</vt:lpstr>
      <vt:lpstr>Times New Roman</vt:lpstr>
      <vt:lpstr>UTM Avo</vt:lpstr>
      <vt:lpstr>UTM Cookies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1112</cp:revision>
  <dcterms:created xsi:type="dcterms:W3CDTF">2008-09-09T22:52:10Z</dcterms:created>
  <dcterms:modified xsi:type="dcterms:W3CDTF">2022-07-23T02:56:22Z</dcterms:modified>
</cp:coreProperties>
</file>