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7" r:id="rId2"/>
    <p:sldId id="439" r:id="rId3"/>
    <p:sldId id="407" r:id="rId4"/>
    <p:sldId id="408" r:id="rId5"/>
    <p:sldId id="427" r:id="rId6"/>
    <p:sldId id="428" r:id="rId7"/>
    <p:sldId id="440" r:id="rId8"/>
    <p:sldId id="441" r:id="rId9"/>
    <p:sldId id="442" r:id="rId10"/>
    <p:sldId id="443" r:id="rId11"/>
    <p:sldId id="444" r:id="rId12"/>
    <p:sldId id="445" r:id="rId13"/>
    <p:sldId id="446" r:id="rId14"/>
    <p:sldId id="447" r:id="rId15"/>
    <p:sldId id="449" r:id="rId16"/>
    <p:sldId id="448" r:id="rId17"/>
    <p:sldId id="450" r:id="rId18"/>
    <p:sldId id="453" r:id="rId19"/>
    <p:sldId id="455" r:id="rId20"/>
    <p:sldId id="457" r:id="rId21"/>
    <p:sldId id="458" r:id="rId22"/>
    <p:sldId id="460" r:id="rId23"/>
    <p:sldId id="462" r:id="rId24"/>
    <p:sldId id="464" r:id="rId25"/>
    <p:sldId id="465" r:id="rId26"/>
    <p:sldId id="451" r:id="rId27"/>
    <p:sldId id="452" r:id="rId28"/>
    <p:sldId id="340" r:id="rId29"/>
  </p:sldIdLst>
  <p:sldSz cx="16276638" cy="9144000"/>
  <p:notesSz cx="6858000" cy="9144000"/>
  <p:custDataLst>
    <p:tags r:id="rId3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28709F"/>
    <a:srgbClr val="FFFCFA"/>
    <a:srgbClr val="9DD8F3"/>
    <a:srgbClr val="88C8E4"/>
    <a:srgbClr val="5CBDE4"/>
    <a:srgbClr val="BADDE1"/>
    <a:srgbClr val="9FDAF1"/>
    <a:srgbClr val="3333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2" d="100"/>
          <a:sy n="52" d="100"/>
        </p:scale>
        <p:origin x="496"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28508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88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35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65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724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77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30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51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pPr>
                <a:defRPr/>
              </a:pPr>
              <a:t>‹#›</a:t>
            </a:fld>
            <a:endParaRPr lang="en-US" altLang="en-US"/>
          </a:p>
        </p:txBody>
      </p:sp>
    </p:spTree>
    <p:extLst>
      <p:ext uri="{BB962C8B-B14F-4D97-AF65-F5344CB8AC3E}">
        <p14:creationId xmlns:p14="http://schemas.microsoft.com/office/powerpoint/2010/main" val="372030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pPr>
                <a:defRPr/>
              </a:pPr>
              <a:t>‹#›</a:t>
            </a:fld>
            <a:endParaRPr lang="en-US" altLang="en-US"/>
          </a:p>
        </p:txBody>
      </p:sp>
    </p:spTree>
    <p:extLst>
      <p:ext uri="{BB962C8B-B14F-4D97-AF65-F5344CB8AC3E}">
        <p14:creationId xmlns:p14="http://schemas.microsoft.com/office/powerpoint/2010/main" val="96672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pPr>
                <a:defRPr/>
              </a:pPr>
              <a:t>‹#›</a:t>
            </a:fld>
            <a:endParaRPr lang="en-US" altLang="en-US"/>
          </a:p>
        </p:txBody>
      </p:sp>
    </p:spTree>
    <p:extLst>
      <p:ext uri="{BB962C8B-B14F-4D97-AF65-F5344CB8AC3E}">
        <p14:creationId xmlns:p14="http://schemas.microsoft.com/office/powerpoint/2010/main" val="320604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44899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pPr>
                <a:defRPr/>
              </a:pPr>
              <a:t>‹#›</a:t>
            </a:fld>
            <a:endParaRPr lang="en-US" altLang="en-US"/>
          </a:p>
        </p:txBody>
      </p:sp>
    </p:spTree>
    <p:extLst>
      <p:ext uri="{BB962C8B-B14F-4D97-AF65-F5344CB8AC3E}">
        <p14:creationId xmlns:p14="http://schemas.microsoft.com/office/powerpoint/2010/main" val="196251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pPr>
                <a:defRPr/>
              </a:pPr>
              <a:t>‹#›</a:t>
            </a:fld>
            <a:endParaRPr lang="en-US" altLang="en-US"/>
          </a:p>
        </p:txBody>
      </p:sp>
    </p:spTree>
    <p:extLst>
      <p:ext uri="{BB962C8B-B14F-4D97-AF65-F5344CB8AC3E}">
        <p14:creationId xmlns:p14="http://schemas.microsoft.com/office/powerpoint/2010/main" val="15000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9019" y="2434167"/>
            <a:ext cx="6917571"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40048" y="2434167"/>
            <a:ext cx="6917571"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pPr>
                <a:defRPr/>
              </a:pPr>
              <a:t>‹#›</a:t>
            </a:fld>
            <a:endParaRPr lang="en-US" altLang="en-US"/>
          </a:p>
        </p:txBody>
      </p:sp>
    </p:spTree>
    <p:extLst>
      <p:ext uri="{BB962C8B-B14F-4D97-AF65-F5344CB8AC3E}">
        <p14:creationId xmlns:p14="http://schemas.microsoft.com/office/powerpoint/2010/main" val="79974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4" name="Content Placeholder 3"/>
          <p:cNvSpPr>
            <a:spLocks noGrp="1"/>
          </p:cNvSpPr>
          <p:nvPr>
            <p:ph sz="half" idx="2"/>
          </p:nvPr>
        </p:nvSpPr>
        <p:spPr>
          <a:xfrm>
            <a:off x="1121140" y="3340100"/>
            <a:ext cx="6885780"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8240048" y="3340100"/>
            <a:ext cx="6919691"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pPr>
                <a:defRPr/>
              </a:pPr>
              <a:t>‹#›</a:t>
            </a:fld>
            <a:endParaRPr lang="en-US" altLang="en-US"/>
          </a:p>
        </p:txBody>
      </p:sp>
    </p:spTree>
    <p:extLst>
      <p:ext uri="{BB962C8B-B14F-4D97-AF65-F5344CB8AC3E}">
        <p14:creationId xmlns:p14="http://schemas.microsoft.com/office/powerpoint/2010/main" val="277609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pPr>
                <a:defRPr/>
              </a:pPr>
              <a:t>‹#›</a:t>
            </a:fld>
            <a:endParaRPr lang="en-US" altLang="en-US"/>
          </a:p>
        </p:txBody>
      </p:sp>
    </p:spTree>
    <p:extLst>
      <p:ext uri="{BB962C8B-B14F-4D97-AF65-F5344CB8AC3E}">
        <p14:creationId xmlns:p14="http://schemas.microsoft.com/office/powerpoint/2010/main" val="410994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pPr>
                <a:defRPr/>
              </a:pPr>
              <a:t>‹#›</a:t>
            </a:fld>
            <a:endParaRPr lang="en-US" altLang="en-US"/>
          </a:p>
        </p:txBody>
      </p:sp>
    </p:spTree>
    <p:extLst>
      <p:ext uri="{BB962C8B-B14F-4D97-AF65-F5344CB8AC3E}">
        <p14:creationId xmlns:p14="http://schemas.microsoft.com/office/powerpoint/2010/main" val="42370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smtClean="0"/>
              <a:t>Click to edit Master title style</a:t>
            </a:r>
            <a:endParaRPr lang="en-US"/>
          </a:p>
        </p:txBody>
      </p:sp>
      <p:sp>
        <p:nvSpPr>
          <p:cNvPr id="3" name="Content Placeholder 2"/>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pPr>
                <a:defRPr/>
              </a:pPr>
              <a:t>‹#›</a:t>
            </a:fld>
            <a:endParaRPr lang="en-US" altLang="en-US"/>
          </a:p>
        </p:txBody>
      </p:sp>
    </p:spTree>
    <p:extLst>
      <p:ext uri="{BB962C8B-B14F-4D97-AF65-F5344CB8AC3E}">
        <p14:creationId xmlns:p14="http://schemas.microsoft.com/office/powerpoint/2010/main" val="333760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smtClean="0"/>
              <a:t>Click to edit Master title style</a:t>
            </a:r>
            <a:endParaRPr lang="en-US"/>
          </a:p>
        </p:txBody>
      </p:sp>
      <p:sp>
        <p:nvSpPr>
          <p:cNvPr id="3" name="Picture Placeholder 2"/>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pPr>
                <a:defRPr/>
              </a:pPr>
              <a:t>‹#›</a:t>
            </a:fld>
            <a:endParaRPr lang="en-US" altLang="en-US"/>
          </a:p>
        </p:txBody>
      </p:sp>
    </p:spTree>
    <p:extLst>
      <p:ext uri="{BB962C8B-B14F-4D97-AF65-F5344CB8AC3E}">
        <p14:creationId xmlns:p14="http://schemas.microsoft.com/office/powerpoint/2010/main" val="314199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F4264759-E7CE-4A8C-955C-20DA2A50E45F}" type="slidenum">
              <a:rPr lang="en-US" altLang="en-US" smtClean="0"/>
              <a:pPr>
                <a:defRPr/>
              </a:pPr>
              <a:t>‹#›</a:t>
            </a:fld>
            <a:endParaRPr lang="en-US" altLang="en-US"/>
          </a:p>
        </p:txBody>
      </p:sp>
    </p:spTree>
    <p:extLst>
      <p:ext uri="{BB962C8B-B14F-4D97-AF65-F5344CB8AC3E}">
        <p14:creationId xmlns:p14="http://schemas.microsoft.com/office/powerpoint/2010/main" val="3494112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5.gif"/><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5.gif"/><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sp>
        <p:nvSpPr>
          <p:cNvPr id="2057" name="Text Box 14"/>
          <p:cNvSpPr txBox="1">
            <a:spLocks noChangeArrowheads="1"/>
          </p:cNvSpPr>
          <p:nvPr/>
        </p:nvSpPr>
        <p:spPr bwMode="auto">
          <a:xfrm>
            <a:off x="1813719" y="4343401"/>
            <a:ext cx="13182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RÔ -BỐT Ở QUANH TA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888777" y="486568"/>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331000" flipH="1" flipV="1">
            <a:off x="1406327" y="4418467"/>
            <a:ext cx="1603699" cy="116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p:spPr>
      </p:pic>
      <p:sp>
        <p:nvSpPr>
          <p:cNvPr id="2" name="Title 1"/>
          <p:cNvSpPr>
            <a:spLocks noGrp="1"/>
          </p:cNvSpPr>
          <p:nvPr>
            <p:ph type="title"/>
          </p:nvPr>
        </p:nvSpPr>
        <p:spPr>
          <a:xfrm>
            <a:off x="1432719" y="1066800"/>
            <a:ext cx="14038600" cy="1767417"/>
          </a:xfrm>
        </p:spPr>
        <p:txBody>
          <a:bodyPr>
            <a:normAutofit fontScale="90000"/>
          </a:bodyPr>
          <a:lstStyle/>
          <a:p>
            <a:r>
              <a:rPr lang="en-US" b="1" dirty="0" smtClean="0">
                <a:solidFill>
                  <a:srgbClr val="FF0000"/>
                </a:solidFill>
                <a:latin typeface="Times New Roman" panose="02020603050405020304" pitchFamily="18" charset="0"/>
                <a:cs typeface="Times New Roman" panose="02020603050405020304" pitchFamily="18" charset="0"/>
              </a:rPr>
              <a:t>Câu 1: </a:t>
            </a:r>
            <a:r>
              <a:rPr lang="en-US" sz="6000" b="1" dirty="0" smtClean="0">
                <a:solidFill>
                  <a:srgbClr val="FF0000"/>
                </a:solidFill>
                <a:latin typeface="Times New Roman" panose="02020603050405020304" pitchFamily="18" charset="0"/>
                <a:cs typeface="Times New Roman" panose="02020603050405020304" pitchFamily="18" charset="0"/>
              </a:rPr>
              <a:t>Nhân vật người máy (rô-bốt) xuất hiện lần đầu tiên khi nào?</a:t>
            </a:r>
            <a:br>
              <a:rPr lang="en-US" sz="6000" b="1" dirty="0" smtClean="0">
                <a:solidFill>
                  <a:srgbClr val="FF0000"/>
                </a:solidFill>
                <a:latin typeface="Times New Roman" panose="02020603050405020304" pitchFamily="18" charset="0"/>
                <a:cs typeface="Times New Roman" panose="02020603050405020304" pitchFamily="18" charset="0"/>
              </a:rPr>
            </a:br>
            <a:endParaRPr lang="en-US" dirty="0"/>
          </a:p>
        </p:txBody>
      </p:sp>
      <p:sp>
        <p:nvSpPr>
          <p:cNvPr id="4" name="Rounded Rectangular Callout 3"/>
          <p:cNvSpPr/>
          <p:nvPr/>
        </p:nvSpPr>
        <p:spPr>
          <a:xfrm>
            <a:off x="2575719" y="3505200"/>
            <a:ext cx="12581900" cy="2438400"/>
          </a:xfrm>
          <a:prstGeom prst="wedgeRoundRectCallout">
            <a:avLst>
              <a:gd name="adj1" fmla="val -43985"/>
              <a:gd name="adj2" fmla="val -92321"/>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r>
              <a:rPr lang="nl-NL" sz="4000" b="1" dirty="0">
                <a:solidFill>
                  <a:srgbClr val="0000CC"/>
                </a:solidFill>
                <a:latin typeface="Times New Roman" panose="02020603050405020304" pitchFamily="18" charset="0"/>
                <a:cs typeface="Times New Roman" panose="02020603050405020304" pitchFamily="18" charset="0"/>
              </a:rPr>
              <a:t>Nhân vật người máy (rô-bốt) xuất hiện lần đầu tiên vào năm 1920</a:t>
            </a:r>
            <a:r>
              <a:rPr lang="nl-NL" b="1" dirty="0">
                <a:solidFill>
                  <a:srgbClr val="0000CC"/>
                </a:solidFill>
                <a:latin typeface="Times New Roman" panose="02020603050405020304" pitchFamily="18" charset="0"/>
                <a:cs typeface="Times New Roman" panose="02020603050405020304" pitchFamily="18" charset="0"/>
              </a:rPr>
              <a:t>.</a:t>
            </a:r>
            <a:endParaRPr 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664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280319" y="1066800"/>
            <a:ext cx="14038600" cy="1767417"/>
          </a:xfrm>
        </p:spPr>
        <p:txBody>
          <a:bodyPr>
            <a:normAutofit fontScale="90000"/>
          </a:bodyPr>
          <a:lstStyle/>
          <a:p>
            <a:r>
              <a:rPr lang="en-US" sz="6000" b="1" dirty="0" smtClean="0">
                <a:solidFill>
                  <a:srgbClr val="FF0000"/>
                </a:solidFill>
                <a:latin typeface="Times New Roman" pitchFamily="18" charset="0"/>
                <a:cs typeface="Times New Roman" pitchFamily="18" charset="0"/>
              </a:rPr>
              <a:t>Câu 2: Sự xuất hiện của rô-bốt trong vở kịch đem đến những thay đổi gì trong suy nghĩ và hành động của con người?</a:t>
            </a:r>
            <a:br>
              <a:rPr lang="en-US" sz="6000" b="1" dirty="0" smtClean="0">
                <a:solidFill>
                  <a:srgbClr val="FF00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lstStyle/>
          <a:p>
            <a:endParaRPr lang="en-US" dirty="0"/>
          </a:p>
        </p:txBody>
      </p:sp>
      <p:sp>
        <p:nvSpPr>
          <p:cNvPr id="4" name="Rounded Rectangular Callout 3"/>
          <p:cNvSpPr/>
          <p:nvPr/>
        </p:nvSpPr>
        <p:spPr>
          <a:xfrm>
            <a:off x="4709319" y="3237773"/>
            <a:ext cx="11277600" cy="4038600"/>
          </a:xfrm>
          <a:prstGeom prst="wedgeRoundRectCallout">
            <a:avLst>
              <a:gd name="adj1" fmla="val -44115"/>
              <a:gd name="adj2" fmla="val -6135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4000" b="1" dirty="0">
                <a:solidFill>
                  <a:srgbClr val="0000CC"/>
                </a:solidFill>
                <a:latin typeface="Times New Roman" pitchFamily="18" charset="0"/>
                <a:cs typeface="Times New Roman" pitchFamily="18"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251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p:txBody>
          <a:bodyPr>
            <a:normAutofit fontScale="90000"/>
          </a:bodyPr>
          <a:lstStyle/>
          <a:p>
            <a:pPr lvl="0"/>
            <a:r>
              <a:rPr lang="en-US" sz="6000" b="1" dirty="0">
                <a:solidFill>
                  <a:srgbClr val="FF0000"/>
                </a:solidFill>
                <a:latin typeface="Times New Roman" pitchFamily="18" charset="0"/>
                <a:cs typeface="Times New Roman" pitchFamily="18" charset="0"/>
              </a:rPr>
              <a:t>Câu 3: </a:t>
            </a:r>
            <a:r>
              <a:rPr lang="en-US" dirty="0" smtClean="0"/>
              <a:t>: </a:t>
            </a:r>
            <a:r>
              <a:rPr lang="en-US" sz="6000" b="1" dirty="0" smtClean="0">
                <a:solidFill>
                  <a:srgbClr val="FF0000"/>
                </a:solidFill>
                <a:latin typeface="Times New Roman" panose="02020603050405020304" pitchFamily="18" charset="0"/>
                <a:cs typeface="Times New Roman" panose="02020603050405020304" pitchFamily="18" charset="0"/>
              </a:rPr>
              <a:t>Bài đọc cho biết rô-bốt được con người chế tạo đã có khả năng làm những việc gì?</a:t>
            </a:r>
            <a:r>
              <a:rPr lang="en-US" sz="6000" b="1" dirty="0">
                <a:solidFill>
                  <a:srgbClr val="FF0000"/>
                </a:solidFill>
                <a:latin typeface="Times New Roman" pitchFamily="18" charset="0"/>
                <a:cs typeface="Times New Roman" pitchFamily="18" charset="0"/>
              </a:rPr>
              <a:t/>
            </a:r>
            <a:br>
              <a:rPr lang="en-US" sz="6000" b="1" dirty="0">
                <a:solidFill>
                  <a:srgbClr val="FF00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lstStyle/>
          <a:p>
            <a:endParaRPr lang="en-US" dirty="0"/>
          </a:p>
        </p:txBody>
      </p:sp>
      <p:sp>
        <p:nvSpPr>
          <p:cNvPr id="4" name="Rounded Rectangular Callout 3"/>
          <p:cNvSpPr/>
          <p:nvPr/>
        </p:nvSpPr>
        <p:spPr>
          <a:xfrm>
            <a:off x="3718719" y="2254251"/>
            <a:ext cx="11277600" cy="4298949"/>
          </a:xfrm>
          <a:prstGeom prst="wedgeRoundRectCallout">
            <a:avLst>
              <a:gd name="adj1" fmla="val -35367"/>
              <a:gd name="adj2" fmla="val 6873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3600" b="1" dirty="0">
                <a:solidFill>
                  <a:srgbClr val="3333FF"/>
                </a:solidFill>
                <a:latin typeface="Times New Roman" panose="02020603050405020304" pitchFamily="18" charset="0"/>
                <a:cs typeface="Times New Roman" panose="02020603050405020304" pitchFamily="18" charset="0"/>
              </a:rPr>
              <a:t>Di chuyển vật nặng, chữa cháy, cứu nạn, thăm dò vũ trụ, khám phá đại dương,... đều là những công việc vất vả, nguy hiểm đến tính mạng của con người. Giờ đây, rô-bốt đã thay con người thực hiện những công việc đó. Rô-bốt ban đầu chỉ là sự tưởng tượng, sẽ có trong tương lai xa xôi. Tuy nhiên nhờ sự sáng tạo của con người, rô-bốt đã xuất hiện trong đời sống của chúng ta.).</a:t>
            </a:r>
            <a:endParaRPr lang="en-US" sz="36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837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204119" y="990600"/>
            <a:ext cx="14038600" cy="1767417"/>
          </a:xfrm>
        </p:spPr>
        <p:txBody>
          <a:bodyPr>
            <a:normAutofit fontScale="90000"/>
          </a:bodyPr>
          <a:lstStyle/>
          <a:p>
            <a:pPr lvl="0"/>
            <a:r>
              <a:rPr lang="en-US" sz="6000" b="1" dirty="0">
                <a:solidFill>
                  <a:srgbClr val="FF0000"/>
                </a:solidFill>
                <a:latin typeface="Times New Roman" pitchFamily="18" charset="0"/>
                <a:cs typeface="Times New Roman" pitchFamily="18" charset="0"/>
              </a:rPr>
              <a:t>Câu 4: </a:t>
            </a:r>
            <a:r>
              <a:rPr lang="en-US" sz="6000" b="1" dirty="0" smtClean="0">
                <a:solidFill>
                  <a:srgbClr val="FF0000"/>
                </a:solidFill>
                <a:latin typeface="Times New Roman" panose="02020603050405020304" pitchFamily="18" charset="0"/>
                <a:cs typeface="Times New Roman" panose="02020603050405020304" pitchFamily="18" charset="0"/>
              </a:rPr>
              <a:t>Theo em, vì sao không bao lâu nữa, rô-bốt sẽ được sử dụng rộng rãi trong đời sống?</a:t>
            </a:r>
            <a:r>
              <a:rPr lang="en-US" sz="6000" b="1" dirty="0">
                <a:solidFill>
                  <a:srgbClr val="FF6600"/>
                </a:solidFill>
                <a:latin typeface="Times New Roman" pitchFamily="18" charset="0"/>
                <a:cs typeface="Times New Roman" pitchFamily="18" charset="0"/>
              </a:rPr>
              <a:t/>
            </a:r>
            <a:br>
              <a:rPr lang="en-US" sz="6000" b="1" dirty="0">
                <a:solidFill>
                  <a:srgbClr val="FF66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lstStyle/>
          <a:p>
            <a:endParaRPr lang="en-US" dirty="0"/>
          </a:p>
        </p:txBody>
      </p:sp>
      <p:sp>
        <p:nvSpPr>
          <p:cNvPr id="5" name="Rounded Rectangular Callout 4"/>
          <p:cNvSpPr/>
          <p:nvPr/>
        </p:nvSpPr>
        <p:spPr>
          <a:xfrm>
            <a:off x="4099719" y="2590800"/>
            <a:ext cx="10744200" cy="3962400"/>
          </a:xfrm>
          <a:prstGeom prst="wedgeRoundRectCallout">
            <a:avLst>
              <a:gd name="adj1" fmla="val -48310"/>
              <a:gd name="adj2" fmla="val 6984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nl-NL" sz="3600" b="1" dirty="0">
                <a:solidFill>
                  <a:srgbClr val="0000CC"/>
                </a:solidFill>
                <a:latin typeface="Times New Roman" panose="02020603050405020304" pitchFamily="18" charset="0"/>
                <a:cs typeface="Times New Roman" panose="02020603050405020304" pitchFamily="18"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608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432719" y="2743200"/>
            <a:ext cx="14038600" cy="1767417"/>
          </a:xfrm>
        </p:spPr>
        <p:txBody>
          <a:bodyPr>
            <a:normAutofit fontScale="90000"/>
          </a:bodyPr>
          <a:lstStyle/>
          <a:p>
            <a:r>
              <a:rPr lang="en-US" sz="5400" b="1" dirty="0">
                <a:solidFill>
                  <a:srgbClr val="FF0000"/>
                </a:solidFill>
                <a:latin typeface="Times New Roman" pitchFamily="18" charset="0"/>
                <a:cs typeface="Times New Roman" pitchFamily="18" charset="0"/>
              </a:rPr>
              <a:t>Câu 5: </a:t>
            </a:r>
            <a:r>
              <a:rPr lang="en-US" sz="6000" b="1" dirty="0" smtClean="0">
                <a:solidFill>
                  <a:srgbClr val="FF0000"/>
                </a:solidFill>
                <a:latin typeface="Times New Roman" panose="02020603050405020304" pitchFamily="18" charset="0"/>
                <a:cs typeface="Times New Roman" panose="02020603050405020304" pitchFamily="18" charset="0"/>
              </a:rPr>
              <a:t>Em mong muốn có một con rô-bốt như thế nào cho riêng mình?</a:t>
            </a:r>
            <a:r>
              <a:rPr lang="en-US" sz="6000" b="1" dirty="0" smtClean="0">
                <a:solidFill>
                  <a:srgbClr val="FF6600"/>
                </a:solidFill>
                <a:latin typeface="Times New Roman" panose="02020603050405020304" pitchFamily="18" charset="0"/>
                <a:cs typeface="Times New Roman" panose="02020603050405020304" pitchFamily="18" charset="0"/>
              </a:rPr>
              <a:t/>
            </a:r>
            <a:br>
              <a:rPr lang="en-US" sz="6000" b="1" dirty="0" smtClean="0">
                <a:solidFill>
                  <a:srgbClr val="FF6600"/>
                </a:solidFill>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2656484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6367920" cy="9132689"/>
          </a:xfrm>
          <a:prstGeom prst="rect">
            <a:avLst/>
          </a:prstGeom>
        </p:spPr>
      </p:pic>
      <p:sp>
        <p:nvSpPr>
          <p:cNvPr id="2" name="Title 1"/>
          <p:cNvSpPr>
            <a:spLocks noGrp="1"/>
          </p:cNvSpPr>
          <p:nvPr>
            <p:ph type="title"/>
          </p:nvPr>
        </p:nvSpPr>
        <p:spPr/>
        <p:txBody>
          <a:bodyPr/>
          <a:lstStyle/>
          <a:p>
            <a:pPr algn="ctr"/>
            <a:r>
              <a:rPr lang="en-US" b="1" dirty="0" smtClean="0">
                <a:latin typeface="Times New Roman" panose="02020603050405020304" pitchFamily="18" charset="0"/>
                <a:cs typeface="Times New Roman" panose="02020603050405020304" pitchFamily="18" charset="0"/>
              </a:rPr>
              <a:t>NỘI DUNG</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nl-NL" sz="6000" dirty="0" smtClean="0">
                <a:solidFill>
                  <a:srgbClr val="FFFF00"/>
                </a:solidFill>
                <a:latin typeface="Times New Roman" panose="02020603050405020304" pitchFamily="18" charset="0"/>
                <a:cs typeface="Times New Roman" panose="02020603050405020304" pitchFamily="18" charset="0"/>
              </a:rPr>
              <a:t>Sự xuất hiện lần đầu tiên của rô-bốt, vai trò của rô-bốt trong cuộc sống và tương lai của rô-bốt.</a:t>
            </a:r>
            <a:endParaRPr lang="en-US" sz="6000"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62632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2" y="23949"/>
            <a:ext cx="16263416" cy="9173936"/>
          </a:xfrm>
        </p:spPr>
      </p:pic>
      <p:sp>
        <p:nvSpPr>
          <p:cNvPr id="7" name="TextBox 6"/>
          <p:cNvSpPr txBox="1"/>
          <p:nvPr/>
        </p:nvSpPr>
        <p:spPr>
          <a:xfrm>
            <a:off x="6461919" y="1514630"/>
            <a:ext cx="5791200" cy="1200329"/>
          </a:xfrm>
          <a:prstGeom prst="rect">
            <a:avLst/>
          </a:prstGeom>
          <a:noFill/>
        </p:spPr>
        <p:txBody>
          <a:bodyPr wrap="square" rtlCol="0">
            <a:spAutoFit/>
          </a:bodyPr>
          <a:lstStyle/>
          <a:p>
            <a:r>
              <a:rPr lang="en-US" sz="7200" b="1" dirty="0" smtClean="0">
                <a:latin typeface="Times New Roman" panose="02020603050405020304" pitchFamily="18" charset="0"/>
                <a:cs typeface="Times New Roman" panose="02020603050405020304" pitchFamily="18" charset="0"/>
              </a:rPr>
              <a:t>Luyện đọc lại</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134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a:t>
            </a:r>
            <a:r>
              <a:rPr lang="en-US" sz="3200" b="1" dirty="0" smtClean="0">
                <a:solidFill>
                  <a:srgbClr val="FF0000"/>
                </a:solidFill>
                <a:effectLst>
                  <a:outerShdw blurRad="38100" dist="38100" dir="2700000" algn="tl">
                    <a:srgbClr val="000000">
                      <a:alpha val="43137"/>
                    </a:srgbClr>
                  </a:outerShdw>
                </a:effectLst>
                <a:latin typeface="Times New Roman" pitchFamily="18" charset="0"/>
              </a:rPr>
              <a:t>: RÔ </a:t>
            </a:r>
            <a:r>
              <a:rPr lang="en-US" sz="3200" b="1" dirty="0">
                <a:solidFill>
                  <a:srgbClr val="FF0000"/>
                </a:solidFill>
                <a:effectLst>
                  <a:outerShdw blurRad="38100" dist="38100" dir="2700000" algn="tl">
                    <a:srgbClr val="000000">
                      <a:alpha val="43137"/>
                    </a:srgbClr>
                  </a:outerShdw>
                </a:effectLst>
                <a:latin typeface="Times New Roman" pitchFamily="18" charset="0"/>
              </a:rPr>
              <a:t>–BỐT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smtClean="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a:t>
            </a:r>
            <a:r>
              <a:rPr lang="en-US" sz="3800" b="1" dirty="0" smtClean="0">
                <a:latin typeface="Times New Roman" pitchFamily="18" charset="0"/>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lang="en-US" sz="3800" b="1" dirty="0">
              <a:latin typeface="Times New Roman" pitchFamily="18" charset="0"/>
              <a:cs typeface="Times New Roman" pitchFamily="18" charset="0"/>
            </a:endParaRP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2</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7042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 y="13062"/>
            <a:ext cx="16272125" cy="9179379"/>
          </a:xfrm>
          <a:prstGeom prst="rect">
            <a:avLst/>
          </a:prstGeom>
        </p:spPr>
      </p:pic>
      <p:sp>
        <p:nvSpPr>
          <p:cNvPr id="2" name="Title 1"/>
          <p:cNvSpPr>
            <a:spLocks noGrp="1"/>
          </p:cNvSpPr>
          <p:nvPr>
            <p:ph type="title"/>
          </p:nvPr>
        </p:nvSpPr>
        <p:spPr>
          <a:xfrm>
            <a:off x="2423319" y="1524000"/>
            <a:ext cx="14038600" cy="1767417"/>
          </a:xfrm>
        </p:spPr>
        <p:txBody>
          <a:bodyPr>
            <a:normAutofit/>
          </a:bodyPr>
          <a:lstStyle/>
          <a:p>
            <a:pPr algn="ctr"/>
            <a:r>
              <a:rPr lang="en-US" sz="8000" dirty="0" smtClean="0">
                <a:latin typeface="Times New Roman" panose="02020603050405020304" pitchFamily="18" charset="0"/>
                <a:cs typeface="Times New Roman" panose="02020603050405020304" pitchFamily="18" charset="0"/>
              </a:rPr>
              <a:t>Ôn chữ hoa </a:t>
            </a:r>
            <a:r>
              <a:rPr lang="en-US" sz="8000" b="1" dirty="0" smtClean="0">
                <a:latin typeface="HP001 4H" panose="020B0603050302020204" pitchFamily="34" charset="-127"/>
                <a:ea typeface="HP001 4H" panose="020B0603050302020204" pitchFamily="34" charset="-127"/>
                <a:cs typeface="Times New Roman" panose="02020603050405020304" pitchFamily="18" charset="0"/>
              </a:rPr>
              <a:t>ȱ, Ƴ, ƹ, Ȳ</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69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6560939" cy="1215567"/>
            <a:chOff x="154297" y="195325"/>
            <a:chExt cx="3786761"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a:ln w="0"/>
                  <a:solidFill>
                    <a:srgbClr val="FF6438"/>
                  </a:solidFill>
                  <a:latin typeface="Calibri" panose="020F0502020204030204" pitchFamily="34" charset="0"/>
                  <a:cs typeface="Calibri" panose="020F0502020204030204" pitchFamily="34" charset="0"/>
                </a:rPr>
                <a:t>CÙNG QUAN SÁT</a:t>
              </a:r>
              <a:endParaRPr lang="en-US" sz="4800" dirty="0">
                <a:ln w="0"/>
                <a:solidFill>
                  <a:srgbClr val="FF6438"/>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8697119" y="7442201"/>
            <a:ext cx="4038600" cy="68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 name="Chữ hoa A kiểu 2 cỡ nhỏ 2,5 ly">
            <a:hlinkClick r:id="" action="ppaction://media"/>
          </p:cNvPr>
          <p:cNvPicPr>
            <a:picLocks noChangeAspect="1"/>
          </p:cNvPicPr>
          <p:nvPr>
            <a:videoFile r:link="rId1"/>
            <p:extLst>
              <p:ext uri="{DAA4B4D4-6D71-4841-9C94-3DE7FCFB9230}">
                <p14:media xmlns:p14="http://schemas.microsoft.com/office/powerpoint/2010/main" r:embed="rId2">
                  <p14:trim st="16080"/>
                </p14:media>
              </p:ext>
            </p:extLst>
          </p:nvPr>
        </p:nvPicPr>
        <p:blipFill>
          <a:blip r:embed="rId6"/>
          <a:stretch>
            <a:fillRect/>
          </a:stretch>
        </p:blipFill>
        <p:spPr>
          <a:xfrm>
            <a:off x="2535123" y="1929228"/>
            <a:ext cx="11206392" cy="6303596"/>
          </a:xfrm>
          <a:prstGeom prst="rect">
            <a:avLst/>
          </a:prstGeom>
        </p:spPr>
      </p:pic>
    </p:spTree>
    <p:extLst>
      <p:ext uri="{BB962C8B-B14F-4D97-AF65-F5344CB8AC3E}">
        <p14:creationId xmlns:p14="http://schemas.microsoft.com/office/powerpoint/2010/main" val="300074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 y="0"/>
            <a:ext cx="16256000" cy="9144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672" y="506114"/>
            <a:ext cx="14960768" cy="7892820"/>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905429" y="1087566"/>
            <a:ext cx="12991253" cy="678688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00" y="4957865"/>
            <a:ext cx="2579655" cy="403424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5247206" y="1087566"/>
            <a:ext cx="6641152" cy="1284335"/>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424601" y="1900683"/>
            <a:ext cx="13559609" cy="2551841"/>
            <a:chOff x="1217915" y="1599931"/>
            <a:chExt cx="8614303"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85911" y="1979165"/>
              <a:ext cx="7646307" cy="900247"/>
            </a:xfrm>
            <a:prstGeom prst="rect">
              <a:avLst/>
            </a:prstGeom>
            <a:noFill/>
          </p:spPr>
          <p:txBody>
            <a:bodyPr wrap="square" rtlCol="0">
              <a:spAutoFit/>
            </a:bodyPr>
            <a:lstStyle/>
            <a:p>
              <a:pPr defTabSz="1219170" eaLnBrk="1" fontAlgn="auto" hangingPunct="1">
                <a:spcBef>
                  <a:spcPts val="0"/>
                </a:spcBef>
                <a:spcAft>
                  <a:spcPts val="0"/>
                </a:spcAft>
                <a:defRPr/>
              </a:pPr>
              <a:r>
                <a:rPr lang="vi-VN" sz="3600" dirty="0">
                  <a:solidFill>
                    <a:prstClr val="black"/>
                  </a:solidFill>
                  <a:latin typeface="+mj-lt"/>
                </a:rPr>
                <a:t>Học sinh đọc đúng từ ngữ, câu, đoạn và toàn bộ bài </a:t>
              </a:r>
              <a:r>
                <a:rPr lang="vi-VN" sz="3600" dirty="0" smtClean="0">
                  <a:solidFill>
                    <a:prstClr val="black"/>
                  </a:solidFill>
                  <a:latin typeface="+mj-lt"/>
                </a:rPr>
                <a:t>“</a:t>
              </a:r>
              <a:r>
                <a:rPr lang="en-US" sz="3600" dirty="0" smtClean="0">
                  <a:solidFill>
                    <a:prstClr val="black"/>
                  </a:solidFill>
                  <a:latin typeface="+mj-lt"/>
                </a:rPr>
                <a:t>Rô – bốt ở quanh ta</a:t>
              </a:r>
              <a:r>
                <a:rPr lang="vi-VN" sz="3600" dirty="0" smtClean="0">
                  <a:solidFill>
                    <a:prstClr val="black"/>
                  </a:solidFill>
                  <a:latin typeface="+mj-lt"/>
                </a:rPr>
                <a:t>”.</a:t>
              </a:r>
              <a:endParaRPr lang="en-US" sz="3600" dirty="0">
                <a:solidFill>
                  <a:prstClr val="black"/>
                </a:solidFill>
                <a:latin typeface="+mj-lt"/>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7915" y="1599931"/>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902067" y="6858719"/>
            <a:ext cx="13031713" cy="543675"/>
          </a:xfrm>
          <a:prstGeom prst="rect">
            <a:avLst/>
          </a:prstGeom>
          <a:noFill/>
        </p:spPr>
        <p:txBody>
          <a:bodyPr wrap="square" rtlCol="0">
            <a:spAutoFit/>
          </a:bodyPr>
          <a:lstStyle/>
          <a:p>
            <a:pPr defTabSz="1219170" eaLnBrk="1" fontAlgn="auto" hangingPunct="1">
              <a:spcBef>
                <a:spcPts val="0"/>
              </a:spcBef>
              <a:spcAft>
                <a:spcPts val="0"/>
              </a:spcAft>
              <a:defRPr/>
            </a:pPr>
            <a:endParaRPr lang="en-US" sz="2933" dirty="0">
              <a:solidFill>
                <a:prstClr val="black"/>
              </a:solidFill>
              <a:latin typeface="+mj-lt"/>
            </a:endParaRPr>
          </a:p>
        </p:txBody>
      </p:sp>
      <p:grpSp>
        <p:nvGrpSpPr>
          <p:cNvPr id="2" name="Group 1">
            <a:extLst>
              <a:ext uri="{FF2B5EF4-FFF2-40B4-BE49-F238E27FC236}">
                <a16:creationId xmlns:a16="http://schemas.microsoft.com/office/drawing/2014/main" id="{A0149A82-082E-93D9-D15A-B166C992C1EE}"/>
              </a:ext>
            </a:extLst>
          </p:cNvPr>
          <p:cNvGrpSpPr/>
          <p:nvPr/>
        </p:nvGrpSpPr>
        <p:grpSpPr>
          <a:xfrm>
            <a:off x="1367700" y="4659831"/>
            <a:ext cx="13541238" cy="2551842"/>
            <a:chOff x="1143620" y="1269027"/>
            <a:chExt cx="8602633" cy="1913881"/>
          </a:xfrm>
        </p:grpSpPr>
        <p:sp>
          <p:nvSpPr>
            <p:cNvPr id="3" name="TextBox 2">
              <a:extLst>
                <a:ext uri="{FF2B5EF4-FFF2-40B4-BE49-F238E27FC236}">
                  <a16:creationId xmlns:a16="http://schemas.microsoft.com/office/drawing/2014/main" id="{6B4D21F1-0615-6858-96EB-0C954A4CCF21}"/>
                </a:ext>
              </a:extLst>
            </p:cNvPr>
            <p:cNvSpPr txBox="1"/>
            <p:nvPr/>
          </p:nvSpPr>
          <p:spPr>
            <a:xfrm>
              <a:off x="2111616" y="1426869"/>
              <a:ext cx="7634637" cy="900247"/>
            </a:xfrm>
            <a:prstGeom prst="rect">
              <a:avLst/>
            </a:prstGeom>
            <a:noFill/>
          </p:spPr>
          <p:txBody>
            <a:bodyPr wrap="square" rtlCol="0">
              <a:spAutoFit/>
            </a:bodyPr>
            <a:lstStyle/>
            <a:p>
              <a:r>
                <a:rPr lang="nl-NL" sz="3600" dirty="0">
                  <a:latin typeface="Times New Roman" panose="02020603050405020304" pitchFamily="18" charset="0"/>
                  <a:ea typeface="Times New Roman" panose="02020603050405020304" pitchFamily="18" charset="0"/>
                  <a:cs typeface="Times New Roman" panose="02020603050405020304" pitchFamily="18" charset="0"/>
                </a:rPr>
                <a:t>Hiểu nội dung bài:</a:t>
              </a:r>
              <a:r>
                <a:rPr lang="nl-NL" sz="2933" dirty="0">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latin typeface="Times New Roman" panose="02020603050405020304" pitchFamily="18" charset="0"/>
                  <a:cs typeface="Times New Roman" panose="02020603050405020304" pitchFamily="18" charset="0"/>
                </a:rPr>
                <a:t>sự xuất hiện lần đầu tiên của rô-bốt, vai trò của rô-bốt trong cuộc sống, tương lai của rô-bốt,...</a:t>
              </a:r>
              <a:endParaRPr lang="en-US" sz="3600" dirty="0">
                <a:latin typeface="Times New Roman" panose="02020603050405020304" pitchFamily="18" charset="0"/>
                <a:cs typeface="Times New Roman" panose="02020603050405020304" pitchFamily="18" charset="0"/>
              </a:endParaRPr>
            </a:p>
          </p:txBody>
        </p:sp>
        <p:pic>
          <p:nvPicPr>
            <p:cNvPr id="4" name="Google Shape;1161;p23">
              <a:extLst>
                <a:ext uri="{FF2B5EF4-FFF2-40B4-BE49-F238E27FC236}">
                  <a16:creationId xmlns:a16="http://schemas.microsoft.com/office/drawing/2014/main" id="{A1459D6B-8061-FD67-E32A-40AEFFF0573D}"/>
                </a:ext>
              </a:extLst>
            </p:cNvPr>
            <p:cNvPicPr preferRelativeResize="0"/>
            <p:nvPr/>
          </p:nvPicPr>
          <p:blipFill rotWithShape="1">
            <a:blip r:embed="rId8">
              <a:alphaModFix/>
            </a:blip>
            <a:srcRect r="78832"/>
            <a:stretch/>
          </p:blipFill>
          <p:spPr>
            <a:xfrm>
              <a:off x="1143620" y="1269027"/>
              <a:ext cx="1144433" cy="1913881"/>
            </a:xfrm>
            <a:prstGeom prst="rect">
              <a:avLst/>
            </a:prstGeom>
            <a:noFill/>
            <a:ln>
              <a:noFill/>
            </a:ln>
          </p:spPr>
        </p:pic>
      </p:grpSp>
    </p:spTree>
    <p:extLst>
      <p:ext uri="{BB962C8B-B14F-4D97-AF65-F5344CB8AC3E}">
        <p14:creationId xmlns:p14="http://schemas.microsoft.com/office/powerpoint/2010/main" val="19763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just" defTabSz="812820" eaLnBrk="1" fontAlgn="auto" hangingPunct="1">
              <a:spcBef>
                <a:spcPts val="0"/>
              </a:spcBef>
              <a:spcAft>
                <a:spcPts val="0"/>
              </a:spcAft>
              <a:buClr>
                <a:srgbClr val="000000"/>
              </a:buClr>
              <a:buSzPts val="1800"/>
              <a:defRPr/>
            </a:pPr>
            <a:endParaRPr sz="3733" kern="0">
              <a:solidFill>
                <a:srgbClr val="FFFFFF"/>
              </a:solidFill>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3868894" y="1017930"/>
            <a:ext cx="8204408" cy="1155809"/>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E80F0F"/>
                  </a:solidFill>
                  <a:latin typeface="Arial"/>
                </a:rPr>
                <a:t>Chữ hoa </a:t>
              </a:r>
              <a:r>
                <a:rPr lang="en-US" sz="3733" b="1" dirty="0" smtClean="0">
                  <a:solidFill>
                    <a:srgbClr val="E80F0F"/>
                  </a:solidFill>
                  <a:latin typeface="Arial"/>
                </a:rPr>
                <a:t>A kiểu 2</a:t>
              </a:r>
              <a:r>
                <a:rPr lang="en-US" sz="3733" dirty="0" smtClean="0">
                  <a:solidFill>
                    <a:srgbClr val="E80F0F"/>
                  </a:solidFill>
                  <a:latin typeface="Arial"/>
                </a:rPr>
                <a:t> </a:t>
              </a:r>
              <a:r>
                <a:rPr lang="en-US" sz="3733" dirty="0">
                  <a:solidFill>
                    <a:srgbClr val="E80F0F"/>
                  </a:solidFill>
                  <a:latin typeface="Arial"/>
                </a:rPr>
                <a:t>cao mấy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3692772" y="2652232"/>
            <a:ext cx="7422164" cy="1498243"/>
            <a:chOff x="6610014" y="2044712"/>
            <a:chExt cx="5516609" cy="1123682"/>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1123682"/>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effectLst>
                  <a:outerShdw blurRad="38100" dist="38100" dir="2700000" algn="tl">
                    <a:srgbClr val="000000">
                      <a:alpha val="43137"/>
                    </a:srgbClr>
                  </a:outerShdw>
                </a:effectLst>
                <a:latin typeface="Arial"/>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930927"/>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00000"/>
                  </a:solidFill>
                  <a:latin typeface="Arial"/>
                </a:rPr>
                <a:t>Chữ hoa </a:t>
              </a:r>
              <a:r>
                <a:rPr lang="en-US" sz="3733" b="1" dirty="0" smtClean="0">
                  <a:solidFill>
                    <a:srgbClr val="000000"/>
                  </a:solidFill>
                  <a:latin typeface="Arial"/>
                </a:rPr>
                <a:t>A kiểu 2</a:t>
              </a:r>
              <a:r>
                <a:rPr lang="en-US" sz="3733" dirty="0" smtClean="0">
                  <a:solidFill>
                    <a:srgbClr val="000000"/>
                  </a:solidFill>
                  <a:latin typeface="Arial"/>
                </a:rPr>
                <a:t> </a:t>
              </a:r>
              <a:r>
                <a:rPr lang="en-US" sz="3733" dirty="0">
                  <a:solidFill>
                    <a:srgbClr val="000000"/>
                  </a:solidFill>
                  <a:latin typeface="Arial"/>
                </a:rPr>
                <a:t>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3203722" y="4271130"/>
            <a:ext cx="11926296" cy="1319012"/>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46296"/>
                  </a:solidFill>
                  <a:latin typeface="Arial"/>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20126"/>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latin typeface="Arial"/>
                </a:rPr>
                <a:t>Chữ hoa </a:t>
              </a:r>
              <a:r>
                <a:rPr lang="en-US" sz="3733" b="1" dirty="0">
                  <a:solidFill>
                    <a:srgbClr val="02A2D3"/>
                  </a:solidFill>
                  <a:latin typeface="Arial"/>
                </a:rPr>
                <a:t>A</a:t>
              </a:r>
              <a:r>
                <a:rPr lang="en-US" sz="3733" dirty="0" smtClean="0">
                  <a:solidFill>
                    <a:srgbClr val="02A2D3"/>
                  </a:solidFill>
                  <a:latin typeface="Arial"/>
                </a:rPr>
                <a:t> </a:t>
              </a:r>
              <a:r>
                <a:rPr lang="en-US" sz="3733" dirty="0">
                  <a:solidFill>
                    <a:srgbClr val="02A2D3"/>
                  </a:solidFill>
                  <a:latin typeface="Arial"/>
                </a:rPr>
                <a:t>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340418" y="3647077"/>
            <a:ext cx="2304599" cy="5424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794958" y="324663"/>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12421592" y="1122975"/>
            <a:ext cx="2708424" cy="96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1" y="1380165"/>
              <a:ext cx="4425376" cy="500089"/>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E80F0F"/>
                  </a:solidFill>
                  <a:latin typeface="Arial"/>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12443544" y="2792553"/>
            <a:ext cx="2686472" cy="96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000000"/>
                  </a:solidFill>
                  <a:latin typeface="Arial"/>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990477"/>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4845559" y="6152643"/>
            <a:ext cx="9727395" cy="1972404"/>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2A2D3"/>
                </a:solidFill>
                <a:latin typeface="Arial"/>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930928"/>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cs typeface="Calibri" panose="020F0502020204030204" pitchFamily="34" charset="0"/>
                </a:rPr>
                <a:t>Chữ </a:t>
              </a:r>
              <a:r>
                <a:rPr lang="en-US" sz="3733" dirty="0" smtClean="0">
                  <a:solidFill>
                    <a:srgbClr val="02A2D3"/>
                  </a:solidFill>
                  <a:cs typeface="Calibri" panose="020F0502020204030204" pitchFamily="34" charset="0"/>
                </a:rPr>
                <a:t>A </a:t>
              </a:r>
              <a:r>
                <a:rPr lang="en-US" sz="3733" dirty="0">
                  <a:solidFill>
                    <a:srgbClr val="02A2D3"/>
                  </a:solidFill>
                  <a:cs typeface="Calibri" panose="020F0502020204030204" pitchFamily="34" charset="0"/>
                </a:rPr>
                <a:t>được viết bởi nét</a:t>
              </a:r>
              <a:r>
                <a:rPr lang="vi-VN" sz="3733" dirty="0">
                  <a:solidFill>
                    <a:srgbClr val="02A2D3"/>
                  </a:solidFill>
                  <a:cs typeface="Calibri" panose="020F0502020204030204" pitchFamily="34" charset="0"/>
                </a:rPr>
                <a:t> cong </a:t>
              </a:r>
              <a:r>
                <a:rPr lang="en-US" sz="3733" dirty="0" smtClean="0">
                  <a:solidFill>
                    <a:srgbClr val="02A2D3"/>
                  </a:solidFill>
                  <a:cs typeface="Calibri" panose="020F0502020204030204" pitchFamily="34" charset="0"/>
                </a:rPr>
                <a:t>tròn khép kín và nét móc ngược phải.</a:t>
              </a:r>
              <a:endParaRPr lang="vi-VN" sz="3733" dirty="0">
                <a:solidFill>
                  <a:srgbClr val="02A2D3"/>
                </a:solidFill>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203720" y="5361899"/>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106590" y="154215"/>
            <a:ext cx="3840000" cy="2820332"/>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defRPr/>
              </a:pPr>
              <a:endParaRPr lang="en-US" sz="3733">
                <a:solidFill>
                  <a:srgbClr val="FFFFFF"/>
                </a:solidFill>
                <a:latin typeface="Arial"/>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274696"/>
            </a:xfrm>
            <a:prstGeom prst="rect">
              <a:avLst/>
            </a:prstGeom>
            <a:noFill/>
          </p:spPr>
          <p:txBody>
            <a:bodyPr wrap="square" rtlCol="0">
              <a:spAutoFit/>
            </a:bodyPr>
            <a:lstStyle/>
            <a:p>
              <a:pPr algn="just" defTabSz="1219170" eaLnBrk="1" fontAlgn="auto" hangingPunct="1">
                <a:spcBef>
                  <a:spcPts val="0"/>
                </a:spcBef>
                <a:spcAft>
                  <a:spcPts val="0"/>
                </a:spcAft>
                <a:defRPr/>
              </a:pPr>
              <a:r>
                <a:rPr lang="en-US" sz="3733">
                  <a:solidFill>
                    <a:srgbClr val="003399"/>
                  </a:solidFill>
                  <a:latin typeface="Arial"/>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57579" y="1"/>
            <a:ext cx="649817" cy="649817"/>
          </a:xfrm>
          <a:prstGeom prst="rect">
            <a:avLst/>
          </a:prstGeom>
        </p:spPr>
      </p:pic>
    </p:spTree>
    <p:extLst>
      <p:ext uri="{BB962C8B-B14F-4D97-AF65-F5344CB8AC3E}">
        <p14:creationId xmlns:p14="http://schemas.microsoft.com/office/powerpoint/2010/main" val="354008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6560939" cy="1215567"/>
            <a:chOff x="154297" y="195325"/>
            <a:chExt cx="3786761"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a:ln w="0"/>
                  <a:solidFill>
                    <a:srgbClr val="FF6438"/>
                  </a:solidFill>
                  <a:latin typeface="Calibri" panose="020F0502020204030204" pitchFamily="34" charset="0"/>
                  <a:cs typeface="Calibri" panose="020F0502020204030204" pitchFamily="34" charset="0"/>
                </a:rPr>
                <a:t>CÙNG QUAN SÁT</a:t>
              </a:r>
              <a:endParaRPr lang="en-US" sz="4800" dirty="0">
                <a:ln w="0"/>
                <a:solidFill>
                  <a:srgbClr val="FF6438"/>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8697119" y="7442201"/>
            <a:ext cx="4038600" cy="68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 name="HƯỚNG DẪN LUYỆN VIẾT CHỮ HOA Q ( KIỂU 2) - CỠ CHỮ 2,5 LY và 5 LY ( 2 Tro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20000"/>
          <a:stretch/>
        </p:blipFill>
        <p:spPr>
          <a:xfrm>
            <a:off x="3286919" y="2337826"/>
            <a:ext cx="9448800" cy="5486400"/>
          </a:xfrm>
          <a:prstGeom prst="rect">
            <a:avLst/>
          </a:prstGeom>
        </p:spPr>
      </p:pic>
    </p:spTree>
    <p:extLst>
      <p:ext uri="{BB962C8B-B14F-4D97-AF65-F5344CB8AC3E}">
        <p14:creationId xmlns:p14="http://schemas.microsoft.com/office/powerpoint/2010/main" val="149548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just" defTabSz="812820" eaLnBrk="1" fontAlgn="auto" hangingPunct="1">
              <a:spcBef>
                <a:spcPts val="0"/>
              </a:spcBef>
              <a:spcAft>
                <a:spcPts val="0"/>
              </a:spcAft>
              <a:buClr>
                <a:srgbClr val="000000"/>
              </a:buClr>
              <a:buSzPts val="1800"/>
              <a:defRPr/>
            </a:pPr>
            <a:endParaRPr sz="3733" kern="0">
              <a:solidFill>
                <a:srgbClr val="FFFFFF"/>
              </a:solidFill>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3868894" y="1017930"/>
            <a:ext cx="8204408" cy="1155809"/>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5012886"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E80F0F"/>
                  </a:solidFill>
                  <a:latin typeface="Arial"/>
                </a:rPr>
                <a:t>Chữ hoa </a:t>
              </a:r>
              <a:r>
                <a:rPr lang="en-US" sz="3733" b="1" dirty="0" smtClean="0">
                  <a:solidFill>
                    <a:srgbClr val="E80F0F"/>
                  </a:solidFill>
                  <a:latin typeface="Arial"/>
                </a:rPr>
                <a:t>Q kiểu 2</a:t>
              </a:r>
              <a:r>
                <a:rPr lang="en-US" sz="3733" dirty="0" smtClean="0">
                  <a:solidFill>
                    <a:srgbClr val="E80F0F"/>
                  </a:solidFill>
                  <a:latin typeface="Arial"/>
                </a:rPr>
                <a:t> </a:t>
              </a:r>
              <a:r>
                <a:rPr lang="en-US" sz="3733" dirty="0">
                  <a:solidFill>
                    <a:srgbClr val="E80F0F"/>
                  </a:solidFill>
                  <a:latin typeface="Arial"/>
                </a:rPr>
                <a:t>cao mấy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3692772" y="2621199"/>
            <a:ext cx="7422164" cy="1226592"/>
            <a:chOff x="6610014" y="2021158"/>
            <a:chExt cx="5516609" cy="93092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effectLst>
                  <a:outerShdw blurRad="38100" dist="38100" dir="2700000" algn="tl">
                    <a:srgbClr val="000000">
                      <a:alpha val="43137"/>
                    </a:srgbClr>
                  </a:outerShdw>
                </a:effectLst>
                <a:latin typeface="Arial"/>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4147" y="2021158"/>
              <a:ext cx="5221693" cy="930927"/>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00000"/>
                  </a:solidFill>
                  <a:latin typeface="Arial"/>
                </a:rPr>
                <a:t>Chữ hoa </a:t>
              </a:r>
              <a:r>
                <a:rPr lang="en-US" sz="3733" b="1" dirty="0" smtClean="0">
                  <a:solidFill>
                    <a:srgbClr val="000000"/>
                  </a:solidFill>
                  <a:latin typeface="Arial"/>
                </a:rPr>
                <a:t>Q kiểu 2</a:t>
              </a:r>
              <a:r>
                <a:rPr lang="en-US" sz="3733" dirty="0" smtClean="0">
                  <a:solidFill>
                    <a:srgbClr val="000000"/>
                  </a:solidFill>
                  <a:latin typeface="Arial"/>
                </a:rPr>
                <a:t> </a:t>
              </a:r>
              <a:r>
                <a:rPr lang="en-US" sz="3733" dirty="0">
                  <a:solidFill>
                    <a:srgbClr val="000000"/>
                  </a:solidFill>
                  <a:latin typeface="Arial"/>
                </a:rPr>
                <a:t>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3203722" y="4271131"/>
            <a:ext cx="11926296" cy="1632447"/>
            <a:chOff x="6323145" y="3373361"/>
            <a:chExt cx="5673108" cy="1763036"/>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763036"/>
              <a:chOff x="6456495" y="3429000"/>
              <a:chExt cx="5673108" cy="1763036"/>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763036"/>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46296"/>
                  </a:solidFill>
                  <a:latin typeface="Arial"/>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1340531"/>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latin typeface="Arial"/>
                </a:rPr>
                <a:t>Chữ hoa </a:t>
              </a:r>
              <a:r>
                <a:rPr lang="en-US" sz="3733" b="1" dirty="0" smtClean="0">
                  <a:solidFill>
                    <a:srgbClr val="02A2D3"/>
                  </a:solidFill>
                  <a:latin typeface="Arial"/>
                </a:rPr>
                <a:t>Q kiểu 2</a:t>
              </a:r>
              <a:r>
                <a:rPr lang="en-US" sz="3733" dirty="0" smtClean="0">
                  <a:solidFill>
                    <a:srgbClr val="02A2D3"/>
                  </a:solidFill>
                  <a:latin typeface="Arial"/>
                </a:rPr>
                <a:t> </a:t>
              </a:r>
              <a:r>
                <a:rPr lang="en-US" sz="3733" dirty="0">
                  <a:solidFill>
                    <a:srgbClr val="02A2D3"/>
                  </a:solidFill>
                  <a:latin typeface="Arial"/>
                </a:rPr>
                <a:t>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340418" y="3647077"/>
            <a:ext cx="2304599" cy="5424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83600"/>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12421592" y="1122975"/>
            <a:ext cx="2708424" cy="96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1" y="1380165"/>
              <a:ext cx="4425376" cy="500089"/>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E80F0F"/>
                  </a:solidFill>
                  <a:latin typeface="Arial"/>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12443544" y="2792553"/>
            <a:ext cx="2686472" cy="96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000000"/>
                  </a:solidFill>
                  <a:latin typeface="Arial"/>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990477"/>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4845559" y="6152643"/>
            <a:ext cx="9727395" cy="1972404"/>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2A2D3"/>
                </a:solidFill>
                <a:latin typeface="Arial"/>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930928"/>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cs typeface="Calibri" panose="020F0502020204030204" pitchFamily="34" charset="0"/>
                </a:rPr>
                <a:t>Chữ </a:t>
              </a:r>
              <a:r>
                <a:rPr lang="en-US" sz="3733" dirty="0" smtClean="0">
                  <a:solidFill>
                    <a:srgbClr val="02A2D3"/>
                  </a:solidFill>
                  <a:cs typeface="Calibri" panose="020F0502020204030204" pitchFamily="34" charset="0"/>
                </a:rPr>
                <a:t>hoa Q kiểu 2 được </a:t>
              </a:r>
              <a:r>
                <a:rPr lang="en-US" sz="3733" dirty="0">
                  <a:solidFill>
                    <a:srgbClr val="02A2D3"/>
                  </a:solidFill>
                  <a:cs typeface="Calibri" panose="020F0502020204030204" pitchFamily="34" charset="0"/>
                </a:rPr>
                <a:t>viết bởi nét</a:t>
              </a:r>
              <a:r>
                <a:rPr lang="vi-VN" sz="3733" dirty="0">
                  <a:solidFill>
                    <a:srgbClr val="02A2D3"/>
                  </a:solidFill>
                  <a:cs typeface="Calibri" panose="020F0502020204030204" pitchFamily="34" charset="0"/>
                </a:rPr>
                <a:t> </a:t>
              </a:r>
              <a:r>
                <a:rPr lang="en-US" sz="3733" dirty="0" smtClean="0">
                  <a:solidFill>
                    <a:srgbClr val="02A2D3"/>
                  </a:solidFill>
                  <a:cs typeface="Calibri" panose="020F0502020204030204" pitchFamily="34" charset="0"/>
                </a:rPr>
                <a:t>cong tròn khép kín và nét lượn ngang.</a:t>
              </a:r>
              <a:endParaRPr lang="vi-VN" sz="3733" dirty="0">
                <a:solidFill>
                  <a:srgbClr val="02A2D3"/>
                </a:solidFill>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203720" y="5361899"/>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106590" y="154215"/>
            <a:ext cx="3840000" cy="2820332"/>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defRPr/>
              </a:pPr>
              <a:endParaRPr lang="en-US" sz="3733">
                <a:solidFill>
                  <a:srgbClr val="FFFFFF"/>
                </a:solidFill>
                <a:latin typeface="Arial"/>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274696"/>
            </a:xfrm>
            <a:prstGeom prst="rect">
              <a:avLst/>
            </a:prstGeom>
            <a:noFill/>
          </p:spPr>
          <p:txBody>
            <a:bodyPr wrap="square" rtlCol="0">
              <a:spAutoFit/>
            </a:bodyPr>
            <a:lstStyle/>
            <a:p>
              <a:pPr algn="just" defTabSz="1219170" eaLnBrk="1" fontAlgn="auto" hangingPunct="1">
                <a:spcBef>
                  <a:spcPts val="0"/>
                </a:spcBef>
                <a:spcAft>
                  <a:spcPts val="0"/>
                </a:spcAft>
                <a:defRPr/>
              </a:pPr>
              <a:r>
                <a:rPr lang="en-US" sz="3733">
                  <a:solidFill>
                    <a:srgbClr val="003399"/>
                  </a:solidFill>
                  <a:latin typeface="Arial"/>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57579" y="1"/>
            <a:ext cx="649817" cy="649817"/>
          </a:xfrm>
          <a:prstGeom prst="rect">
            <a:avLst/>
          </a:prstGeom>
        </p:spPr>
      </p:pic>
    </p:spTree>
    <p:extLst>
      <p:ext uri="{BB962C8B-B14F-4D97-AF65-F5344CB8AC3E}">
        <p14:creationId xmlns:p14="http://schemas.microsoft.com/office/powerpoint/2010/main" val="289673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a:ln w="0"/>
                  <a:solidFill>
                    <a:srgbClr val="FF6438"/>
                  </a:solidFill>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739200" y="151071"/>
            <a:ext cx="4560000" cy="456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54231"/>
            </a:xfrm>
            <a:prstGeom prst="rect">
              <a:avLst/>
            </a:prstGeom>
            <a:noFill/>
          </p:spPr>
          <p:txBody>
            <a:bodyPr wrap="square" rtlCol="0">
              <a:spAutoFit/>
            </a:bodyPr>
            <a:lstStyle/>
            <a:p>
              <a:pPr algn="ctr"/>
              <a:r>
                <a:rPr lang="en-US" sz="4267" b="1" dirty="0"/>
                <a:t>Viết vào vở tập viết</a:t>
              </a: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2573" t="34779" r="9836"/>
          <a:stretch/>
        </p:blipFill>
        <p:spPr>
          <a:xfrm>
            <a:off x="1230806" y="4892544"/>
            <a:ext cx="3261303" cy="3501725"/>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4791999" y="4763666"/>
            <a:ext cx="3374798" cy="3406487"/>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8397893" y="4798988"/>
            <a:ext cx="3362745" cy="3335844"/>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12027880" y="4781111"/>
            <a:ext cx="3385585" cy="3400699"/>
          </a:xfrm>
          <a:prstGeom prst="rect">
            <a:avLst/>
          </a:prstGeom>
        </p:spPr>
      </p:pic>
    </p:spTree>
    <p:extLst>
      <p:ext uri="{BB962C8B-B14F-4D97-AF65-F5344CB8AC3E}">
        <p14:creationId xmlns:p14="http://schemas.microsoft.com/office/powerpoint/2010/main" val="150799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7"/>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smtClean="0">
                  <a:ln w="0"/>
                  <a:solidFill>
                    <a:srgbClr val="FF6438"/>
                  </a:solidFill>
                  <a:latin typeface="Calibri" panose="020F0502020204030204" pitchFamily="34" charset="0"/>
                  <a:cs typeface="Calibri" panose="020F0502020204030204" pitchFamily="34" charset="0"/>
                </a:rPr>
                <a:t>LUYỆN VIẾT TỪ </a:t>
              </a:r>
              <a:endParaRPr lang="en-US" sz="4800" b="1" dirty="0">
                <a:ln w="0"/>
                <a:solidFill>
                  <a:srgbClr val="FF6438"/>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970700" y="-658798"/>
            <a:ext cx="4560000" cy="4560000"/>
            <a:chOff x="7804197" y="238894"/>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4197" y="238894"/>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7938" y="1421778"/>
              <a:ext cx="2268877" cy="1054231"/>
            </a:xfrm>
            <a:prstGeom prst="rect">
              <a:avLst/>
            </a:prstGeom>
            <a:noFill/>
          </p:spPr>
          <p:txBody>
            <a:bodyPr wrap="square" rtlCol="0">
              <a:spAutoFit/>
            </a:bodyPr>
            <a:lstStyle/>
            <a:p>
              <a:pPr algn="ctr"/>
              <a:r>
                <a:rPr lang="en-US" sz="4267" b="1" dirty="0"/>
                <a:t>Viết vào vở tập viết</a:t>
              </a:r>
            </a:p>
          </p:txBody>
        </p:sp>
      </p:grpSp>
      <p:pic>
        <p:nvPicPr>
          <p:cNvPr id="17" name="Picture 4" descr="Mẫu giấy luyện viết chữ đẹp - Mẫu giấy 4 ô ly, 5 ô ly, kẻ ngang, ô ly to, ô  ly nhỏ, ô ly nghiêng..."/>
          <p:cNvPicPr>
            <a:picLocks noChangeAspect="1" noChangeArrowheads="1"/>
          </p:cNvPicPr>
          <p:nvPr/>
        </p:nvPicPr>
        <p:blipFill rotWithShape="1">
          <a:blip r:embed="rId5">
            <a:extLst>
              <a:ext uri="{28A0092B-C50C-407E-A947-70E740481C1C}">
                <a14:useLocalDpi xmlns:a14="http://schemas.microsoft.com/office/drawing/2010/main" val="0"/>
              </a:ext>
            </a:extLst>
          </a:blip>
          <a:srcRect l="1" r="63726" b="58298"/>
          <a:stretch/>
        </p:blipFill>
        <p:spPr bwMode="auto">
          <a:xfrm>
            <a:off x="1215163" y="2004239"/>
            <a:ext cx="6096001" cy="32914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23319" y="2658070"/>
            <a:ext cx="3505200" cy="923330"/>
          </a:xfrm>
          <a:prstGeom prst="rect">
            <a:avLst/>
          </a:prstGeom>
          <a:noFill/>
        </p:spPr>
        <p:txBody>
          <a:bodyPr wrap="square" rtlCol="0">
            <a:spAutoFit/>
          </a:bodyPr>
          <a:lstStyle/>
          <a:p>
            <a:r>
              <a:rPr lang="en-US" sz="5400" b="1" dirty="0" smtClean="0">
                <a:latin typeface="HP001 4H" panose="020B0603050302020204" pitchFamily="34" charset="-127"/>
                <a:ea typeface="HP001 4H" panose="020B0603050302020204" pitchFamily="34" charset="-127"/>
                <a:cs typeface="Times New Roman" panose="02020603050405020304" pitchFamily="18" charset="0"/>
              </a:rPr>
              <a:t>Hội ƌn</a:t>
            </a:r>
            <a:endParaRPr lang="en-US" sz="5400" b="1" dirty="0">
              <a:latin typeface="HP001 4H" panose="020B0603050302020204" pitchFamily="34" charset="-127"/>
              <a:ea typeface="HP001 4H" panose="020B0603050302020204" pitchFamily="34" charset="-127"/>
              <a:cs typeface="Times New Roman" panose="020206030504050203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519" y="3276600"/>
            <a:ext cx="7924800" cy="4868092"/>
          </a:xfrm>
          <a:prstGeom prst="rect">
            <a:avLst/>
          </a:prstGeom>
        </p:spPr>
      </p:pic>
    </p:spTree>
    <p:extLst>
      <p:ext uri="{BB962C8B-B14F-4D97-AF65-F5344CB8AC3E}">
        <p14:creationId xmlns:p14="http://schemas.microsoft.com/office/powerpoint/2010/main" val="29363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7"/>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smtClean="0">
                  <a:ln w="0"/>
                  <a:solidFill>
                    <a:srgbClr val="FF6438"/>
                  </a:solidFill>
                  <a:latin typeface="Calibri" panose="020F0502020204030204" pitchFamily="34" charset="0"/>
                  <a:cs typeface="Calibri" panose="020F0502020204030204" pitchFamily="34" charset="0"/>
                </a:rPr>
                <a:t>LUYỆN VIẾT CÂU</a:t>
              </a:r>
              <a:endParaRPr lang="en-US" sz="4800" b="1" dirty="0">
                <a:ln w="0"/>
                <a:solidFill>
                  <a:srgbClr val="FF6438"/>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739200" y="151071"/>
            <a:ext cx="4560000" cy="456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54231"/>
            </a:xfrm>
            <a:prstGeom prst="rect">
              <a:avLst/>
            </a:prstGeom>
            <a:noFill/>
          </p:spPr>
          <p:txBody>
            <a:bodyPr wrap="square" rtlCol="0">
              <a:spAutoFit/>
            </a:bodyPr>
            <a:lstStyle/>
            <a:p>
              <a:pPr algn="ctr"/>
              <a:r>
                <a:rPr lang="en-US" sz="4267" b="1" dirty="0"/>
                <a:t>Viết vào vở tập viết</a:t>
              </a:r>
            </a:p>
          </p:txBody>
        </p:sp>
      </p:grpSp>
      <p:pic>
        <p:nvPicPr>
          <p:cNvPr id="13" name="Picture 4" descr="Mẫu giấy luyện viết chữ đẹp - Mẫu giấy 4 ô ly, 5 ô ly, kẻ ngang, ô ly to, ô  ly nhỏ, ô ly nghiêng..."/>
          <p:cNvPicPr>
            <a:picLocks noChangeAspect="1" noChangeArrowheads="1"/>
          </p:cNvPicPr>
          <p:nvPr/>
        </p:nvPicPr>
        <p:blipFill rotWithShape="1">
          <a:blip r:embed="rId5">
            <a:extLst>
              <a:ext uri="{28A0092B-C50C-407E-A947-70E740481C1C}">
                <a14:useLocalDpi xmlns:a14="http://schemas.microsoft.com/office/drawing/2010/main" val="0"/>
              </a:ext>
            </a:extLst>
          </a:blip>
          <a:srcRect t="14906" b="15077"/>
          <a:stretch/>
        </p:blipFill>
        <p:spPr bwMode="auto">
          <a:xfrm>
            <a:off x="1413252" y="4014930"/>
            <a:ext cx="13182600" cy="43348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30827" y="6172200"/>
            <a:ext cx="12270091" cy="738664"/>
          </a:xfrm>
          <a:prstGeom prst="rect">
            <a:avLst/>
          </a:prstGeom>
          <a:noFill/>
        </p:spPr>
        <p:txBody>
          <a:bodyPr wrap="square" rtlCol="0">
            <a:spAutoFit/>
          </a:bodyPr>
          <a:lstStyle/>
          <a:p>
            <a:r>
              <a:rPr lang="en-US" sz="4200" b="1" dirty="0" smtClean="0">
                <a:latin typeface="HP001 4H" panose="020B0603050302020204" pitchFamily="34" charset="-127"/>
                <a:ea typeface="HP001 4H" panose="020B0603050302020204" pitchFamily="34" charset="-127"/>
                <a:cs typeface="Times New Roman" panose="02020603050405020304" pitchFamily="18" charset="0"/>
              </a:rPr>
              <a:t>Thêm yêu, thêm nhớ Ȳuảng Nam quê mình</a:t>
            </a:r>
            <a:endParaRPr lang="en-US" sz="4200" b="1" dirty="0">
              <a:latin typeface="HP001 4H" panose="020B0603050302020204" pitchFamily="34" charset="-127"/>
              <a:ea typeface="HP001 4H" panose="020B0603050302020204" pitchFamily="34" charset="-127"/>
              <a:cs typeface="Times New Roman" panose="02020603050405020304" pitchFamily="18" charset="0"/>
            </a:endParaRPr>
          </a:p>
        </p:txBody>
      </p:sp>
      <p:sp>
        <p:nvSpPr>
          <p:cNvPr id="14" name="TextBox 13"/>
          <p:cNvSpPr txBox="1"/>
          <p:nvPr/>
        </p:nvSpPr>
        <p:spPr>
          <a:xfrm>
            <a:off x="2347119" y="5281136"/>
            <a:ext cx="8070220" cy="738664"/>
          </a:xfrm>
          <a:prstGeom prst="rect">
            <a:avLst/>
          </a:prstGeom>
          <a:noFill/>
        </p:spPr>
        <p:txBody>
          <a:bodyPr wrap="square" rtlCol="0">
            <a:spAutoFit/>
          </a:bodyPr>
          <a:lstStyle/>
          <a:p>
            <a:r>
              <a:rPr lang="en-US" sz="4200" b="1" dirty="0" smtClean="0">
                <a:latin typeface="HP001 4H" panose="020B0603050302020204" pitchFamily="34" charset="-127"/>
                <a:ea typeface="HP001 4H" panose="020B0603050302020204" pitchFamily="34" charset="-127"/>
                <a:cs typeface="Times New Roman" panose="02020603050405020304" pitchFamily="18" charset="0"/>
              </a:rPr>
              <a:t>Ai về phố cổ Hội ȱn</a:t>
            </a:r>
            <a:endParaRPr lang="en-US" sz="4200" b="1" dirty="0">
              <a:latin typeface="HP001 4H" panose="020B0603050302020204" pitchFamily="34" charset="-127"/>
              <a:ea typeface="HP001 4H" panose="020B0603050302020204" pitchFamily="34" charset="-127"/>
              <a:cs typeface="Times New Roman" panose="02020603050405020304" pitchFamily="18" charset="0"/>
            </a:endParaRPr>
          </a:p>
        </p:txBody>
      </p:sp>
    </p:spTree>
    <p:extLst>
      <p:ext uri="{BB962C8B-B14F-4D97-AF65-F5344CB8AC3E}">
        <p14:creationId xmlns:p14="http://schemas.microsoft.com/office/powerpoint/2010/main" val="23306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 y="19482"/>
            <a:ext cx="16256000" cy="9074528"/>
          </a:xfrm>
          <a:prstGeom prst="rect">
            <a:avLst/>
          </a:prstGeom>
        </p:spPr>
      </p:pic>
      <p:grpSp>
        <p:nvGrpSpPr>
          <p:cNvPr id="37" name="Google Shape;241;p12">
            <a:extLst>
              <a:ext uri="{FF2B5EF4-FFF2-40B4-BE49-F238E27FC236}">
                <a16:creationId xmlns:a16="http://schemas.microsoft.com/office/drawing/2014/main" id="{1617509B-C63A-1B39-6AB4-B618F4BBB7AE}"/>
              </a:ext>
            </a:extLst>
          </p:cNvPr>
          <p:cNvGrpSpPr/>
          <p:nvPr/>
        </p:nvGrpSpPr>
        <p:grpSpPr>
          <a:xfrm>
            <a:off x="11042522" y="4793237"/>
            <a:ext cx="5223797" cy="4350763"/>
            <a:chOff x="-591423" y="1707337"/>
            <a:chExt cx="7679682" cy="5787085"/>
          </a:xfrm>
        </p:grpSpPr>
        <p:pic>
          <p:nvPicPr>
            <p:cNvPr id="38" name="Google Shape;242;p12">
              <a:extLst>
                <a:ext uri="{FF2B5EF4-FFF2-40B4-BE49-F238E27FC236}">
                  <a16:creationId xmlns:a16="http://schemas.microsoft.com/office/drawing/2014/main" id="{F640C41D-15F8-B12D-DCB2-BBC7D545CBD7}"/>
                </a:ext>
              </a:extLst>
            </p:cNvPr>
            <p:cNvPicPr preferRelativeResize="0"/>
            <p:nvPr/>
          </p:nvPicPr>
          <p:blipFill rotWithShape="1">
            <a:blip r:embed="rId3">
              <a:alphaModFix/>
            </a:blip>
            <a:srcRect l="8007" t="35025" r="59440" b="34782"/>
            <a:stretch/>
          </p:blipFill>
          <p:spPr>
            <a:xfrm>
              <a:off x="-591423" y="1707337"/>
              <a:ext cx="4429760" cy="5492902"/>
            </a:xfrm>
            <a:prstGeom prst="rect">
              <a:avLst/>
            </a:prstGeom>
            <a:noFill/>
            <a:ln>
              <a:noFill/>
            </a:ln>
          </p:spPr>
        </p:pic>
        <p:pic>
          <p:nvPicPr>
            <p:cNvPr id="39" name="Google Shape;243;p12">
              <a:extLst>
                <a:ext uri="{FF2B5EF4-FFF2-40B4-BE49-F238E27FC236}">
                  <a16:creationId xmlns:a16="http://schemas.microsoft.com/office/drawing/2014/main" id="{C0688BE4-FC83-03A4-98C4-130F8004EC1A}"/>
                </a:ext>
              </a:extLst>
            </p:cNvPr>
            <p:cNvPicPr preferRelativeResize="0"/>
            <p:nvPr/>
          </p:nvPicPr>
          <p:blipFill rotWithShape="1">
            <a:blip r:embed="rId3">
              <a:alphaModFix/>
            </a:blip>
            <a:srcRect l="56471" t="36973" r="10977" b="32834"/>
            <a:stretch/>
          </p:blipFill>
          <p:spPr>
            <a:xfrm>
              <a:off x="2621901" y="2001520"/>
              <a:ext cx="4466358" cy="5492902"/>
            </a:xfrm>
            <a:prstGeom prst="rect">
              <a:avLst/>
            </a:prstGeom>
            <a:noFill/>
            <a:ln>
              <a:noFill/>
            </a:ln>
          </p:spPr>
        </p:pic>
      </p:grpSp>
      <p:pic>
        <p:nvPicPr>
          <p:cNvPr id="41" name="55">
            <a:extLst>
              <a:ext uri="{FF2B5EF4-FFF2-40B4-BE49-F238E27FC236}">
                <a16:creationId xmlns:a16="http://schemas.microsoft.com/office/drawing/2014/main" id="{FC2EC994-AB29-FA51-7F8F-4A6C89DB2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 y="4110789"/>
            <a:ext cx="4089400" cy="4478082"/>
          </a:xfrm>
          <a:prstGeom prst="rect">
            <a:avLst/>
          </a:prstGeom>
        </p:spPr>
      </p:pic>
      <p:sp>
        <p:nvSpPr>
          <p:cNvPr id="42" name="TextBox 41">
            <a:extLst>
              <a:ext uri="{FF2B5EF4-FFF2-40B4-BE49-F238E27FC236}">
                <a16:creationId xmlns:a16="http://schemas.microsoft.com/office/drawing/2014/main" id="{A4A6E1D1-2351-EC03-3634-9B679C47959B}"/>
              </a:ext>
            </a:extLst>
          </p:cNvPr>
          <p:cNvSpPr txBox="1"/>
          <p:nvPr/>
        </p:nvSpPr>
        <p:spPr>
          <a:xfrm>
            <a:off x="5776119" y="914400"/>
            <a:ext cx="8456323" cy="1323439"/>
          </a:xfrm>
          <a:prstGeom prst="rect">
            <a:avLst/>
          </a:prstGeom>
          <a:noFill/>
        </p:spPr>
        <p:txBody>
          <a:bodyPr wrap="square" rtlCol="0">
            <a:spAutoFit/>
          </a:bodyPr>
          <a:lstStyle/>
          <a:p>
            <a:r>
              <a:rPr lang="en-US" sz="8000" b="1" dirty="0">
                <a:solidFill>
                  <a:schemeClr val="tx2">
                    <a:lumMod val="10000"/>
                  </a:schemeClr>
                </a:solidFill>
                <a:latin typeface="UTM Avo" panose="02040603050506020204" pitchFamily="18" charset="0"/>
              </a:rPr>
              <a:t>Vận dụng</a:t>
            </a:r>
          </a:p>
        </p:txBody>
      </p:sp>
      <p:sp>
        <p:nvSpPr>
          <p:cNvPr id="2" name="Rounded Rectangle 1"/>
          <p:cNvSpPr/>
          <p:nvPr/>
        </p:nvSpPr>
        <p:spPr>
          <a:xfrm>
            <a:off x="2255734" y="3269237"/>
            <a:ext cx="11811000" cy="152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0" dirty="0" smtClean="0">
                <a:solidFill>
                  <a:schemeClr val="tx1"/>
                </a:solidFill>
                <a:latin typeface="Times New Roman" panose="02020603050405020304" pitchFamily="18" charset="0"/>
                <a:cs typeface="Times New Roman" panose="02020603050405020304" pitchFamily="18" charset="0"/>
              </a:rPr>
              <a:t>Kể tên các loại rô – bốt trong nhà em?</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873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6" y="0"/>
            <a:ext cx="16296073" cy="9188688"/>
          </a:xfrm>
          <a:prstGeom prst="rect">
            <a:avLst/>
          </a:prstGeom>
        </p:spPr>
      </p:pic>
      <p:sp>
        <p:nvSpPr>
          <p:cNvPr id="2" name="TextBox 1"/>
          <p:cNvSpPr txBox="1"/>
          <p:nvPr/>
        </p:nvSpPr>
        <p:spPr>
          <a:xfrm>
            <a:off x="3556675" y="1905000"/>
            <a:ext cx="9143850" cy="1569660"/>
          </a:xfrm>
          <a:prstGeom prst="rect">
            <a:avLst/>
          </a:prstGeom>
          <a:noFill/>
        </p:spPr>
        <p:txBody>
          <a:bodyPr wrap="none" rtlCol="0">
            <a:spAutoFit/>
          </a:bodyPr>
          <a:lstStyle/>
          <a:p>
            <a:r>
              <a:rPr lang="en-US" sz="9600" dirty="0" smtClean="0">
                <a:latin typeface="Times New Roman" panose="02020603050405020304" pitchFamily="18" charset="0"/>
                <a:cs typeface="Times New Roman" panose="02020603050405020304" pitchFamily="18" charset="0"/>
              </a:rPr>
              <a:t>Củng cố – Dặn dò</a:t>
            </a:r>
            <a:endParaRPr lang="en-US"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873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6444120" cy="9132689"/>
          </a:xfrm>
          <a:prstGeom prst="rect">
            <a:avLst/>
          </a:prstGeom>
        </p:spPr>
      </p:pic>
      <p:sp>
        <p:nvSpPr>
          <p:cNvPr id="18" name="WordArt 3"/>
          <p:cNvSpPr>
            <a:spLocks noChangeArrowheads="1" noChangeShapeType="1" noTextEdit="1"/>
          </p:cNvSpPr>
          <p:nvPr/>
        </p:nvSpPr>
        <p:spPr bwMode="auto">
          <a:xfrm>
            <a:off x="413148" y="2590800"/>
            <a:ext cx="15617822"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865663" y="838200"/>
            <a:ext cx="12954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smtClean="0">
                <a:solidFill>
                  <a:srgbClr val="0000CC"/>
                </a:solidFill>
                <a:effectLst>
                  <a:outerShdw blurRad="38100" dist="38100" dir="2700000" algn="tl">
                    <a:srgbClr val="000000">
                      <a:alpha val="43137"/>
                    </a:srgbClr>
                  </a:outerShdw>
                </a:effectLst>
                <a:latin typeface="Times New Roman" pitchFamily="18" charset="0"/>
              </a:rPr>
              <a:t>Cùng bạn trao đổi về công dụng của các đồ vật dưới đây</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09" y="2667000"/>
            <a:ext cx="13258800" cy="3985455"/>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BDAE5-0F69-F3F6-700D-A815FBE815E6}"/>
              </a:ext>
            </a:extLst>
          </p:cNvPr>
          <p:cNvPicPr>
            <a:picLocks noChangeAspect="1"/>
          </p:cNvPicPr>
          <p:nvPr/>
        </p:nvPicPr>
        <p:blipFill>
          <a:blip r:embed="rId2"/>
          <a:stretch>
            <a:fillRect/>
          </a:stretch>
        </p:blipFill>
        <p:spPr>
          <a:xfrm>
            <a:off x="328052" y="381000"/>
            <a:ext cx="15620533" cy="8534400"/>
          </a:xfrm>
          <a:prstGeom prst="rect">
            <a:avLst/>
          </a:prstGeom>
          <a:solidFill>
            <a:srgbClr val="FFFCFA"/>
          </a:solidFill>
        </p:spPr>
      </p:pic>
      <p:sp>
        <p:nvSpPr>
          <p:cNvPr id="2" name="Oval 1">
            <a:extLst>
              <a:ext uri="{FF2B5EF4-FFF2-40B4-BE49-F238E27FC236}">
                <a16:creationId xmlns:a16="http://schemas.microsoft.com/office/drawing/2014/main" id="{D3B76256-D0F7-7C66-2712-F7F4826F84B2}"/>
              </a:ext>
            </a:extLst>
          </p:cNvPr>
          <p:cNvSpPr/>
          <p:nvPr/>
        </p:nvSpPr>
        <p:spPr>
          <a:xfrm>
            <a:off x="11033919" y="304800"/>
            <a:ext cx="4343401" cy="646331"/>
          </a:xfrm>
          <a:prstGeom prst="ellipse">
            <a:avLst/>
          </a:prstGeom>
          <a:solidFill>
            <a:srgbClr val="9DD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CBDE4"/>
              </a:solidFill>
            </a:endParaRPr>
          </a:p>
        </p:txBody>
      </p:sp>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a:t>
            </a:r>
            <a:r>
              <a:rPr lang="en-US" sz="3200" b="1" dirty="0" smtClean="0">
                <a:solidFill>
                  <a:srgbClr val="FF0000"/>
                </a:solidFill>
                <a:effectLst>
                  <a:outerShdw blurRad="38100" dist="38100" dir="2700000" algn="tl">
                    <a:srgbClr val="000000">
                      <a:alpha val="43137"/>
                    </a:srgbClr>
                  </a:outerShdw>
                </a:effectLst>
                <a:latin typeface="Times New Roman" pitchFamily="18" charset="0"/>
              </a:rPr>
              <a:t>: RÔ </a:t>
            </a:r>
            <a:r>
              <a:rPr lang="en-US" sz="3200" b="1" dirty="0">
                <a:solidFill>
                  <a:srgbClr val="FF0000"/>
                </a:solidFill>
                <a:effectLst>
                  <a:outerShdw blurRad="38100" dist="38100" dir="2700000" algn="tl">
                    <a:srgbClr val="000000">
                      <a:alpha val="43137"/>
                    </a:srgbClr>
                  </a:outerShdw>
                </a:effectLst>
                <a:latin typeface="Times New Roman" pitchFamily="18" charset="0"/>
              </a:rPr>
              <a:t>–BỐT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smtClean="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a:t>
            </a:r>
            <a:r>
              <a:rPr lang="en-US" sz="3800" b="1" dirty="0" smtClean="0">
                <a:latin typeface="Times New Roman" pitchFamily="18" charset="0"/>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lang="en-US" sz="3800" b="1" dirty="0">
              <a:latin typeface="Times New Roman" pitchFamily="18" charset="0"/>
              <a:cs typeface="Times New Roman" pitchFamily="18" charset="0"/>
            </a:endParaRP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2</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57"/>
            <a:ext cx="16276639" cy="9143468"/>
          </a:xfrm>
          <a:prstGeom prst="rect">
            <a:avLst/>
          </a:prstGeom>
        </p:spPr>
      </p:pic>
      <p:sp>
        <p:nvSpPr>
          <p:cNvPr id="2" name="Rectangle 1"/>
          <p:cNvSpPr/>
          <p:nvPr/>
        </p:nvSpPr>
        <p:spPr>
          <a:xfrm>
            <a:off x="2599071" y="3267220"/>
            <a:ext cx="2262981" cy="707886"/>
          </a:xfrm>
          <a:prstGeom prst="rect">
            <a:avLst/>
          </a:prstGeom>
        </p:spPr>
        <p:txBody>
          <a:bodyPr wrap="square">
            <a:spAutoFit/>
          </a:bodyPr>
          <a:lstStyle/>
          <a:p>
            <a:pPr algn="just"/>
            <a:r>
              <a:rPr lang="en-US" sz="4000" b="1" i="1" dirty="0" smtClean="0">
                <a:solidFill>
                  <a:srgbClr val="FF0066"/>
                </a:solidFill>
                <a:latin typeface="Times New Roman" panose="02020603050405020304" pitchFamily="18" charset="0"/>
                <a:cs typeface="Times New Roman" panose="02020603050405020304" pitchFamily="18" charset="0"/>
              </a:rPr>
              <a:t>R</a:t>
            </a:r>
            <a:r>
              <a:rPr lang="en-US" sz="4000" b="1" i="1" dirty="0" smtClean="0">
                <a:solidFill>
                  <a:srgbClr val="0000CC"/>
                </a:solidFill>
                <a:latin typeface="Times New Roman" panose="02020603050405020304" pitchFamily="18" charset="0"/>
                <a:cs typeface="Times New Roman" panose="02020603050405020304" pitchFamily="18" charset="0"/>
              </a:rPr>
              <a:t>ô-bốt</a:t>
            </a:r>
            <a:r>
              <a:rPr lang="en-US" sz="3600" b="1" i="1" dirty="0" smtClean="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6614319" y="3267220"/>
            <a:ext cx="4267200"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kịch </a:t>
            </a:r>
            <a:r>
              <a:rPr lang="en-US" sz="4000" b="1" i="1" dirty="0">
                <a:solidFill>
                  <a:srgbClr val="FF0066"/>
                </a:solidFill>
                <a:latin typeface="Times New Roman" panose="02020603050405020304" pitchFamily="18" charset="0"/>
                <a:cs typeface="Times New Roman" panose="02020603050405020304" pitchFamily="18" charset="0"/>
              </a:rPr>
              <a:t>viễn </a:t>
            </a:r>
            <a:r>
              <a:rPr lang="en-US" sz="4000" b="1" i="1" dirty="0" smtClean="0">
                <a:solidFill>
                  <a:srgbClr val="FF0066"/>
                </a:solidFill>
                <a:latin typeface="Times New Roman" panose="02020603050405020304" pitchFamily="18" charset="0"/>
                <a:cs typeface="Times New Roman" panose="02020603050405020304" pitchFamily="18" charset="0"/>
              </a:rPr>
              <a:t>tưởng</a:t>
            </a:r>
            <a:r>
              <a:rPr lang="en-US" sz="4000" b="1" i="1" dirty="0" smtClean="0">
                <a:solidFill>
                  <a:srgbClr val="0000CC"/>
                </a:solidFill>
                <a:latin typeface="Times New Roman" pitchFamily="18" charset="0"/>
                <a:cs typeface="Times New Roman" pitchFamily="18" charset="0"/>
              </a:rPr>
              <a:t> </a:t>
            </a:r>
            <a:endParaRPr lang="en-US" sz="4000" b="1" i="1" dirty="0">
              <a:solidFill>
                <a:srgbClr val="0000CC"/>
              </a:solidFill>
              <a:latin typeface="Times New Roman" pitchFamily="18" charset="0"/>
              <a:cs typeface="Times New Roman" pitchFamily="18" charset="0"/>
            </a:endParaRPr>
          </a:p>
        </p:txBody>
      </p:sp>
      <p:sp>
        <p:nvSpPr>
          <p:cNvPr id="22" name="Rectangle 21"/>
          <p:cNvSpPr/>
          <p:nvPr/>
        </p:nvSpPr>
        <p:spPr>
          <a:xfrm>
            <a:off x="11980778" y="3267220"/>
            <a:ext cx="3215867"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ng</a:t>
            </a:r>
            <a:r>
              <a:rPr lang="en-US" sz="4000" b="1" i="1" dirty="0">
                <a:solidFill>
                  <a:srgbClr val="FF0066"/>
                </a:solidFill>
                <a:latin typeface="Times New Roman" panose="02020603050405020304" pitchFamily="18" charset="0"/>
                <a:cs typeface="Times New Roman" panose="02020603050405020304" pitchFamily="18" charset="0"/>
              </a:rPr>
              <a:t>uy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smtClean="0">
                <a:solidFill>
                  <a:srgbClr val="0000CC"/>
                </a:solidFill>
                <a:latin typeface="Times New Roman" pitchFamily="18" charset="0"/>
                <a:cs typeface="Times New Roman" pitchFamily="18" charset="0"/>
              </a:rPr>
              <a:t>hiểm </a:t>
            </a:r>
            <a:endParaRPr lang="en-US" sz="4000" b="1" dirty="0">
              <a:solidFill>
                <a:srgbClr val="0000CC"/>
              </a:solidFill>
              <a:latin typeface="Times New Roman" pitchFamily="18" charset="0"/>
              <a:cs typeface="Times New Roman" pitchFamily="18" charset="0"/>
            </a:endParaRPr>
          </a:p>
        </p:txBody>
      </p:sp>
      <p:sp>
        <p:nvSpPr>
          <p:cNvPr id="10" name="Rectangle 9"/>
          <p:cNvSpPr/>
          <p:nvPr/>
        </p:nvSpPr>
        <p:spPr>
          <a:xfrm>
            <a:off x="632618" y="941457"/>
            <a:ext cx="6781801" cy="707886"/>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Luyện đọc </a:t>
            </a:r>
            <a:r>
              <a:rPr lang="en-US" sz="4000" b="1" dirty="0" smtClean="0">
                <a:solidFill>
                  <a:srgbClr val="FF0000"/>
                </a:solidFill>
                <a:latin typeface="Times New Roman" pitchFamily="18" charset="0"/>
                <a:cs typeface="Times New Roman" pitchFamily="18" charset="0"/>
              </a:rPr>
              <a:t>từ khó</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57"/>
            <a:ext cx="16276639" cy="9143468"/>
          </a:xfrm>
          <a:prstGeom prst="rect">
            <a:avLst/>
          </a:prstGeom>
        </p:spPr>
      </p:pic>
      <p:sp>
        <p:nvSpPr>
          <p:cNvPr id="2" name="Title 1"/>
          <p:cNvSpPr>
            <a:spLocks noGrp="1"/>
          </p:cNvSpPr>
          <p:nvPr>
            <p:ph type="title"/>
          </p:nvPr>
        </p:nvSpPr>
        <p:spPr/>
        <p:txBody>
          <a:bodyPr/>
          <a:lstStyle/>
          <a:p>
            <a:r>
              <a:rPr lang="en-US" dirty="0" smtClean="0">
                <a:solidFill>
                  <a:srgbClr val="FF0000"/>
                </a:solidFill>
                <a:latin typeface="Times New Roman" panose="02020603050405020304" pitchFamily="18" charset="0"/>
                <a:cs typeface="Times New Roman" panose="02020603050405020304" pitchFamily="18" charset="0"/>
              </a:rPr>
              <a:t>Câu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1356519" y="3623828"/>
            <a:ext cx="14038600" cy="1920526"/>
          </a:xfrm>
          <a:prstGeom prst="rect">
            <a:avLst/>
          </a:prstGeom>
        </p:spPr>
        <p:txBody>
          <a:bodyPr wrap="square">
            <a:spAutoFit/>
          </a:bodyPr>
          <a:lstStyle/>
          <a:p>
            <a:pPr marL="0" indent="0">
              <a:buNone/>
            </a:pPr>
            <a:r>
              <a:rPr lang="en-US" sz="4400" b="1" dirty="0" err="1">
                <a:solidFill>
                  <a:srgbClr val="0000FF"/>
                </a:solidFill>
                <a:latin typeface="Times New Roman" panose="02020603050405020304" pitchFamily="18" charset="0"/>
                <a:cs typeface="Times New Roman" panose="02020603050405020304" pitchFamily="18" charset="0"/>
              </a:rPr>
              <a:t>Rồi</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người</a:t>
            </a:r>
            <a:r>
              <a:rPr lang="en-US" sz="4400" b="1" dirty="0">
                <a:solidFill>
                  <a:srgbClr val="0000FF"/>
                </a:solidFill>
                <a:latin typeface="Times New Roman" panose="02020603050405020304" pitchFamily="18" charset="0"/>
                <a:cs typeface="Times New Roman" panose="02020603050405020304" pitchFamily="18" charset="0"/>
              </a:rPr>
              <a:t> ta </a:t>
            </a:r>
            <a:r>
              <a:rPr lang="en-US" sz="4400" b="1" dirty="0" err="1">
                <a:solidFill>
                  <a:srgbClr val="0000FF"/>
                </a:solidFill>
                <a:latin typeface="Times New Roman" panose="02020603050405020304" pitchFamily="18" charset="0"/>
                <a:cs typeface="Times New Roman" panose="02020603050405020304" pitchFamily="18" charset="0"/>
              </a:rPr>
              <a:t>bắt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đầu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nghiên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cứu</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chế</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tạo</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rô-bốt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thật</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thường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có</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hình</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dạng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như</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người</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làm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việc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chẳng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biết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mệt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mỏi</a:t>
            </a:r>
            <a:r>
              <a:rPr lang="en-US" sz="4400" b="1" dirty="0">
                <a:solidFill>
                  <a:srgbClr val="0000FF"/>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chẳng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sợ</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hiểm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nguy</a:t>
            </a:r>
            <a:r>
              <a:rPr lang="en-US" sz="4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74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a:t>
            </a:r>
            <a:r>
              <a:rPr lang="en-US" sz="3200" b="1" dirty="0" smtClean="0">
                <a:solidFill>
                  <a:srgbClr val="FF0000"/>
                </a:solidFill>
                <a:effectLst>
                  <a:outerShdw blurRad="38100" dist="38100" dir="2700000" algn="tl">
                    <a:srgbClr val="000000">
                      <a:alpha val="43137"/>
                    </a:srgbClr>
                  </a:outerShdw>
                </a:effectLst>
                <a:latin typeface="Times New Roman" pitchFamily="18" charset="0"/>
              </a:rPr>
              <a:t>: RÔ </a:t>
            </a:r>
            <a:r>
              <a:rPr lang="en-US" sz="3200" b="1" dirty="0">
                <a:solidFill>
                  <a:srgbClr val="FF0000"/>
                </a:solidFill>
                <a:effectLst>
                  <a:outerShdw blurRad="38100" dist="38100" dir="2700000" algn="tl">
                    <a:srgbClr val="000000">
                      <a:alpha val="43137"/>
                    </a:srgbClr>
                  </a:outerShdw>
                </a:effectLst>
                <a:latin typeface="Times New Roman" pitchFamily="18" charset="0"/>
              </a:rPr>
              <a:t>–BỐT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smtClean="0">
                <a:solidFill>
                  <a:srgbClr val="0000CC"/>
                </a:solidFill>
                <a:latin typeface="Times New Roman" pitchFamily="18" charset="0"/>
                <a:cs typeface="Times New Roman" pitchFamily="18" charset="0"/>
              </a:rPr>
              <a:t>	</a:t>
            </a:r>
            <a:r>
              <a:rPr lang="en-US" sz="3800" b="1" dirty="0" smtClean="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a:t>
            </a:r>
            <a:r>
              <a:rPr lang="en-US" sz="3800" b="1" dirty="0" smtClean="0">
                <a:latin typeface="Times New Roman" pitchFamily="18" charset="0"/>
                <a:cs typeface="Times New Roman" pitchFamily="18" charset="0"/>
              </a:rPr>
              <a:t>Rô – bốt còn được tạo ra để giúp chúng ta làm các việc thường ngày: rửa bát, quét nhà, bán hàng, ... Dự báo, không bao lâu nữa, rô – bốt  sẽ được sử dụng rộng rãi trong đời sống.</a:t>
            </a:r>
            <a:endParaRPr lang="en-US" sz="3800" b="1" dirty="0">
              <a:latin typeface="Times New Roman" pitchFamily="18" charset="0"/>
              <a:cs typeface="Times New Roman" pitchFamily="18" charset="0"/>
            </a:endParaRP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1</a:t>
            </a:r>
            <a:endParaRPr lang="en-US" sz="4000" b="1" dirty="0">
              <a:latin typeface="Times New Roman" panose="02020603050405020304" pitchFamily="18" charset="0"/>
              <a:cs typeface="Times New Roman" panose="02020603050405020304" pitchFamily="18" charset="0"/>
            </a:endParaRP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2</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21691"/>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 y="-56955"/>
            <a:ext cx="16276639" cy="9163944"/>
          </a:xfrm>
          <a:prstGeom prst="rect">
            <a:avLst/>
          </a:prstGeom>
        </p:spPr>
      </p:pic>
      <p:sp>
        <p:nvSpPr>
          <p:cNvPr id="2" name="Title 1"/>
          <p:cNvSpPr>
            <a:spLocks noGrp="1"/>
          </p:cNvSpPr>
          <p:nvPr>
            <p:ph type="title"/>
          </p:nvPr>
        </p:nvSpPr>
        <p:spPr>
          <a:xfrm>
            <a:off x="899319" y="2744537"/>
            <a:ext cx="14038600" cy="1767417"/>
          </a:xfrm>
        </p:spPr>
        <p:txBody>
          <a:bodyPr>
            <a:normAutofit/>
          </a:bodyPr>
          <a:lstStyle/>
          <a:p>
            <a:pPr algn="ctr"/>
            <a:r>
              <a:rPr lang="en-US" sz="8000" b="1" dirty="0" smtClean="0">
                <a:latin typeface="Times New Roman" panose="02020603050405020304" pitchFamily="18" charset="0"/>
                <a:cs typeface="Times New Roman" panose="02020603050405020304" pitchFamily="18" charset="0"/>
              </a:rPr>
              <a:t>Tìm hiểu bài</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8807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9565</TotalTime>
  <Words>753</Words>
  <Application>Microsoft Office PowerPoint</Application>
  <PresentationFormat>Custom</PresentationFormat>
  <Paragraphs>75</Paragraphs>
  <Slides>28</Slides>
  <Notes>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HP001 4H</vt:lpstr>
      <vt:lpstr>宋体</vt: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Câu</vt:lpstr>
      <vt:lpstr>PowerPoint Presentation</vt:lpstr>
      <vt:lpstr>Tìm hiểu bài</vt:lpstr>
      <vt:lpstr>Câu 1: Nhân vật người máy (rô-bốt) xuất hiện lần đầu tiên khi nào? </vt:lpstr>
      <vt:lpstr>Câu 2: Sự xuất hiện của rô-bốt trong vở kịch đem đến những thay đổi gì trong suy nghĩ và hành động của con người? </vt:lpstr>
      <vt:lpstr>Câu 3: : Bài đọc cho biết rô-bốt được con người chế tạo đã có khả năng làm những việc gì? </vt:lpstr>
      <vt:lpstr>Câu 4: Theo em, vì sao không bao lâu nữa, rô-bốt sẽ được sử dụng rộng rãi trong đời sống? </vt:lpstr>
      <vt:lpstr>Câu 5: Em mong muốn có một con rô-bốt như thế nào cho riêng mình? </vt:lpstr>
      <vt:lpstr>NỘI DUNG</vt:lpstr>
      <vt:lpstr>PowerPoint Presentation</vt:lpstr>
      <vt:lpstr>PowerPoint Presentation</vt:lpstr>
      <vt:lpstr>Ôn chữ hoa ȱ, Ƴ, ƹ, 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10D200922</cp:lastModifiedBy>
  <cp:revision>1004</cp:revision>
  <dcterms:created xsi:type="dcterms:W3CDTF">2008-09-09T22:52:10Z</dcterms:created>
  <dcterms:modified xsi:type="dcterms:W3CDTF">2023-03-06T06:54:52Z</dcterms:modified>
</cp:coreProperties>
</file>