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ags/tag3.xml" ContentType="application/vnd.openxmlformats-officedocument.presentationml.tags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7"/>
  </p:notesMasterIdLst>
  <p:sldIdLst>
    <p:sldId id="470" r:id="rId11"/>
    <p:sldId id="491" r:id="rId12"/>
    <p:sldId id="510" r:id="rId13"/>
    <p:sldId id="511" r:id="rId14"/>
    <p:sldId id="512" r:id="rId15"/>
    <p:sldId id="513" r:id="rId16"/>
    <p:sldId id="353" r:id="rId17"/>
    <p:sldId id="514" r:id="rId18"/>
    <p:sldId id="515" r:id="rId19"/>
    <p:sldId id="352" r:id="rId20"/>
    <p:sldId id="516" r:id="rId21"/>
    <p:sldId id="517" r:id="rId22"/>
    <p:sldId id="518" r:id="rId23"/>
    <p:sldId id="519" r:id="rId24"/>
    <p:sldId id="520" r:id="rId25"/>
    <p:sldId id="521" r:id="rId26"/>
  </p:sldIdLst>
  <p:sldSz cx="12190413" cy="6859588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02"/>
    <a:srgbClr val="90398F"/>
    <a:srgbClr val="E67D26"/>
    <a:srgbClr val="9B7668"/>
    <a:srgbClr val="B46A4C"/>
    <a:srgbClr val="BE7E65"/>
    <a:srgbClr val="FFCCCC"/>
    <a:srgbClr val="F0619B"/>
    <a:srgbClr val="356CAE"/>
    <a:srgbClr val="92A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8" autoAdjust="0"/>
    <p:restoredTop sz="97778" autoAdjust="0"/>
  </p:normalViewPr>
  <p:slideViewPr>
    <p:cSldViewPr snapToGrid="0" showGuides="1">
      <p:cViewPr varScale="1">
        <p:scale>
          <a:sx n="66" d="100"/>
          <a:sy n="66" d="100"/>
        </p:scale>
        <p:origin x="1356" y="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997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714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78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B1BCE9-3020-4A1F-91C8-33F19F1156EB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3169300" y="0"/>
            <a:ext cx="1140581" cy="1140581"/>
          </a:xfrm>
          <a:prstGeom prst="ellipse">
            <a:avLst/>
          </a:prstGeom>
          <a:blipFill dpi="0" rotWithShape="0">
            <a:blip r:embed="rId15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B1BCE9-3020-4A1F-91C8-33F19F1156EB}"/>
              </a:ext>
            </a:extLst>
          </p:cNvPr>
          <p:cNvSpPr>
            <a:spLocks noChangeAspect="1"/>
          </p:cNvSpPr>
          <p:nvPr userDrawn="1">
            <p:custDataLst>
              <p:tags r:id="rId15"/>
            </p:custDataLst>
          </p:nvPr>
        </p:nvSpPr>
        <p:spPr>
          <a:xfrm>
            <a:off x="-3169300" y="0"/>
            <a:ext cx="1140581" cy="1140581"/>
          </a:xfrm>
          <a:prstGeom prst="ellipse">
            <a:avLst/>
          </a:prstGeom>
          <a:blipFill dpi="0" rotWithShape="0">
            <a:blip r:embed="rId17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jpg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gif"/><Relationship Id="rId5" Type="http://schemas.openxmlformats.org/officeDocument/2006/relationships/slide" Target="slide4.xml"/><Relationship Id="rId4" Type="http://schemas.openxmlformats.org/officeDocument/2006/relationships/slide" Target="slide5.xml"/><Relationship Id="rId9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3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F5CB9F50-4371-4F5E-8783-42247FD49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" y="91440"/>
            <a:ext cx="12190413" cy="6857107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264E8230-2DFC-4995-8526-61963F3E0C36}"/>
              </a:ext>
            </a:extLst>
          </p:cNvPr>
          <p:cNvSpPr txBox="1"/>
          <p:nvPr/>
        </p:nvSpPr>
        <p:spPr>
          <a:xfrm>
            <a:off x="2892366" y="3573779"/>
            <a:ext cx="6394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 err="1" smtClean="0">
                <a:solidFill>
                  <a:srgbClr val="E98E01"/>
                </a:solidFill>
                <a:latin typeface="UTM Atlas" panose="02040603050506020204" pitchFamily="18" charset="0"/>
                <a:ea typeface="华文新魏" panose="02010800040101010101" pitchFamily="2" charset="-122"/>
              </a:rPr>
              <a:t>Trang</a:t>
            </a:r>
            <a:r>
              <a:rPr lang="en-US" altLang="zh-CN" sz="2400" spc="300" smtClean="0">
                <a:solidFill>
                  <a:srgbClr val="E98E01"/>
                </a:solidFill>
                <a:latin typeface="UTM Atlas" panose="02040603050506020204" pitchFamily="18" charset="0"/>
                <a:ea typeface="华文新魏" panose="02010800040101010101" pitchFamily="2" charset="-122"/>
              </a:rPr>
              <a:t> 71</a:t>
            </a:r>
            <a:endParaRPr lang="en-US" altLang="zh-CN" sz="2400" spc="300" dirty="0">
              <a:solidFill>
                <a:srgbClr val="E98E01"/>
              </a:solidFill>
              <a:latin typeface="UTM Atlas" panose="02040603050506020204" pitchFamily="18" charset="0"/>
              <a:ea typeface="华文新魏" panose="02010800040101010101" pitchFamily="2" charset="-122"/>
            </a:endParaRP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18EABDD-774D-4C50-A1C7-DC8D05B129E7}"/>
              </a:ext>
            </a:extLst>
          </p:cNvPr>
          <p:cNvSpPr txBox="1"/>
          <p:nvPr/>
        </p:nvSpPr>
        <p:spPr>
          <a:xfrm>
            <a:off x="8910181" y="3863160"/>
            <a:ext cx="309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mtClean="0">
                <a:solidFill>
                  <a:srgbClr val="F0619B"/>
                </a:solidFill>
                <a:latin typeface="UTM Bienvenue" panose="02040603050506020204" pitchFamily="18" charset="0"/>
                <a:ea typeface="微软雅黑" pitchFamily="34" charset="-122"/>
              </a:rPr>
              <a:t>Thực hiện: EduFive</a:t>
            </a:r>
            <a:endParaRPr lang="zh-CN" altLang="en-US" sz="2400" dirty="0">
              <a:solidFill>
                <a:srgbClr val="F0619B"/>
              </a:solidFill>
              <a:latin typeface="UTM Bienvenue" panose="02040603050506020204" pitchFamily="18" charset="0"/>
              <a:ea typeface="微软雅黑" pitchFamily="34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7E0625A-6B01-4258-A487-ED21EC80209E}"/>
              </a:ext>
            </a:extLst>
          </p:cNvPr>
          <p:cNvCxnSpPr>
            <a:cxnSpLocks/>
          </p:cNvCxnSpPr>
          <p:nvPr/>
        </p:nvCxnSpPr>
        <p:spPr>
          <a:xfrm>
            <a:off x="3243319" y="3513011"/>
            <a:ext cx="52768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7">
            <a:extLst>
              <a:ext uri="{FF2B5EF4-FFF2-40B4-BE49-F238E27FC236}">
                <a16:creationId xmlns:a16="http://schemas.microsoft.com/office/drawing/2014/main" id="{AAEF9451-2A14-4D43-81DF-AD8E0C984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179" y="1019234"/>
            <a:ext cx="664316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8000" smtClean="0">
                <a:solidFill>
                  <a:srgbClr val="C00000"/>
                </a:solidFill>
                <a:latin typeface="UTM Niagara" panose="02040603050506020204" pitchFamily="18" charset="0"/>
                <a:ea typeface="华文琥珀" panose="02010800040101010101" pitchFamily="2" charset="-122"/>
              </a:rPr>
              <a:t>Chia một số thập phân cho </a:t>
            </a:r>
          </a:p>
          <a:p>
            <a:pPr algn="ctr" defTabSz="685800"/>
            <a:r>
              <a:rPr lang="en-US" altLang="zh-CN" sz="8000" smtClean="0">
                <a:solidFill>
                  <a:srgbClr val="C00000"/>
                </a:solidFill>
                <a:latin typeface="UTM Niagara" panose="02040603050506020204" pitchFamily="18" charset="0"/>
                <a:ea typeface="华文琥珀" panose="02010800040101010101" pitchFamily="2" charset="-122"/>
              </a:rPr>
              <a:t>một số thập phân</a:t>
            </a:r>
            <a:endParaRPr lang="en-US" altLang="zh-CN" sz="8000" dirty="0">
              <a:solidFill>
                <a:srgbClr val="C00000"/>
              </a:solidFill>
              <a:latin typeface="UTM Niagara" panose="02040603050506020204" pitchFamily="18" charset="0"/>
              <a:ea typeface="华文琥珀" panose="0201080004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812951A-3A2A-4411-9326-3CDDA5781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932" y="342900"/>
            <a:ext cx="15696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5400" smtClean="0">
                <a:solidFill>
                  <a:srgbClr val="90398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Toán</a:t>
            </a:r>
            <a:endParaRPr lang="en-US" altLang="zh-CN" sz="5400" dirty="0">
              <a:solidFill>
                <a:srgbClr val="90398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A8794DB-3C28-4D48-B1C7-995C79A47857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BE7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17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12">
            <a:extLst>
              <a:ext uri="{FF2B5EF4-FFF2-40B4-BE49-F238E27FC236}">
                <a16:creationId xmlns:a16="http://schemas.microsoft.com/office/drawing/2014/main" id="{F5CB9F50-4371-4F5E-8783-42247FD49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" y="91440"/>
            <a:ext cx="12190413" cy="6857107"/>
          </a:xfrm>
          <a:prstGeom prst="rect">
            <a:avLst/>
          </a:prstGeom>
        </p:spPr>
      </p:pic>
      <p:sp>
        <p:nvSpPr>
          <p:cNvPr id="27" name="矩形 14">
            <a:extLst>
              <a:ext uri="{FF2B5EF4-FFF2-40B4-BE49-F238E27FC236}">
                <a16:creationId xmlns:a16="http://schemas.microsoft.com/office/drawing/2014/main" id="{EA8794DB-3C28-4D48-B1C7-995C79A47857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BE7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4">
            <a:extLst>
              <a:ext uri="{FF2B5EF4-FFF2-40B4-BE49-F238E27FC236}">
                <a16:creationId xmlns:a16="http://schemas.microsoft.com/office/drawing/2014/main" id="{3D1CB2BE-72A0-495B-B617-9FE69684DBED}"/>
              </a:ext>
            </a:extLst>
          </p:cNvPr>
          <p:cNvSpPr/>
          <p:nvPr/>
        </p:nvSpPr>
        <p:spPr>
          <a:xfrm>
            <a:off x="2759508" y="1470228"/>
            <a:ext cx="8001770" cy="1769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11500" noProof="1" smtClean="0">
                <a:solidFill>
                  <a:srgbClr val="C00000"/>
                </a:solidFill>
                <a:latin typeface="UTM Colossalis" panose="02040603050506020204" pitchFamily="18" charset="0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Luyện tập</a:t>
            </a:r>
            <a:endParaRPr lang="zh-CN" altLang="en-US" sz="11500" noProof="1">
              <a:solidFill>
                <a:srgbClr val="C00000"/>
              </a:solidFill>
              <a:latin typeface="UTM Colossalis" panose="02040603050506020204" pitchFamily="18" charset="0"/>
              <a:ea typeface="华文新魏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999" y="167045"/>
            <a:ext cx="6940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90398F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Bài 1: Đặt tính rồi tính</a:t>
            </a:r>
            <a:endParaRPr lang="en-US" sz="3200" b="1">
              <a:solidFill>
                <a:srgbClr val="90398F"/>
              </a:solidFill>
              <a:latin typeface="Times New Roman" pitchFamily="18" charset="0"/>
              <a:ea typeface="HP001 4H" pitchFamily="34" charset="-127"/>
              <a:cs typeface="Times New Roman" pitchFamily="18" charset="0"/>
            </a:endParaRP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6631433" y="2148240"/>
            <a:ext cx="2786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67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8, 216 : 5,2</a:t>
            </a: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7007001" y="2781265"/>
            <a:ext cx="297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8,2,16     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36"/>
          <p:cNvSpPr>
            <a:spLocks noChangeShapeType="1"/>
          </p:cNvSpPr>
          <p:nvPr/>
        </p:nvSpPr>
        <p:spPr bwMode="auto">
          <a:xfrm>
            <a:off x="8136610" y="2895780"/>
            <a:ext cx="11114" cy="72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37"/>
          <p:cNvSpPr>
            <a:spLocks noChangeShapeType="1"/>
          </p:cNvSpPr>
          <p:nvPr/>
        </p:nvSpPr>
        <p:spPr bwMode="auto">
          <a:xfrm>
            <a:off x="8136611" y="3276779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8289011" y="3276779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1,58</a:t>
            </a: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6980014" y="3324845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3 0 1</a:t>
            </a:r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7283679" y="3782045"/>
            <a:ext cx="1135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7604807" y="4239245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319891" y="2181726"/>
            <a:ext cx="27590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67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19,72 : 5,8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267683" y="3099713"/>
            <a:ext cx="128587" cy="1565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8584968" y="3092975"/>
            <a:ext cx="128587" cy="1565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 Box 90"/>
          <p:cNvSpPr txBox="1">
            <a:spLocks noChangeArrowheads="1"/>
          </p:cNvSpPr>
          <p:nvPr/>
        </p:nvSpPr>
        <p:spPr bwMode="auto">
          <a:xfrm>
            <a:off x="3261503" y="2900074"/>
            <a:ext cx="30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4" name="Line 93"/>
          <p:cNvSpPr>
            <a:spLocks noChangeShapeType="1"/>
          </p:cNvSpPr>
          <p:nvPr/>
        </p:nvSpPr>
        <p:spPr bwMode="auto">
          <a:xfrm>
            <a:off x="4034616" y="3281074"/>
            <a:ext cx="1524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" name="Group 107"/>
          <p:cNvGrpSpPr>
            <a:grpSpLocks/>
          </p:cNvGrpSpPr>
          <p:nvPr/>
        </p:nvGrpSpPr>
        <p:grpSpPr bwMode="auto">
          <a:xfrm>
            <a:off x="2385204" y="2909600"/>
            <a:ext cx="2819400" cy="981075"/>
            <a:chOff x="-24" y="1494"/>
            <a:chExt cx="1776" cy="618"/>
          </a:xfrm>
        </p:grpSpPr>
        <p:sp>
          <p:nvSpPr>
            <p:cNvPr id="26" name="Text Box 94"/>
            <p:cNvSpPr txBox="1">
              <a:spLocks noChangeArrowheads="1"/>
            </p:cNvSpPr>
            <p:nvPr/>
          </p:nvSpPr>
          <p:spPr bwMode="auto">
            <a:xfrm>
              <a:off x="-24" y="1494"/>
              <a:ext cx="17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smtClean="0">
                  <a:latin typeface="Times New Roman" panose="02020603050405020304" pitchFamily="18" charset="0"/>
                </a:rPr>
                <a:t>   19,7</a:t>
              </a:r>
              <a:r>
                <a:rPr lang="en-US" altLang="en-US" sz="280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>
                  <a:latin typeface="Times New Roman" panose="02020603050405020304" pitchFamily="18" charset="0"/>
                </a:rPr>
                <a:t>2   5, 8 </a:t>
              </a:r>
            </a:p>
          </p:txBody>
        </p:sp>
        <p:grpSp>
          <p:nvGrpSpPr>
            <p:cNvPr id="27" name="Group 95"/>
            <p:cNvGrpSpPr>
              <a:grpSpLocks/>
            </p:cNvGrpSpPr>
            <p:nvPr/>
          </p:nvGrpSpPr>
          <p:grpSpPr bwMode="auto">
            <a:xfrm>
              <a:off x="864" y="1584"/>
              <a:ext cx="528" cy="528"/>
              <a:chOff x="816" y="2112"/>
              <a:chExt cx="528" cy="528"/>
            </a:xfrm>
          </p:grpSpPr>
          <p:sp>
            <p:nvSpPr>
              <p:cNvPr id="28" name="Line 96"/>
              <p:cNvSpPr>
                <a:spLocks noChangeShapeType="1"/>
              </p:cNvSpPr>
              <p:nvPr/>
            </p:nvSpPr>
            <p:spPr bwMode="auto">
              <a:xfrm>
                <a:off x="816" y="2112"/>
                <a:ext cx="0" cy="52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97"/>
              <p:cNvSpPr>
                <a:spLocks noChangeShapeType="1"/>
              </p:cNvSpPr>
              <p:nvPr/>
            </p:nvSpPr>
            <p:spPr bwMode="auto">
              <a:xfrm>
                <a:off x="816" y="2352"/>
                <a:ext cx="52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" name="Text Box 98"/>
          <p:cNvSpPr txBox="1">
            <a:spLocks noChangeArrowheads="1"/>
          </p:cNvSpPr>
          <p:nvPr/>
        </p:nvSpPr>
        <p:spPr bwMode="auto">
          <a:xfrm>
            <a:off x="2981651" y="3355107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3</a:t>
            </a:r>
          </a:p>
        </p:txBody>
      </p:sp>
      <p:sp>
        <p:nvSpPr>
          <p:cNvPr id="31" name="Text Box 99"/>
          <p:cNvSpPr txBox="1">
            <a:spLocks noChangeArrowheads="1"/>
          </p:cNvSpPr>
          <p:nvPr/>
        </p:nvSpPr>
        <p:spPr bwMode="auto">
          <a:xfrm>
            <a:off x="3345641" y="3339305"/>
            <a:ext cx="22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2" name="Text Box 100"/>
          <p:cNvSpPr txBox="1">
            <a:spLocks noChangeArrowheads="1"/>
          </p:cNvSpPr>
          <p:nvPr/>
        </p:nvSpPr>
        <p:spPr bwMode="auto">
          <a:xfrm>
            <a:off x="3815541" y="3357274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3" name="Text Box 101"/>
          <p:cNvSpPr txBox="1">
            <a:spLocks noChangeArrowheads="1"/>
          </p:cNvSpPr>
          <p:nvPr/>
        </p:nvSpPr>
        <p:spPr bwMode="auto">
          <a:xfrm>
            <a:off x="4151187" y="3368954"/>
            <a:ext cx="327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4" name="Text Box 102"/>
          <p:cNvSpPr txBox="1">
            <a:spLocks noChangeArrowheads="1"/>
          </p:cNvSpPr>
          <p:nvPr/>
        </p:nvSpPr>
        <p:spPr bwMode="auto">
          <a:xfrm>
            <a:off x="3345983" y="3782045"/>
            <a:ext cx="353446" cy="5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5" name="Line 105"/>
          <p:cNvSpPr>
            <a:spLocks noChangeShapeType="1"/>
          </p:cNvSpPr>
          <p:nvPr/>
        </p:nvSpPr>
        <p:spPr bwMode="auto">
          <a:xfrm>
            <a:off x="3042428" y="3281074"/>
            <a:ext cx="1524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106"/>
          <p:cNvSpPr txBox="1">
            <a:spLocks noChangeArrowheads="1"/>
          </p:cNvSpPr>
          <p:nvPr/>
        </p:nvSpPr>
        <p:spPr bwMode="auto">
          <a:xfrm>
            <a:off x="4016360" y="3324442"/>
            <a:ext cx="411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37" name="Text Box 126"/>
          <p:cNvSpPr txBox="1">
            <a:spLocks noChangeArrowheads="1"/>
          </p:cNvSpPr>
          <p:nvPr/>
        </p:nvSpPr>
        <p:spPr bwMode="auto">
          <a:xfrm>
            <a:off x="2703612" y="336037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255814" y="949618"/>
            <a:ext cx="27590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67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19,72 : 5,8</a:t>
            </a: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3091869" y="952650"/>
            <a:ext cx="2786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67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8, 216 : 5,2</a:t>
            </a: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5954911" y="917001"/>
            <a:ext cx="34217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67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12,88: 0,25</a:t>
            </a: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8981609" y="894171"/>
            <a:ext cx="34217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67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smtClean="0">
                <a:solidFill>
                  <a:srgbClr val="E67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17,4 : 1,45</a:t>
            </a:r>
            <a:endParaRPr lang="en-US" sz="2800" b="1">
              <a:solidFill>
                <a:srgbClr val="E67D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2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23" grpId="0"/>
      <p:bldP spid="31" grpId="0"/>
      <p:bldP spid="32" grpId="0"/>
      <p:bldP spid="33" grpId="0"/>
      <p:bldP spid="34" grpId="0"/>
      <p:bldP spid="36" grpId="0"/>
      <p:bldP spid="38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1983817" y="1973590"/>
            <a:ext cx="34217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67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smtClean="0">
                <a:solidFill>
                  <a:srgbClr val="E67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12,88 : </a:t>
            </a:r>
            <a:r>
              <a:rPr lang="en-US" sz="2800" b="1">
                <a:solidFill>
                  <a:srgbClr val="E67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0,25</a:t>
            </a: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2344057" y="2697640"/>
            <a:ext cx="335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.VnTime" pitchFamily="34" charset="0"/>
              </a:rPr>
              <a:t>12,88     </a:t>
            </a:r>
            <a:r>
              <a:rPr lang="en-US" sz="2800" smtClean="0">
                <a:solidFill>
                  <a:srgbClr val="000000"/>
                </a:solidFill>
                <a:latin typeface=".VnTime" pitchFamily="34" charset="0"/>
              </a:rPr>
              <a:t>  </a:t>
            </a:r>
            <a:r>
              <a:rPr lang="en-US" sz="2800">
                <a:solidFill>
                  <a:srgbClr val="000000"/>
                </a:solidFill>
                <a:latin typeface=".VnTime" pitchFamily="34" charset="0"/>
              </a:rPr>
              <a:t>0,25</a:t>
            </a:r>
          </a:p>
        </p:txBody>
      </p:sp>
      <p:sp>
        <p:nvSpPr>
          <p:cNvPr id="4" name="Line 27"/>
          <p:cNvSpPr>
            <a:spLocks noChangeShapeType="1"/>
          </p:cNvSpPr>
          <p:nvPr/>
        </p:nvSpPr>
        <p:spPr bwMode="auto">
          <a:xfrm>
            <a:off x="3807732" y="2790957"/>
            <a:ext cx="0" cy="8604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>
            <a:off x="3807732" y="323104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3868057" y="3223103"/>
            <a:ext cx="13874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.VnTime" pitchFamily="34" charset="0"/>
              </a:rPr>
              <a:t>51,52</a:t>
            </a: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2648857" y="3241220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.VnTime" pitchFamily="34" charset="0"/>
              </a:rPr>
              <a:t>  38</a:t>
            </a: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2845707" y="3698420"/>
            <a:ext cx="723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.VnTime" pitchFamily="34" charset="0"/>
              </a:rPr>
              <a:t>130</a:t>
            </a: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3029857" y="4155620"/>
            <a:ext cx="723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.VnTime" pitchFamily="34" charset="0"/>
              </a:rPr>
              <a:t>050</a:t>
            </a: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3258457" y="4612820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.VnTime" pitchFamily="34" charset="0"/>
              </a:rPr>
              <a:t>00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797774" y="3015449"/>
            <a:ext cx="128587" cy="1565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213801" y="3023409"/>
            <a:ext cx="128587" cy="1565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399999" y="167045"/>
            <a:ext cx="6940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90398F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Bài 1: Đặt tính rồi tính</a:t>
            </a:r>
            <a:endParaRPr lang="en-US" sz="3200" b="1">
              <a:solidFill>
                <a:srgbClr val="90398F"/>
              </a:solidFill>
              <a:latin typeface="Times New Roman" pitchFamily="18" charset="0"/>
              <a:ea typeface="HP001 4H" pitchFamily="34" charset="-127"/>
              <a:cs typeface="Times New Roman" pitchFamily="18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55814" y="949618"/>
            <a:ext cx="27590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67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19,72 : 5,8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091869" y="952650"/>
            <a:ext cx="2786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67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8, 216 : 5,2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5954911" y="917001"/>
            <a:ext cx="34217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67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12,88: 0,25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8981609" y="894171"/>
            <a:ext cx="34217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67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smtClean="0">
                <a:solidFill>
                  <a:srgbClr val="E67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17,4 : 1,45</a:t>
            </a:r>
            <a:endParaRPr lang="en-US" sz="2800" b="1">
              <a:solidFill>
                <a:srgbClr val="E67D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7087495" y="1910202"/>
            <a:ext cx="34217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67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smtClean="0">
                <a:solidFill>
                  <a:srgbClr val="E67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17,4 : 1,45</a:t>
            </a:r>
            <a:endParaRPr lang="en-US" sz="2800" b="1">
              <a:solidFill>
                <a:srgbClr val="E67D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7522745" y="2699277"/>
            <a:ext cx="335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rgbClr val="000000"/>
                </a:solidFill>
                <a:latin typeface=".VnTime" pitchFamily="34" charset="0"/>
              </a:rPr>
              <a:t>17,4</a:t>
            </a:r>
            <a:r>
              <a:rPr lang="en-US" sz="2800" b="1" smtClean="0">
                <a:solidFill>
                  <a:srgbClr val="FF0000"/>
                </a:solidFill>
                <a:latin typeface=".VnTime" pitchFamily="34" charset="0"/>
              </a:rPr>
              <a:t>0</a:t>
            </a:r>
            <a:r>
              <a:rPr lang="en-US" sz="2800" smtClean="0">
                <a:solidFill>
                  <a:srgbClr val="000000"/>
                </a:solidFill>
                <a:latin typeface=".VnTime" pitchFamily="34" charset="0"/>
              </a:rPr>
              <a:t>     1,45</a:t>
            </a: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8736235" y="2767521"/>
            <a:ext cx="0" cy="8604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8736235" y="3207604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8981609" y="3155477"/>
            <a:ext cx="13874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.VnTime" pitchFamily="34" charset="0"/>
              </a:rPr>
              <a:t>12</a:t>
            </a: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7522745" y="3199667"/>
            <a:ext cx="12852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.VnTime" pitchFamily="34" charset="0"/>
              </a:rPr>
              <a:t>  </a:t>
            </a:r>
            <a:r>
              <a:rPr lang="en-US" sz="2800" smtClean="0">
                <a:solidFill>
                  <a:srgbClr val="000000"/>
                </a:solidFill>
                <a:latin typeface=".VnTime" pitchFamily="34" charset="0"/>
              </a:rPr>
              <a:t>2 90</a:t>
            </a: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8230432" y="3700057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.VnTime" pitchFamily="34" charset="0"/>
              </a:rPr>
              <a:t>0</a:t>
            </a: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7976463" y="3017086"/>
            <a:ext cx="128587" cy="1565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9142304" y="2999973"/>
            <a:ext cx="128587" cy="1565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455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9" grpId="0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9315" y="558799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90398F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Bài 2: Biết 4,5</a:t>
            </a:r>
            <a:r>
              <a:rPr lang="en-US" sz="3200" b="1" i="1" smtClean="0">
                <a:solidFill>
                  <a:srgbClr val="90398F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l</a:t>
            </a:r>
            <a:r>
              <a:rPr lang="en-US" sz="3200" b="1" smtClean="0">
                <a:solidFill>
                  <a:srgbClr val="90398F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 dầu cân nặng 3,42kg. Hỏi 8</a:t>
            </a:r>
            <a:r>
              <a:rPr lang="en-US" sz="3200" b="1" i="1" smtClean="0">
                <a:solidFill>
                  <a:srgbClr val="90398F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l </a:t>
            </a:r>
            <a:r>
              <a:rPr lang="en-US" sz="3200" b="1" smtClean="0">
                <a:solidFill>
                  <a:srgbClr val="90398F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dầu cân nặng bao nhiêu ki-lô-gam?</a:t>
            </a:r>
            <a:endParaRPr lang="en-US" sz="3200" b="1" i="1">
              <a:solidFill>
                <a:srgbClr val="90398F"/>
              </a:solidFill>
              <a:latin typeface="Times New Roman" pitchFamily="18" charset="0"/>
              <a:ea typeface="HP001 4H" pitchFamily="34" charset="-127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630" y="2108351"/>
            <a:ext cx="2971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4,5</a:t>
            </a:r>
            <a:r>
              <a:rPr lang="en-US" sz="28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dầu:  3,42kg</a:t>
            </a:r>
          </a:p>
          <a:p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dầu:      ?    kg</a:t>
            </a:r>
            <a:endParaRPr 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985657" y="2137228"/>
            <a:ext cx="0" cy="1981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6226629" y="1933496"/>
            <a:ext cx="436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dầu hỏa cân nặng là:</a:t>
            </a:r>
          </a:p>
          <a:p>
            <a:pPr algn="ctr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3,42 : 4,5 = 0,76 (kg)</a:t>
            </a:r>
          </a:p>
          <a:p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dầu hỏa cân nặng là:</a:t>
            </a:r>
          </a:p>
          <a:p>
            <a:pPr algn="ctr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0,76 x 8 = 6,08 (kg)</a:t>
            </a:r>
            <a:endParaRPr 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878287" y="1082893"/>
            <a:ext cx="200297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8797472" y="1053865"/>
            <a:ext cx="111578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690917" y="1577961"/>
            <a:ext cx="514531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467100" y="1031133"/>
            <a:ext cx="1518557" cy="917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8578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546100" y="2526966"/>
            <a:ext cx="4343400" cy="1905000"/>
          </a:xfrm>
          <a:prstGeom prst="horizontalScroll">
            <a:avLst>
              <a:gd name="adj" fmla="val 12500"/>
            </a:avLst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 b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i="1" u="sng">
                <a:latin typeface="Times New Roman" panose="02020603050405020304" pitchFamily="18" charset="0"/>
              </a:rPr>
              <a:t>Tóm tắt:</a:t>
            </a:r>
          </a:p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</a:rPr>
              <a:t>1 bộ: hết 2,8 m vải</a:t>
            </a:r>
          </a:p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</a:rPr>
              <a:t>429,5m vải :…bộ quần áo?</a:t>
            </a:r>
          </a:p>
          <a:p>
            <a:pPr eaLnBrk="1" hangingPunct="1"/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62113" y="701341"/>
            <a:ext cx="849788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90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altLang="en-US" sz="2800" b="1" smtClean="0">
                <a:solidFill>
                  <a:srgbClr val="90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May </a:t>
            </a:r>
            <a:r>
              <a:rPr lang="en-US" altLang="en-US" sz="2800" b="1">
                <a:solidFill>
                  <a:srgbClr val="90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bộ quần áo hết 2,8m vải. Hỏi có 429,5m vải thì may được nhiều nhất bao nhiêu bộ quần áo như thế và còn thừa mấy mét vải?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047342" y="2464719"/>
            <a:ext cx="641894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>
                <a:latin typeface="Times New Roman" panose="02020603050405020304" pitchFamily="18" charset="0"/>
              </a:rPr>
              <a:t>Bài giải</a:t>
            </a:r>
          </a:p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</a:rPr>
              <a:t>     429,5 m thì may được số bộ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quần </a:t>
            </a:r>
            <a:r>
              <a:rPr lang="en-US" altLang="en-US" sz="2800" b="1">
                <a:latin typeface="Times New Roman" panose="02020603050405020304" pitchFamily="18" charset="0"/>
              </a:rPr>
              <a:t>áo và dư số mét vải là: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12800" y="0"/>
            <a:ext cx="381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Bài 3: giảm tải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889499" y="3778383"/>
            <a:ext cx="69541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/>
              <a:t>        </a:t>
            </a:r>
            <a:r>
              <a:rPr lang="en-US" altLang="en-US" sz="2800" b="1">
                <a:latin typeface="Times New Roman" panose="02020603050405020304" pitchFamily="18" charset="0"/>
              </a:rPr>
              <a:t>429,5 : 2,8 = 153 (bộ dư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1,1m</a:t>
            </a:r>
            <a:r>
              <a:rPr lang="en-US" altLang="en-US" sz="2800" b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513285" y="4381300"/>
            <a:ext cx="4953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           </a:t>
            </a:r>
            <a:r>
              <a:rPr lang="en-US" altLang="en-US" sz="2800" b="1" u="sng">
                <a:latin typeface="Times New Roman" panose="02020603050405020304" pitchFamily="18" charset="0"/>
              </a:rPr>
              <a:t>Đáp số</a:t>
            </a:r>
            <a:r>
              <a:rPr lang="en-US" altLang="en-US" sz="2800" b="1">
                <a:latin typeface="Times New Roman" panose="02020603050405020304" pitchFamily="18" charset="0"/>
              </a:rPr>
              <a:t>: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May 153 </a:t>
            </a:r>
            <a:r>
              <a:rPr lang="en-US" altLang="en-US" sz="2800" b="1">
                <a:latin typeface="Times New Roman" panose="02020603050405020304" pitchFamily="18" charset="0"/>
              </a:rPr>
              <a:t>bộ </a:t>
            </a:r>
            <a:endParaRPr lang="en-US" altLang="en-US" sz="2800" b="1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                      Thừa 1,1m</a:t>
            </a:r>
            <a:endParaRPr lang="en-US" altLang="en-US" sz="28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842657" y="1156953"/>
            <a:ext cx="527098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7206343" y="1156953"/>
            <a:ext cx="1581294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1803400" y="1614153"/>
            <a:ext cx="1581294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5998028" y="1614153"/>
            <a:ext cx="4016829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4839504" y="2009106"/>
            <a:ext cx="3172382" cy="260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7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>
            <a:extLst>
              <a:ext uri="{FF2B5EF4-FFF2-40B4-BE49-F238E27FC236}">
                <a16:creationId xmlns:a16="http://schemas.microsoft.com/office/drawing/2014/main" id="{AAEF9451-2A14-4D43-81DF-AD8E0C984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019" y="676334"/>
            <a:ext cx="50209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6000" smtClean="0">
                <a:solidFill>
                  <a:srgbClr val="C00000"/>
                </a:solidFill>
                <a:latin typeface="UTM Niagara" panose="02040603050506020204" pitchFamily="18" charset="0"/>
                <a:ea typeface="华文琥珀" panose="02010800040101010101" pitchFamily="2" charset="-122"/>
              </a:rPr>
              <a:t>Chia một số thập phân cho </a:t>
            </a:r>
          </a:p>
          <a:p>
            <a:pPr algn="ctr" defTabSz="685800"/>
            <a:r>
              <a:rPr lang="en-US" altLang="zh-CN" sz="6000" smtClean="0">
                <a:solidFill>
                  <a:srgbClr val="C00000"/>
                </a:solidFill>
                <a:latin typeface="UTM Niagara" panose="02040603050506020204" pitchFamily="18" charset="0"/>
                <a:ea typeface="华文琥珀" panose="02010800040101010101" pitchFamily="2" charset="-122"/>
              </a:rPr>
              <a:t>một số thập phân</a:t>
            </a:r>
            <a:endParaRPr lang="en-US" altLang="zh-CN" sz="6000" dirty="0">
              <a:solidFill>
                <a:srgbClr val="C00000"/>
              </a:solidFill>
              <a:latin typeface="UTM Niagara" panose="02040603050506020204" pitchFamily="18" charset="0"/>
              <a:ea typeface="华文琥珀" panose="02010800040101010101" pitchFamily="2" charset="-122"/>
            </a:endParaRPr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C812951A-3A2A-4411-9326-3CDDA5781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188" y="0"/>
            <a:ext cx="1210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4000" smtClean="0">
                <a:solidFill>
                  <a:srgbClr val="90398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Toán</a:t>
            </a:r>
            <a:endParaRPr lang="en-US" altLang="zh-CN" sz="4000" dirty="0">
              <a:solidFill>
                <a:srgbClr val="90398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18732" y="3114748"/>
            <a:ext cx="12190412" cy="2544374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CC0066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en-US" sz="3200" b="1" smtClean="0">
                <a:solidFill>
                  <a:srgbClr val="4C1420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Muốn </a:t>
            </a:r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chia một số thập phân cho một số thập phân </a:t>
            </a:r>
            <a:r>
              <a:rPr lang="en-US" sz="3200" b="1" smtClean="0">
                <a:solidFill>
                  <a:srgbClr val="4C1420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ta làm như sau: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en-US" sz="3200" b="1" smtClean="0">
                <a:solidFill>
                  <a:srgbClr val="4C1420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- Đếm xem có bao nhiêu chữ số ở phần thập phân của số chia thì chuyển dấu phẩy ở số bị chia sang bên phải bấy nhiêu chữ số.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en-US" sz="3200" b="1" smtClean="0">
                <a:solidFill>
                  <a:srgbClr val="4C1420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- Bỏ dấu phẩy ở số chia rồi thực hiện phép chia như chia cho số tự nhiên.</a:t>
            </a:r>
            <a:endParaRPr lang="en-US" sz="3200" b="1">
              <a:solidFill>
                <a:srgbClr val="4C1420"/>
              </a:solidFill>
              <a:latin typeface="Times New Roman" pitchFamily="18" charset="0"/>
              <a:ea typeface="HP001 4H" pitchFamily="34" charset="-127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8139" y="3010025"/>
            <a:ext cx="1129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B46A4C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Muốn chia một số thập phân cho một số thập phân ta làm </a:t>
            </a:r>
            <a:r>
              <a:rPr lang="en-US" sz="2800" b="1" smtClean="0">
                <a:solidFill>
                  <a:srgbClr val="B46A4C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thế nào?</a:t>
            </a:r>
            <a:endParaRPr lang="en-US" sz="2800" b="1">
              <a:solidFill>
                <a:srgbClr val="B46A4C"/>
              </a:solidFill>
              <a:latin typeface="Times New Roman" pitchFamily="18" charset="0"/>
              <a:ea typeface="HP001 4H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5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 animBg="1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F5CB9F50-4371-4F5E-8783-42247FD49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" y="91440"/>
            <a:ext cx="12190413" cy="6857107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264E8230-2DFC-4995-8526-61963F3E0C36}"/>
              </a:ext>
            </a:extLst>
          </p:cNvPr>
          <p:cNvSpPr txBox="1"/>
          <p:nvPr/>
        </p:nvSpPr>
        <p:spPr>
          <a:xfrm>
            <a:off x="2892366" y="3573779"/>
            <a:ext cx="6394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smtClean="0">
                <a:solidFill>
                  <a:srgbClr val="E98E01"/>
                </a:solidFill>
                <a:latin typeface="UTM Atlas" panose="02040603050506020204" pitchFamily="18" charset="0"/>
                <a:ea typeface="华文新魏" panose="02010800040101010101" pitchFamily="2" charset="-122"/>
              </a:rPr>
              <a:t>Trang 71</a:t>
            </a:r>
            <a:endParaRPr lang="en-US" altLang="zh-CN" sz="2400" spc="300" dirty="0">
              <a:solidFill>
                <a:srgbClr val="E98E01"/>
              </a:solidFill>
              <a:latin typeface="UTM Atlas" panose="02040603050506020204" pitchFamily="18" charset="0"/>
              <a:ea typeface="华文新魏" panose="02010800040101010101" pitchFamily="2" charset="-122"/>
            </a:endParaRP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18EABDD-774D-4C50-A1C7-DC8D05B129E7}"/>
              </a:ext>
            </a:extLst>
          </p:cNvPr>
          <p:cNvSpPr txBox="1"/>
          <p:nvPr/>
        </p:nvSpPr>
        <p:spPr>
          <a:xfrm>
            <a:off x="8910181" y="3863160"/>
            <a:ext cx="309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mtClean="0">
                <a:solidFill>
                  <a:srgbClr val="F0619B"/>
                </a:solidFill>
                <a:latin typeface="UTM Bienvenue" panose="02040603050506020204" pitchFamily="18" charset="0"/>
                <a:ea typeface="微软雅黑" pitchFamily="34" charset="-122"/>
              </a:rPr>
              <a:t>Thực hiện: EduFive</a:t>
            </a:r>
            <a:endParaRPr lang="zh-CN" altLang="en-US" sz="2400" dirty="0">
              <a:solidFill>
                <a:srgbClr val="F0619B"/>
              </a:solidFill>
              <a:latin typeface="UTM Bienvenue" panose="02040603050506020204" pitchFamily="18" charset="0"/>
              <a:ea typeface="微软雅黑" pitchFamily="34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7E0625A-6B01-4258-A487-ED21EC80209E}"/>
              </a:ext>
            </a:extLst>
          </p:cNvPr>
          <p:cNvCxnSpPr>
            <a:cxnSpLocks/>
          </p:cNvCxnSpPr>
          <p:nvPr/>
        </p:nvCxnSpPr>
        <p:spPr>
          <a:xfrm>
            <a:off x="3243319" y="3513011"/>
            <a:ext cx="52768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7">
            <a:extLst>
              <a:ext uri="{FF2B5EF4-FFF2-40B4-BE49-F238E27FC236}">
                <a16:creationId xmlns:a16="http://schemas.microsoft.com/office/drawing/2014/main" id="{AAEF9451-2A14-4D43-81DF-AD8E0C984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179" y="1019234"/>
            <a:ext cx="664316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8000" smtClean="0">
                <a:solidFill>
                  <a:srgbClr val="C00000"/>
                </a:solidFill>
                <a:latin typeface="UTM Niagara" panose="02040603050506020204" pitchFamily="18" charset="0"/>
                <a:ea typeface="华文琥珀" panose="02010800040101010101" pitchFamily="2" charset="-122"/>
              </a:rPr>
              <a:t>Chia một số thập phân cho </a:t>
            </a:r>
          </a:p>
          <a:p>
            <a:pPr algn="ctr" defTabSz="685800"/>
            <a:r>
              <a:rPr lang="en-US" altLang="zh-CN" sz="8000" smtClean="0">
                <a:solidFill>
                  <a:srgbClr val="C00000"/>
                </a:solidFill>
                <a:latin typeface="UTM Niagara" panose="02040603050506020204" pitchFamily="18" charset="0"/>
                <a:ea typeface="华文琥珀" panose="02010800040101010101" pitchFamily="2" charset="-122"/>
              </a:rPr>
              <a:t>một số thập phân</a:t>
            </a:r>
            <a:endParaRPr lang="en-US" altLang="zh-CN" sz="8000" dirty="0">
              <a:solidFill>
                <a:srgbClr val="C00000"/>
              </a:solidFill>
              <a:latin typeface="UTM Niagara" panose="02040603050506020204" pitchFamily="18" charset="0"/>
              <a:ea typeface="华文琥珀" panose="0201080004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812951A-3A2A-4411-9326-3CDDA5781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932" y="342900"/>
            <a:ext cx="15696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5400" smtClean="0">
                <a:solidFill>
                  <a:srgbClr val="90398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Toán</a:t>
            </a:r>
            <a:endParaRPr lang="en-US" altLang="zh-CN" sz="5400" dirty="0">
              <a:solidFill>
                <a:srgbClr val="90398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A8794DB-3C28-4D48-B1C7-995C79A47857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BE7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28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17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5A74C63-15CB-4A9C-A0E4-2A715124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91"/>
            <a:ext cx="12190413" cy="685710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A2C0D77-5D1F-448C-A894-EDF5BFF830C9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BE7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D1CB2BE-72A0-495B-B617-9FE69684DBED}"/>
              </a:ext>
            </a:extLst>
          </p:cNvPr>
          <p:cNvSpPr/>
          <p:nvPr/>
        </p:nvSpPr>
        <p:spPr>
          <a:xfrm>
            <a:off x="3432402" y="1767206"/>
            <a:ext cx="8001770" cy="1769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11500" noProof="1" smtClean="0">
                <a:solidFill>
                  <a:srgbClr val="BE7E65"/>
                </a:solidFill>
                <a:latin typeface="UTM Colossalis" panose="02040603050506020204" pitchFamily="18" charset="0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Khởi động</a:t>
            </a:r>
            <a:endParaRPr lang="zh-CN" altLang="en-US" sz="11500" noProof="1">
              <a:solidFill>
                <a:srgbClr val="BE7E65"/>
              </a:solidFill>
              <a:latin typeface="UTM Colossalis" panose="02040603050506020204" pitchFamily="18" charset="0"/>
              <a:ea typeface="华文新魏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A62DC06-D23F-4E83-9BB7-BD936C815DFC}"/>
              </a:ext>
            </a:extLst>
          </p:cNvPr>
          <p:cNvGrpSpPr/>
          <p:nvPr/>
        </p:nvGrpSpPr>
        <p:grpSpPr>
          <a:xfrm>
            <a:off x="1800807" y="2013275"/>
            <a:ext cx="1277582" cy="1277575"/>
            <a:chOff x="4935391" y="1487359"/>
            <a:chExt cx="281331" cy="281331"/>
          </a:xfrm>
          <a:solidFill>
            <a:srgbClr val="E94E60"/>
          </a:solidFill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3788121F-F857-46E2-A473-A38752E19B6E}"/>
                </a:ext>
              </a:extLst>
            </p:cNvPr>
            <p:cNvSpPr/>
            <p:nvPr/>
          </p:nvSpPr>
          <p:spPr>
            <a:xfrm>
              <a:off x="4935391" y="1487359"/>
              <a:ext cx="281331" cy="281331"/>
            </a:xfrm>
            <a:prstGeom prst="ellipse">
              <a:avLst/>
            </a:prstGeom>
            <a:noFill/>
            <a:ln w="6350">
              <a:solidFill>
                <a:srgbClr val="BE7E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spc="300" dirty="0">
                <a:solidFill>
                  <a:srgbClr val="65637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9D422B27-1583-46DF-9A52-6A5B677F9E91}"/>
                </a:ext>
              </a:extLst>
            </p:cNvPr>
            <p:cNvSpPr/>
            <p:nvPr/>
          </p:nvSpPr>
          <p:spPr>
            <a:xfrm>
              <a:off x="4979692" y="1531660"/>
              <a:ext cx="192728" cy="192727"/>
            </a:xfrm>
            <a:prstGeom prst="ellipse">
              <a:avLst/>
            </a:prstGeom>
            <a:solidFill>
              <a:srgbClr val="BE7E6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spc="-15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62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6">
            <a:extLst>
              <a:ext uri="{FF2B5EF4-FFF2-40B4-BE49-F238E27FC236}">
                <a16:creationId xmlns:a16="http://schemas.microsoft.com/office/drawing/2014/main" id="{35A74C63-15CB-4A9C-A0E4-2A715124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77"/>
            <a:ext cx="12190413" cy="714477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426857" y="1413084"/>
            <a:ext cx="2945597" cy="2592247"/>
            <a:chOff x="4426857" y="1413084"/>
            <a:chExt cx="2945597" cy="2592247"/>
          </a:xfrm>
        </p:grpSpPr>
        <p:sp>
          <p:nvSpPr>
            <p:cNvPr id="3" name="下箭头 25">
              <a:extLst>
                <a:ext uri="{FF2B5EF4-FFF2-40B4-BE49-F238E27FC236}">
                  <a16:creationId xmlns:a16="http://schemas.microsoft.com/office/drawing/2014/main" id="{096CF242-E41D-42C4-AB6B-E4F689134578}"/>
                </a:ext>
              </a:extLst>
            </p:cNvPr>
            <p:cNvSpPr/>
            <p:nvPr/>
          </p:nvSpPr>
          <p:spPr>
            <a:xfrm rot="16260000">
              <a:off x="4816856" y="1209777"/>
              <a:ext cx="1229286" cy="1635899"/>
            </a:xfrm>
            <a:custGeom>
              <a:avLst/>
              <a:gdLst/>
              <a:ahLst/>
              <a:cxnLst/>
              <a:rect l="l" t="t" r="r" b="b"/>
              <a:pathLst>
                <a:path w="1465430" h="1722939">
                  <a:moveTo>
                    <a:pt x="1465430" y="1388403"/>
                  </a:moveTo>
                  <a:lnTo>
                    <a:pt x="1055958" y="1722939"/>
                  </a:lnTo>
                  <a:lnTo>
                    <a:pt x="646486" y="1388403"/>
                  </a:lnTo>
                  <a:lnTo>
                    <a:pt x="817256" y="1388403"/>
                  </a:lnTo>
                  <a:cubicBezTo>
                    <a:pt x="818207" y="1379737"/>
                    <a:pt x="818181" y="1371017"/>
                    <a:pt x="818028" y="1362268"/>
                  </a:cubicBezTo>
                  <a:cubicBezTo>
                    <a:pt x="810000" y="902323"/>
                    <a:pt x="456087" y="529556"/>
                    <a:pt x="8518" y="487973"/>
                  </a:cubicBezTo>
                  <a:lnTo>
                    <a:pt x="0" y="0"/>
                  </a:lnTo>
                  <a:cubicBezTo>
                    <a:pt x="717569" y="39799"/>
                    <a:pt x="1292699" y="628338"/>
                    <a:pt x="1305447" y="1358622"/>
                  </a:cubicBezTo>
                  <a:lnTo>
                    <a:pt x="1304532" y="1388403"/>
                  </a:lnTo>
                  <a:close/>
                </a:path>
              </a:pathLst>
            </a:custGeom>
            <a:solidFill>
              <a:srgbClr val="BE7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" name="下箭头 25">
              <a:extLst>
                <a:ext uri="{FF2B5EF4-FFF2-40B4-BE49-F238E27FC236}">
                  <a16:creationId xmlns:a16="http://schemas.microsoft.com/office/drawing/2014/main" id="{3B89A13F-545B-48AC-8680-91CE0BA93025}"/>
                </a:ext>
              </a:extLst>
            </p:cNvPr>
            <p:cNvSpPr/>
            <p:nvPr/>
          </p:nvSpPr>
          <p:spPr>
            <a:xfrm rot="10800000">
              <a:off x="4426857" y="2424565"/>
              <a:ext cx="1340789" cy="1439858"/>
            </a:xfrm>
            <a:custGeom>
              <a:avLst/>
              <a:gdLst/>
              <a:ahLst/>
              <a:cxnLst/>
              <a:rect l="l" t="t" r="r" b="b"/>
              <a:pathLst>
                <a:path w="1412127" h="1716454">
                  <a:moveTo>
                    <a:pt x="1002655" y="1716454"/>
                  </a:moveTo>
                  <a:lnTo>
                    <a:pt x="593183" y="1381918"/>
                  </a:lnTo>
                  <a:lnTo>
                    <a:pt x="763953" y="1381918"/>
                  </a:lnTo>
                  <a:cubicBezTo>
                    <a:pt x="764904" y="1373252"/>
                    <a:pt x="764878" y="1364532"/>
                    <a:pt x="764725" y="1355783"/>
                  </a:cubicBezTo>
                  <a:cubicBezTo>
                    <a:pt x="756968" y="911339"/>
                    <a:pt x="426247" y="548296"/>
                    <a:pt x="0" y="487775"/>
                  </a:cubicBezTo>
                  <a:lnTo>
                    <a:pt x="203814" y="238307"/>
                  </a:lnTo>
                  <a:lnTo>
                    <a:pt x="9119" y="0"/>
                  </a:lnTo>
                  <a:cubicBezTo>
                    <a:pt x="697426" y="67860"/>
                    <a:pt x="1239769" y="643211"/>
                    <a:pt x="1252144" y="1352137"/>
                  </a:cubicBezTo>
                  <a:lnTo>
                    <a:pt x="1251229" y="1381918"/>
                  </a:lnTo>
                  <a:lnTo>
                    <a:pt x="1412127" y="1381918"/>
                  </a:lnTo>
                  <a:close/>
                </a:path>
              </a:pathLst>
            </a:custGeom>
            <a:solidFill>
              <a:srgbClr val="BE7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下箭头 25">
              <a:extLst>
                <a:ext uri="{FF2B5EF4-FFF2-40B4-BE49-F238E27FC236}">
                  <a16:creationId xmlns:a16="http://schemas.microsoft.com/office/drawing/2014/main" id="{6CC76B8D-974D-41B0-B888-1DAE85C272CF}"/>
                </a:ext>
              </a:extLst>
            </p:cNvPr>
            <p:cNvSpPr/>
            <p:nvPr/>
          </p:nvSpPr>
          <p:spPr>
            <a:xfrm rot="5400000">
              <a:off x="5794922" y="2592186"/>
              <a:ext cx="1196859" cy="1629431"/>
            </a:xfrm>
            <a:custGeom>
              <a:avLst/>
              <a:gdLst/>
              <a:ahLst/>
              <a:cxnLst/>
              <a:rect l="l" t="t" r="r" b="b"/>
              <a:pathLst>
                <a:path w="1426774" h="1716127">
                  <a:moveTo>
                    <a:pt x="0" y="485392"/>
                  </a:moveTo>
                  <a:lnTo>
                    <a:pt x="211738" y="226225"/>
                  </a:lnTo>
                  <a:lnTo>
                    <a:pt x="26914" y="0"/>
                  </a:lnTo>
                  <a:cubicBezTo>
                    <a:pt x="713728" y="69291"/>
                    <a:pt x="1254435" y="643967"/>
                    <a:pt x="1266791" y="1351810"/>
                  </a:cubicBezTo>
                  <a:lnTo>
                    <a:pt x="1265876" y="1381591"/>
                  </a:lnTo>
                  <a:lnTo>
                    <a:pt x="1426774" y="1381591"/>
                  </a:lnTo>
                  <a:lnTo>
                    <a:pt x="1017302" y="1716127"/>
                  </a:lnTo>
                  <a:lnTo>
                    <a:pt x="607830" y="1381591"/>
                  </a:lnTo>
                  <a:lnTo>
                    <a:pt x="778600" y="1381591"/>
                  </a:lnTo>
                  <a:cubicBezTo>
                    <a:pt x="779551" y="1372925"/>
                    <a:pt x="779525" y="1364205"/>
                    <a:pt x="779372" y="1355456"/>
                  </a:cubicBezTo>
                  <a:cubicBezTo>
                    <a:pt x="771526" y="905924"/>
                    <a:pt x="433279" y="539668"/>
                    <a:pt x="0" y="485392"/>
                  </a:cubicBezTo>
                  <a:close/>
                </a:path>
              </a:pathLst>
            </a:custGeom>
            <a:solidFill>
              <a:srgbClr val="BE7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下箭头 25">
              <a:extLst>
                <a:ext uri="{FF2B5EF4-FFF2-40B4-BE49-F238E27FC236}">
                  <a16:creationId xmlns:a16="http://schemas.microsoft.com/office/drawing/2014/main" id="{134BDFF9-F67F-4FD5-8E8B-608E3B0E9529}"/>
                </a:ext>
              </a:extLst>
            </p:cNvPr>
            <p:cNvSpPr/>
            <p:nvPr/>
          </p:nvSpPr>
          <p:spPr>
            <a:xfrm>
              <a:off x="6059681" y="1550677"/>
              <a:ext cx="1312773" cy="1438082"/>
            </a:xfrm>
            <a:custGeom>
              <a:avLst/>
              <a:gdLst/>
              <a:ahLst/>
              <a:cxnLst/>
              <a:rect l="l" t="t" r="r" b="b"/>
              <a:pathLst>
                <a:path w="1382621" h="1714336">
                  <a:moveTo>
                    <a:pt x="0" y="0"/>
                  </a:moveTo>
                  <a:cubicBezTo>
                    <a:pt x="678610" y="77151"/>
                    <a:pt x="1210386" y="648114"/>
                    <a:pt x="1222638" y="1350019"/>
                  </a:cubicBezTo>
                  <a:lnTo>
                    <a:pt x="1221723" y="1379800"/>
                  </a:lnTo>
                  <a:lnTo>
                    <a:pt x="1382621" y="1379800"/>
                  </a:lnTo>
                  <a:lnTo>
                    <a:pt x="973149" y="1714336"/>
                  </a:lnTo>
                  <a:lnTo>
                    <a:pt x="563677" y="1379800"/>
                  </a:lnTo>
                  <a:lnTo>
                    <a:pt x="734447" y="1379800"/>
                  </a:lnTo>
                  <a:cubicBezTo>
                    <a:pt x="735398" y="1371134"/>
                    <a:pt x="735372" y="1362414"/>
                    <a:pt x="735219" y="1353665"/>
                  </a:cubicBezTo>
                  <a:cubicBezTo>
                    <a:pt x="727702" y="923006"/>
                    <a:pt x="416945" y="568776"/>
                    <a:pt x="9984" y="491348"/>
                  </a:cubicBezTo>
                  <a:lnTo>
                    <a:pt x="205376" y="260531"/>
                  </a:lnTo>
                  <a:close/>
                </a:path>
              </a:pathLst>
            </a:custGeom>
            <a:solidFill>
              <a:srgbClr val="BE7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TextBox 28">
            <a:hlinkClick r:id="rId4" action="ppaction://hlinksldjump"/>
            <a:extLst>
              <a:ext uri="{FF2B5EF4-FFF2-40B4-BE49-F238E27FC236}">
                <a16:creationId xmlns:a16="http://schemas.microsoft.com/office/drawing/2014/main" id="{5134B1CC-251D-4837-BF93-405923D6C76B}"/>
              </a:ext>
            </a:extLst>
          </p:cNvPr>
          <p:cNvSpPr txBox="1"/>
          <p:nvPr/>
        </p:nvSpPr>
        <p:spPr>
          <a:xfrm>
            <a:off x="6555903" y="3050225"/>
            <a:ext cx="158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</a:rPr>
              <a:t>2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0" name="TextBox 34">
            <a:hlinkClick r:id="rId5" action="ppaction://hlinksldjump"/>
            <a:extLst>
              <a:ext uri="{FF2B5EF4-FFF2-40B4-BE49-F238E27FC236}">
                <a16:creationId xmlns:a16="http://schemas.microsoft.com/office/drawing/2014/main" id="{29BDB534-C5E1-416D-A31C-61110829DB56}"/>
              </a:ext>
            </a:extLst>
          </p:cNvPr>
          <p:cNvSpPr txBox="1"/>
          <p:nvPr/>
        </p:nvSpPr>
        <p:spPr>
          <a:xfrm>
            <a:off x="5088453" y="1669144"/>
            <a:ext cx="122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</a:rPr>
              <a:t>1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3" name="矩形 14">
            <a:extLst>
              <a:ext uri="{FF2B5EF4-FFF2-40B4-BE49-F238E27FC236}">
                <a16:creationId xmlns:a16="http://schemas.microsoft.com/office/drawing/2014/main" id="{3D1CB2BE-72A0-495B-B617-9FE69684DBED}"/>
              </a:ext>
            </a:extLst>
          </p:cNvPr>
          <p:cNvSpPr/>
          <p:nvPr/>
        </p:nvSpPr>
        <p:spPr>
          <a:xfrm>
            <a:off x="2706714" y="449311"/>
            <a:ext cx="800177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6000" noProof="1" smtClean="0">
                <a:solidFill>
                  <a:srgbClr val="FF7F02"/>
                </a:solidFill>
                <a:latin typeface="UTM Colossalis" panose="02040603050506020204" pitchFamily="18" charset="0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Vòng tròn huyền bí</a:t>
            </a:r>
            <a:endParaRPr lang="zh-CN" altLang="en-US" sz="6000" noProof="1">
              <a:solidFill>
                <a:srgbClr val="FF7F02"/>
              </a:solidFill>
              <a:latin typeface="UTM Colossalis" panose="02040603050506020204" pitchFamily="18" charset="0"/>
              <a:ea typeface="华文新魏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7" name="CẤM BUÔN BÁN, CẤM REUP" descr="Káº¿t quáº£ hÃ¬nh áº£nh cho win text gif">
            <a:extLst>
              <a:ext uri="{FF2B5EF4-FFF2-40B4-BE49-F238E27FC236}">
                <a16:creationId xmlns:a16="http://schemas.microsoft.com/office/drawing/2014/main" id="{BFF0C9C5-774F-4D4E-8387-5485867B0D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63" y="1061828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506656" y="6321927"/>
            <a:ext cx="683757" cy="6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3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0" grpId="0"/>
      <p:bldP spid="10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92B6C9-B21B-40B4-8209-86021D31A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4163" y="564592"/>
            <a:ext cx="672569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eaLnBrk="1" hangingPunct="1"/>
            <a:r>
              <a:rPr lang="en-US" altLang="zh-CN" sz="3600" smtClean="0">
                <a:solidFill>
                  <a:srgbClr val="BE7E65"/>
                </a:solidFill>
                <a:latin typeface="UTM Futura Extra" panose="02040603050506020204" pitchFamily="18" charset="0"/>
                <a:ea typeface="华文新魏" panose="02010800040101010101" pitchFamily="2" charset="-122"/>
                <a:sym typeface="Arial" panose="020B0604020202020204" pitchFamily="34" charset="0"/>
              </a:rPr>
              <a:t>Câu 1: Đặt tính rồi tính </a:t>
            </a:r>
            <a:endParaRPr lang="zh-CN" altLang="en-US" sz="3600" dirty="0">
              <a:solidFill>
                <a:srgbClr val="BE7E65"/>
              </a:solidFill>
              <a:latin typeface="UTM Futura Extra" panose="02040603050506020204" pitchFamily="18" charset="0"/>
              <a:ea typeface="华文新魏" panose="020108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2510" y="2195689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19     2,5</a:t>
            </a:r>
            <a:endParaRPr lang="en-US" sz="40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947229" y="2424289"/>
            <a:ext cx="0" cy="1219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H="1">
            <a:off x="5947229" y="2881489"/>
            <a:ext cx="990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6407640" y="2680185"/>
            <a:ext cx="159961" cy="1275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2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490029" y="2195689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5308" y="2881489"/>
            <a:ext cx="844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7,6</a:t>
            </a:r>
            <a:endParaRPr lang="en-US" sz="40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6629" y="2881489"/>
            <a:ext cx="1177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endParaRPr lang="en-US" sz="40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0969" y="3491089"/>
            <a:ext cx="588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0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3101" y="1250392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19 : 2,5</a:t>
            </a:r>
            <a:endParaRPr lang="en-US" sz="48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6">
            <a:hlinkClick r:id="rId2" action="ppaction://hlinksldjump"/>
            <a:extLst>
              <a:ext uri="{FF2B5EF4-FFF2-40B4-BE49-F238E27FC236}">
                <a16:creationId xmlns:a16="http://schemas.microsoft.com/office/drawing/2014/main" id="{35A74C63-15CB-4A9C-A0E4-2A715124D7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0" r="5961" b="81664"/>
          <a:stretch/>
        </p:blipFill>
        <p:spPr>
          <a:xfrm>
            <a:off x="9918928" y="3239359"/>
            <a:ext cx="2271485" cy="1919231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5A74C63-15CB-4A9C-A0E4-2A715124D7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509" r="76971" b="65148"/>
          <a:stretch/>
        </p:blipFill>
        <p:spPr>
          <a:xfrm>
            <a:off x="0" y="-29350"/>
            <a:ext cx="2788920" cy="24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6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hlinkClick r:id="rId2" action="ppaction://hlinksldjump"/>
            <a:extLst>
              <a:ext uri="{FF2B5EF4-FFF2-40B4-BE49-F238E27FC236}">
                <a16:creationId xmlns:a16="http://schemas.microsoft.com/office/drawing/2014/main" id="{35A74C63-15CB-4A9C-A0E4-2A715124D7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0" r="5961" b="81664"/>
          <a:stretch/>
        </p:blipFill>
        <p:spPr>
          <a:xfrm>
            <a:off x="9918928" y="3239359"/>
            <a:ext cx="2271485" cy="1919231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35A74C63-15CB-4A9C-A0E4-2A715124D7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509" r="76971" b="65148"/>
          <a:stretch/>
        </p:blipFill>
        <p:spPr>
          <a:xfrm>
            <a:off x="0" y="-29350"/>
            <a:ext cx="2788920" cy="24536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92B6C9-B21B-40B4-8209-86021D31A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4163" y="564592"/>
            <a:ext cx="672569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eaLnBrk="1" hangingPunct="1"/>
            <a:r>
              <a:rPr lang="en-US" altLang="zh-CN" sz="3600" smtClean="0">
                <a:solidFill>
                  <a:srgbClr val="BE7E65"/>
                </a:solidFill>
                <a:latin typeface="UTM Futura Extra" panose="02040603050506020204" pitchFamily="18" charset="0"/>
                <a:ea typeface="华文新魏" panose="02010800040101010101" pitchFamily="2" charset="-122"/>
                <a:sym typeface="Arial" panose="020B0604020202020204" pitchFamily="34" charset="0"/>
              </a:rPr>
              <a:t>Câu 2: Đặt tính rồi tính </a:t>
            </a:r>
            <a:endParaRPr lang="zh-CN" altLang="en-US" sz="3600" dirty="0">
              <a:solidFill>
                <a:srgbClr val="BE7E65"/>
              </a:solidFill>
              <a:latin typeface="UTM Futura Extra" panose="02040603050506020204" pitchFamily="18" charset="0"/>
              <a:ea typeface="华文新魏" panose="02010800040101010101" pitchFamily="2" charset="-122"/>
              <a:sym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53101" y="1250392"/>
                <a:ext cx="3429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4800" smtClean="0">
                    <a:solidFill>
                      <a:sysClr val="windowText" lastClr="000000"/>
                    </a:solidFill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480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 4,5 = 72</a:t>
                </a:r>
                <a:endParaRPr lang="en-US" sz="480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101" y="1250392"/>
                <a:ext cx="3429000" cy="830997"/>
              </a:xfrm>
              <a:prstGeom prst="rect">
                <a:avLst/>
              </a:prstGeom>
              <a:blipFill>
                <a:blip r:embed="rId4"/>
                <a:stretch>
                  <a:fillRect t="-18382" r="-3375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53100" y="2213191"/>
                <a:ext cx="51467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4800" smtClean="0">
                    <a:solidFill>
                      <a:sysClr val="windowText" lastClr="000000"/>
                    </a:solidFill>
                    <a:ea typeface="Cambria Math" panose="02040503050406030204" pitchFamily="18" charset="0"/>
                    <a:cs typeface="Times New Roman" pitchFamily="18" charset="0"/>
                  </a:rPr>
                  <a:t>            </a:t>
                </a:r>
                <a:r>
                  <a:rPr lang="en-US" sz="480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= 72 : 4,5</a:t>
                </a:r>
              </a:p>
              <a:p>
                <a14:m>
                  <m:oMath xmlns:m="http://schemas.openxmlformats.org/officeDocument/2006/math">
                    <m:r>
                      <a:rPr lang="en-US" sz="48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4800">
                    <a:solidFill>
                      <a:sysClr val="windowText" lastClr="000000"/>
                    </a:solidFill>
                    <a:ea typeface="Cambria Math" panose="02040503050406030204" pitchFamily="18" charset="0"/>
                    <a:cs typeface="Times New Roman" pitchFamily="18" charset="0"/>
                  </a:rPr>
                  <a:t>            </a:t>
                </a:r>
                <a:r>
                  <a:rPr lang="en-US" sz="480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=    16</a:t>
                </a:r>
                <a:endParaRPr lang="en-US" sz="480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100" y="2213191"/>
                <a:ext cx="5146755" cy="1569660"/>
              </a:xfrm>
              <a:prstGeom prst="rect">
                <a:avLst/>
              </a:prstGeom>
              <a:blipFill>
                <a:blip r:embed="rId5"/>
                <a:stretch>
                  <a:fillRect t="-9690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96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F5CB9F50-4371-4F5E-8783-42247FD49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" y="91440"/>
            <a:ext cx="12190413" cy="6857107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264E8230-2DFC-4995-8526-61963F3E0C36}"/>
              </a:ext>
            </a:extLst>
          </p:cNvPr>
          <p:cNvSpPr txBox="1"/>
          <p:nvPr/>
        </p:nvSpPr>
        <p:spPr>
          <a:xfrm>
            <a:off x="2892366" y="3573779"/>
            <a:ext cx="6394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smtClean="0">
                <a:solidFill>
                  <a:srgbClr val="E98E01"/>
                </a:solidFill>
                <a:latin typeface="UTM Atlas" panose="02040603050506020204" pitchFamily="18" charset="0"/>
                <a:ea typeface="华文新魏" panose="02010800040101010101" pitchFamily="2" charset="-122"/>
              </a:rPr>
              <a:t>Trang 71</a:t>
            </a:r>
            <a:endParaRPr lang="en-US" altLang="zh-CN" sz="2400" spc="300" dirty="0">
              <a:solidFill>
                <a:srgbClr val="E98E01"/>
              </a:solidFill>
              <a:latin typeface="UTM Atlas" panose="02040603050506020204" pitchFamily="18" charset="0"/>
              <a:ea typeface="华文新魏" panose="02010800040101010101" pitchFamily="2" charset="-122"/>
            </a:endParaRP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18EABDD-774D-4C50-A1C7-DC8D05B129E7}"/>
              </a:ext>
            </a:extLst>
          </p:cNvPr>
          <p:cNvSpPr txBox="1"/>
          <p:nvPr/>
        </p:nvSpPr>
        <p:spPr>
          <a:xfrm>
            <a:off x="8910181" y="3863160"/>
            <a:ext cx="309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mtClean="0">
                <a:solidFill>
                  <a:srgbClr val="F0619B"/>
                </a:solidFill>
                <a:latin typeface="UTM Bienvenue" panose="02040603050506020204" pitchFamily="18" charset="0"/>
                <a:ea typeface="微软雅黑" pitchFamily="34" charset="-122"/>
              </a:rPr>
              <a:t>Thực hiện: EduFive</a:t>
            </a:r>
            <a:endParaRPr lang="zh-CN" altLang="en-US" sz="2400" dirty="0">
              <a:solidFill>
                <a:srgbClr val="F0619B"/>
              </a:solidFill>
              <a:latin typeface="UTM Bienvenue" panose="02040603050506020204" pitchFamily="18" charset="0"/>
              <a:ea typeface="微软雅黑" pitchFamily="34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7E0625A-6B01-4258-A487-ED21EC80209E}"/>
              </a:ext>
            </a:extLst>
          </p:cNvPr>
          <p:cNvCxnSpPr>
            <a:cxnSpLocks/>
          </p:cNvCxnSpPr>
          <p:nvPr/>
        </p:nvCxnSpPr>
        <p:spPr>
          <a:xfrm>
            <a:off x="3243319" y="3513011"/>
            <a:ext cx="52768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7">
            <a:extLst>
              <a:ext uri="{FF2B5EF4-FFF2-40B4-BE49-F238E27FC236}">
                <a16:creationId xmlns:a16="http://schemas.microsoft.com/office/drawing/2014/main" id="{AAEF9451-2A14-4D43-81DF-AD8E0C984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179" y="1019234"/>
            <a:ext cx="664316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8000" smtClean="0">
                <a:solidFill>
                  <a:srgbClr val="C00000"/>
                </a:solidFill>
                <a:latin typeface="UTM Niagara" panose="02040603050506020204" pitchFamily="18" charset="0"/>
                <a:ea typeface="华文琥珀" panose="02010800040101010101" pitchFamily="2" charset="-122"/>
              </a:rPr>
              <a:t>Chia một số thập phân cho </a:t>
            </a:r>
          </a:p>
          <a:p>
            <a:pPr algn="ctr" defTabSz="685800"/>
            <a:r>
              <a:rPr lang="en-US" altLang="zh-CN" sz="8000" smtClean="0">
                <a:solidFill>
                  <a:srgbClr val="C00000"/>
                </a:solidFill>
                <a:latin typeface="UTM Niagara" panose="02040603050506020204" pitchFamily="18" charset="0"/>
                <a:ea typeface="华文琥珀" panose="02010800040101010101" pitchFamily="2" charset="-122"/>
              </a:rPr>
              <a:t>một số thập phân</a:t>
            </a:r>
            <a:endParaRPr lang="en-US" altLang="zh-CN" sz="8000" dirty="0">
              <a:solidFill>
                <a:srgbClr val="C00000"/>
              </a:solidFill>
              <a:latin typeface="UTM Niagara" panose="02040603050506020204" pitchFamily="18" charset="0"/>
              <a:ea typeface="华文琥珀" panose="0201080004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812951A-3A2A-4411-9326-3CDDA5781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932" y="342900"/>
            <a:ext cx="15696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5400" smtClean="0">
                <a:solidFill>
                  <a:srgbClr val="90398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Toán</a:t>
            </a:r>
            <a:endParaRPr lang="en-US" altLang="zh-CN" sz="5400" dirty="0">
              <a:solidFill>
                <a:srgbClr val="90398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A8794DB-3C28-4D48-B1C7-995C79A47857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BE7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89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17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4B8DD15E-74B7-44C8-87E1-64ED2E18824B}"/>
              </a:ext>
            </a:extLst>
          </p:cNvPr>
          <p:cNvCxnSpPr>
            <a:cxnSpLocks/>
          </p:cNvCxnSpPr>
          <p:nvPr/>
        </p:nvCxnSpPr>
        <p:spPr>
          <a:xfrm flipH="1" flipV="1">
            <a:off x="4726945" y="1217889"/>
            <a:ext cx="1342" cy="323799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72A9638-3627-4BCA-A1D3-C69AC774CDD5}"/>
              </a:ext>
            </a:extLst>
          </p:cNvPr>
          <p:cNvGrpSpPr/>
          <p:nvPr/>
        </p:nvGrpSpPr>
        <p:grpSpPr>
          <a:xfrm>
            <a:off x="4873276" y="1217889"/>
            <a:ext cx="370419" cy="370418"/>
            <a:chOff x="4923349" y="1475317"/>
            <a:chExt cx="305414" cy="305414"/>
          </a:xfrm>
          <a:solidFill>
            <a:srgbClr val="E94E60"/>
          </a:solidFill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0066683F-B4A5-4AA8-A168-79B5E8D76392}"/>
                </a:ext>
              </a:extLst>
            </p:cNvPr>
            <p:cNvSpPr/>
            <p:nvPr/>
          </p:nvSpPr>
          <p:spPr>
            <a:xfrm>
              <a:off x="4923349" y="1475317"/>
              <a:ext cx="305414" cy="305414"/>
            </a:xfrm>
            <a:prstGeom prst="ellipse">
              <a:avLst/>
            </a:prstGeom>
            <a:noFill/>
            <a:ln w="6350">
              <a:solidFill>
                <a:srgbClr val="BE7E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spc="300" dirty="0">
                <a:solidFill>
                  <a:srgbClr val="BE7E65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23FCE684-2F92-4C94-B565-862231BF29E7}"/>
                </a:ext>
              </a:extLst>
            </p:cNvPr>
            <p:cNvSpPr/>
            <p:nvPr/>
          </p:nvSpPr>
          <p:spPr>
            <a:xfrm>
              <a:off x="5008132" y="1560100"/>
              <a:ext cx="135848" cy="135848"/>
            </a:xfrm>
            <a:prstGeom prst="ellipse">
              <a:avLst/>
            </a:prstGeom>
            <a:solidFill>
              <a:srgbClr val="BE7E6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spc="300" dirty="0">
                <a:solidFill>
                  <a:srgbClr val="BE7E65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0702F2A6-4C69-4ED8-8377-CFCCDE40C97D}"/>
              </a:ext>
            </a:extLst>
          </p:cNvPr>
          <p:cNvGrpSpPr/>
          <p:nvPr/>
        </p:nvGrpSpPr>
        <p:grpSpPr>
          <a:xfrm>
            <a:off x="4968673" y="2852813"/>
            <a:ext cx="370419" cy="370418"/>
            <a:chOff x="4923349" y="1475317"/>
            <a:chExt cx="305414" cy="305414"/>
          </a:xfrm>
          <a:solidFill>
            <a:srgbClr val="E94E60"/>
          </a:solidFill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8C62CDA8-189C-4155-ADEC-E53FD3E515A9}"/>
                </a:ext>
              </a:extLst>
            </p:cNvPr>
            <p:cNvSpPr/>
            <p:nvPr/>
          </p:nvSpPr>
          <p:spPr>
            <a:xfrm>
              <a:off x="4923349" y="1475317"/>
              <a:ext cx="305414" cy="305414"/>
            </a:xfrm>
            <a:prstGeom prst="ellipse">
              <a:avLst/>
            </a:prstGeom>
            <a:noFill/>
            <a:ln w="6350">
              <a:solidFill>
                <a:srgbClr val="BE7E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spc="300" dirty="0">
                <a:solidFill>
                  <a:srgbClr val="BE7E65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68BDE6FE-5BFB-4F81-BAEE-62BA1FDB7B33}"/>
                </a:ext>
              </a:extLst>
            </p:cNvPr>
            <p:cNvSpPr/>
            <p:nvPr/>
          </p:nvSpPr>
          <p:spPr>
            <a:xfrm>
              <a:off x="5008132" y="1560100"/>
              <a:ext cx="135848" cy="135848"/>
            </a:xfrm>
            <a:prstGeom prst="ellipse">
              <a:avLst/>
            </a:prstGeom>
            <a:solidFill>
              <a:srgbClr val="BE7E6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spc="300">
                <a:solidFill>
                  <a:srgbClr val="BE7E65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57" name="矩形 56">
            <a:extLst>
              <a:ext uri="{FF2B5EF4-FFF2-40B4-BE49-F238E27FC236}">
                <a16:creationId xmlns:a16="http://schemas.microsoft.com/office/drawing/2014/main" id="{07471AF7-794C-40C0-B101-AF870BE11554}"/>
              </a:ext>
            </a:extLst>
          </p:cNvPr>
          <p:cNvSpPr/>
          <p:nvPr/>
        </p:nvSpPr>
        <p:spPr>
          <a:xfrm>
            <a:off x="1582057" y="473529"/>
            <a:ext cx="9093199" cy="5128986"/>
          </a:xfrm>
          <a:prstGeom prst="rect">
            <a:avLst/>
          </a:prstGeom>
          <a:noFill/>
          <a:ln>
            <a:solidFill>
              <a:srgbClr val="BE7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240578" y="1307912"/>
            <a:ext cx="28179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smtClean="0">
                <a:solidFill>
                  <a:schemeClr val="accent6">
                    <a:lumMod val="75000"/>
                  </a:schemeClr>
                </a:solidFill>
                <a:latin typeface="UTM Aurora" panose="02040603050506020204" pitchFamily="18" charset="0"/>
              </a:rPr>
              <a:t>Mục </a:t>
            </a:r>
          </a:p>
          <a:p>
            <a:pPr algn="ctr"/>
            <a:r>
              <a:rPr lang="en-US" sz="8800" smtClean="0">
                <a:solidFill>
                  <a:schemeClr val="accent6">
                    <a:lumMod val="75000"/>
                  </a:schemeClr>
                </a:solidFill>
                <a:latin typeface="UTM Aurora" panose="02040603050506020204" pitchFamily="18" charset="0"/>
              </a:rPr>
              <a:t>tiêu</a:t>
            </a:r>
            <a:endParaRPr lang="en-US" sz="8800">
              <a:solidFill>
                <a:schemeClr val="accent6">
                  <a:lumMod val="75000"/>
                </a:schemeClr>
              </a:solidFill>
              <a:latin typeface="UTM Aurora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6523" y="1058890"/>
            <a:ext cx="4985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latin typeface="UTM Niagara" panose="02040603050506020204" pitchFamily="18" charset="0"/>
              </a:rPr>
              <a:t>Hiểu và vận dụng được quy tắc chia một số thập phân cho một số thập phân.</a:t>
            </a:r>
            <a:endParaRPr lang="en-US" sz="4000">
              <a:latin typeface="UTM Niagara" panose="02040603050506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46523" y="2708296"/>
            <a:ext cx="4935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latin typeface="UTM Niagara" panose="02040603050506020204" pitchFamily="18" charset="0"/>
              </a:rPr>
              <a:t>Áp dụng chia một số thập phân cho một số thập phân để giải các bài toán có liên quan.</a:t>
            </a:r>
            <a:endParaRPr lang="en-US" sz="4000">
              <a:latin typeface="UTM Niaga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" grpId="0"/>
      <p:bldP spid="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2"/>
          <p:cNvSpPr txBox="1">
            <a:spLocks noChangeArrowheads="1"/>
          </p:cNvSpPr>
          <p:nvPr/>
        </p:nvSpPr>
        <p:spPr bwMode="auto">
          <a:xfrm>
            <a:off x="1436210" y="101162"/>
            <a:ext cx="91440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200" b="1" u="sng">
                <a:solidFill>
                  <a:srgbClr val="551B67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Ví dụ </a:t>
            </a:r>
            <a:r>
              <a:rPr lang="en-US" sz="3200" b="1" u="sng" smtClean="0">
                <a:solidFill>
                  <a:srgbClr val="551B67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1:</a:t>
            </a:r>
            <a:r>
              <a:rPr lang="en-US" sz="3200" b="1" smtClean="0">
                <a:solidFill>
                  <a:srgbClr val="551B67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Một thanh sắt dài 6,2dm cân nặng 23,56kg. Hỏi 1dm của thanh sắt đó cân nặng bao nhiêu ki-lô-gam?</a:t>
            </a:r>
            <a:endParaRPr lang="en-US" sz="2600">
              <a:solidFill>
                <a:srgbClr val="000000"/>
              </a:solidFill>
              <a:latin typeface="Times New Roman" pitchFamily="18" charset="0"/>
              <a:ea typeface="HP001 4H" pitchFamily="34" charset="-127"/>
              <a:cs typeface="Times New Roman" pitchFamily="18" charset="0"/>
            </a:endParaRPr>
          </a:p>
        </p:txBody>
      </p:sp>
      <p:sp>
        <p:nvSpPr>
          <p:cNvPr id="3" name="Line 42"/>
          <p:cNvSpPr>
            <a:spLocks noChangeShapeType="1"/>
          </p:cNvSpPr>
          <p:nvPr/>
        </p:nvSpPr>
        <p:spPr bwMode="auto">
          <a:xfrm>
            <a:off x="5631541" y="59109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4" name="Line 42"/>
          <p:cNvSpPr>
            <a:spLocks noChangeShapeType="1"/>
          </p:cNvSpPr>
          <p:nvPr/>
        </p:nvSpPr>
        <p:spPr bwMode="auto">
          <a:xfrm>
            <a:off x="7974303" y="603509"/>
            <a:ext cx="113703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5" name="Line 42"/>
          <p:cNvSpPr>
            <a:spLocks noChangeShapeType="1"/>
          </p:cNvSpPr>
          <p:nvPr/>
        </p:nvSpPr>
        <p:spPr bwMode="auto">
          <a:xfrm>
            <a:off x="9935029" y="628981"/>
            <a:ext cx="56473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6" name="Line 42"/>
          <p:cNvSpPr>
            <a:spLocks noChangeShapeType="1"/>
          </p:cNvSpPr>
          <p:nvPr/>
        </p:nvSpPr>
        <p:spPr bwMode="auto">
          <a:xfrm flipV="1">
            <a:off x="4985660" y="1017674"/>
            <a:ext cx="2819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0371" y="1107389"/>
            <a:ext cx="905983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60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phải thực hiện phép chia</a:t>
            </a:r>
            <a:r>
              <a:rPr lang="en-US" sz="26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smtClean="0">
                <a:solidFill>
                  <a:srgbClr val="C80000"/>
                </a:solidFill>
                <a:latin typeface="Times New Roman" pitchFamily="18" charset="0"/>
                <a:cs typeface="Times New Roman" pitchFamily="18" charset="0"/>
              </a:rPr>
              <a:t>23,56 </a:t>
            </a:r>
            <a:r>
              <a:rPr lang="en-US" sz="2600">
                <a:solidFill>
                  <a:srgbClr val="C80000"/>
                </a:solidFill>
                <a:latin typeface="Times New Roman" pitchFamily="18" charset="0"/>
                <a:cs typeface="Times New Roman" pitchFamily="18" charset="0"/>
              </a:rPr>
              <a:t>: 6,2 </a:t>
            </a:r>
            <a:r>
              <a:rPr lang="en-US" sz="26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=   ?  (kg)</a:t>
            </a:r>
          </a:p>
          <a:p>
            <a:r>
              <a:rPr lang="en-US" sz="26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60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có: </a:t>
            </a:r>
            <a:r>
              <a:rPr lang="en-US" sz="26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23,56 : 6,2 = (23,56 </a:t>
            </a:r>
            <a:r>
              <a:rPr lang="en-US" sz="260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 10) </a:t>
            </a:r>
            <a:r>
              <a:rPr lang="en-US" sz="260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(</a:t>
            </a:r>
            <a:r>
              <a:rPr lang="en-US" sz="26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6,2 </a:t>
            </a:r>
            <a:r>
              <a:rPr lang="en-US" sz="260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 </a:t>
            </a:r>
            <a:r>
              <a:rPr lang="en-US" sz="26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10)</a:t>
            </a:r>
          </a:p>
          <a:p>
            <a:r>
              <a:rPr lang="en-US" sz="26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23,56 : 6,2 = </a:t>
            </a:r>
            <a:r>
              <a:rPr lang="en-US" sz="260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235,6      :       62</a:t>
            </a:r>
            <a:endParaRPr lang="en-US" sz="26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5457" y="303711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29123A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23</a:t>
            </a:r>
            <a:r>
              <a:rPr lang="en-US" sz="3200" b="1" smtClean="0">
                <a:solidFill>
                  <a:srgbClr val="29123A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3200" smtClean="0">
                <a:solidFill>
                  <a:srgbClr val="29123A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5 6    </a:t>
            </a:r>
            <a:r>
              <a:rPr lang="en-US" sz="3200">
                <a:solidFill>
                  <a:srgbClr val="29123A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6</a:t>
            </a:r>
            <a:r>
              <a:rPr lang="en-US" sz="3200" b="1">
                <a:solidFill>
                  <a:srgbClr val="29123A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3200">
                <a:solidFill>
                  <a:srgbClr val="29123A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 </a:t>
            </a:r>
            <a:endParaRPr lang="en-US" sz="320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504983" y="3254452"/>
            <a:ext cx="0" cy="1034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504983" y="3665485"/>
            <a:ext cx="10666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587171" y="3442939"/>
            <a:ext cx="159961" cy="1275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2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806371" y="3442938"/>
            <a:ext cx="159961" cy="1275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2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524619" y="3037114"/>
            <a:ext cx="3980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b="1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6570" y="2889416"/>
            <a:ext cx="61468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+Đếm phần thập phân của số chia 6,2 có một chữ số.</a:t>
            </a:r>
          </a:p>
          <a:p>
            <a:pPr algn="just"/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+Chuyển dấu phẩy của số bị chia 23,56 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sang bên phải</a:t>
            </a:r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chữ số </a:t>
            </a:r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 235,6; bỏ dấu phẩy ở số 6,2 được 62.</a:t>
            </a:r>
          </a:p>
          <a:p>
            <a:pPr algn="just"/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+Thực hiện phép chia 235,6 : 62.</a:t>
            </a:r>
            <a:endParaRPr 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9763" y="3671539"/>
            <a:ext cx="1211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4 9 6</a:t>
            </a:r>
            <a:endParaRPr lang="en-US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1571" y="3646714"/>
            <a:ext cx="1669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3,8 (kg)</a:t>
            </a:r>
            <a:endParaRPr lang="en-US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2938" y="4128739"/>
            <a:ext cx="532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9419" y="4688689"/>
            <a:ext cx="2963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Vậy: 23,56 : 6,2 =</a:t>
            </a: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5406571" y="2889416"/>
            <a:ext cx="0" cy="24929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546783" y="4688689"/>
            <a:ext cx="168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3,8 (kg)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矩形 13">
            <a:extLst>
              <a:ext uri="{FF2B5EF4-FFF2-40B4-BE49-F238E27FC236}">
                <a16:creationId xmlns:a16="http://schemas.microsoft.com/office/drawing/2014/main" id="{41C4DB43-E2E8-435E-A258-AC3816D7CE8C}"/>
              </a:ext>
            </a:extLst>
          </p:cNvPr>
          <p:cNvSpPr/>
          <p:nvPr/>
        </p:nvSpPr>
        <p:spPr>
          <a:xfrm>
            <a:off x="612698" y="2329877"/>
            <a:ext cx="6707267" cy="523212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en-US" altLang="zh-CN" sz="2800" b="1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Thông thường ta đặt tính rồi làm như sau:</a:t>
            </a:r>
            <a:endParaRPr lang="en-US" altLang="zh-CN" sz="28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2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4.3277E-6 L 0.00416 0.03402 C 0.00573 0.04166 0.0082 0.04583 0.01094 0.04583 C 0.01367 0.04583 0.01614 0.04166 0.01771 0.03402 L 0.02578 -4.3277E-6 " pathEditMode="relative" rAng="0" ptsTypes="AAAAA"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" y="2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8" grpId="0"/>
      <p:bldP spid="13" grpId="0"/>
      <p:bldP spid="13" grpId="1"/>
      <p:bldP spid="15" grpId="0"/>
      <p:bldP spid="16" grpId="0"/>
      <p:bldP spid="17" grpId="0"/>
      <p:bldP spid="18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6444" y="87877"/>
            <a:ext cx="4737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551B67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Ví dụ </a:t>
            </a:r>
            <a:r>
              <a:rPr lang="en-US" sz="3200" b="1" u="sng" smtClean="0">
                <a:solidFill>
                  <a:srgbClr val="551B67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2</a:t>
            </a:r>
            <a:r>
              <a:rPr lang="en-US" sz="3200" b="1" smtClean="0">
                <a:solidFill>
                  <a:srgbClr val="551B67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:    </a:t>
            </a:r>
            <a:r>
              <a:rPr lang="en-US" sz="3200" b="1" smtClean="0">
                <a:solidFill>
                  <a:srgbClr val="180462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82,55 : 1,27 = ? </a:t>
            </a:r>
            <a:endParaRPr lang="en-US" sz="3200">
              <a:solidFill>
                <a:srgbClr val="18046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4861" y="1331686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29123A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82</a:t>
            </a:r>
            <a:r>
              <a:rPr lang="en-US" sz="3200" b="1" smtClean="0">
                <a:solidFill>
                  <a:srgbClr val="29123A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3200" smtClean="0">
                <a:solidFill>
                  <a:srgbClr val="29123A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55    1</a:t>
            </a:r>
            <a:r>
              <a:rPr lang="en-US" sz="3200" b="1" smtClean="0">
                <a:solidFill>
                  <a:srgbClr val="29123A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3200" smtClean="0">
                <a:solidFill>
                  <a:srgbClr val="29123A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27</a:t>
            </a:r>
            <a:endParaRPr lang="en-US" sz="320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320261" y="1549024"/>
            <a:ext cx="0" cy="1034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3320261" y="1960057"/>
            <a:ext cx="10666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2482061" y="1737511"/>
            <a:ext cx="159961" cy="1275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2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625061" y="1737510"/>
            <a:ext cx="159961" cy="1275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2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184653" y="1941286"/>
            <a:ext cx="1211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35</a:t>
            </a:r>
            <a:endParaRPr lang="en-US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0053" y="1941286"/>
            <a:ext cx="75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en-US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0661" y="2398486"/>
            <a:ext cx="532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767943" y="1407886"/>
            <a:ext cx="0" cy="16165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920343" y="1331686"/>
            <a:ext cx="5791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+Phần thập phân của số bị chia 82,55 và số chia 1,27 cùng có hai chữ số; bỏ dấu phẩy ở hai số đó được 8255 và 127.</a:t>
            </a:r>
          </a:p>
          <a:p>
            <a:pPr algn="just"/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+Thực hiện phép chia 8255 : 127</a:t>
            </a:r>
            <a:endParaRPr 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18732" y="3114748"/>
            <a:ext cx="12190412" cy="2544374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CC0066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en-US" sz="3200" b="1" smtClean="0">
                <a:solidFill>
                  <a:srgbClr val="4C1420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Muốn </a:t>
            </a:r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chia một số thập phân cho một số thập phân </a:t>
            </a:r>
            <a:r>
              <a:rPr lang="en-US" sz="3200" b="1" smtClean="0">
                <a:solidFill>
                  <a:srgbClr val="4C1420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ta làm như sau: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en-US" sz="3200" b="1" smtClean="0">
                <a:solidFill>
                  <a:srgbClr val="4C1420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- Đếm xem có bao nhiêu chữ số ở phần thập phân của số chia thì chuyển dấu phẩy ở số bị chia sang bên phải bấy nhiêu chữ số.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en-US" sz="3200" b="1" smtClean="0">
                <a:solidFill>
                  <a:srgbClr val="4C1420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- Bỏ dấu phẩy ở số chia rồi thực hiện phép chia như chia cho số tự nhiên.</a:t>
            </a:r>
            <a:endParaRPr lang="en-US" sz="3200" b="1">
              <a:solidFill>
                <a:srgbClr val="4C1420"/>
              </a:solidFill>
              <a:latin typeface="Times New Roman" pitchFamily="18" charset="0"/>
              <a:ea typeface="HP001 4H" pitchFamily="34" charset="-127"/>
              <a:cs typeface="Times New Roman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1C4DB43-E2E8-435E-A258-AC3816D7CE8C}"/>
              </a:ext>
            </a:extLst>
          </p:cNvPr>
          <p:cNvSpPr/>
          <p:nvPr/>
        </p:nvSpPr>
        <p:spPr>
          <a:xfrm>
            <a:off x="1336444" y="660493"/>
            <a:ext cx="4500637" cy="523212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en-US" altLang="zh-CN" sz="2800" b="1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Ta đặt tính rồi làm như sau:</a:t>
            </a:r>
            <a:endParaRPr lang="en-US" altLang="zh-CN" sz="28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87DDB06-72D4-45EF-927A-80A71CC11A0E}"/>
              </a:ext>
            </a:extLst>
          </p:cNvPr>
          <p:cNvSpPr>
            <a:spLocks/>
          </p:cNvSpPr>
          <p:nvPr/>
        </p:nvSpPr>
        <p:spPr bwMode="auto">
          <a:xfrm rot="1855731">
            <a:off x="242857" y="2808236"/>
            <a:ext cx="936104" cy="844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BE7E65"/>
          </a:solidFill>
          <a:ln w="12700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16" name="TextBox 159">
            <a:extLst>
              <a:ext uri="{FF2B5EF4-FFF2-40B4-BE49-F238E27FC236}">
                <a16:creationId xmlns:a16="http://schemas.microsoft.com/office/drawing/2014/main" id="{55513AB0-E693-455A-B6A5-90CEA9A76B4C}"/>
              </a:ext>
            </a:extLst>
          </p:cNvPr>
          <p:cNvSpPr txBox="1"/>
          <p:nvPr/>
        </p:nvSpPr>
        <p:spPr>
          <a:xfrm>
            <a:off x="512231" y="2933229"/>
            <a:ext cx="45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?</a:t>
            </a:r>
            <a:endParaRPr lang="zh-CN" altLang="en-US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8139" y="3010025"/>
            <a:ext cx="1129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B46A4C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Muốn chia một số thập phân cho một số thập phân ta làm </a:t>
            </a:r>
            <a:r>
              <a:rPr lang="en-US" sz="2800" b="1" smtClean="0">
                <a:solidFill>
                  <a:srgbClr val="B46A4C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thế nào?</a:t>
            </a:r>
            <a:endParaRPr lang="en-US" sz="2800" b="1">
              <a:solidFill>
                <a:srgbClr val="B46A4C"/>
              </a:solidFill>
              <a:latin typeface="Times New Roman" pitchFamily="18" charset="0"/>
              <a:ea typeface="HP001 4H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6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3" grpId="0" build="p" animBg="1"/>
      <p:bldP spid="14" grpId="0"/>
      <p:bldP spid="15" grpId="0" animBg="1"/>
      <p:bldP spid="15" grpId="2" animBg="1"/>
      <p:bldP spid="16" grpId="0"/>
      <p:bldP spid="16" grpId="1"/>
      <p:bldP spid="17" grpId="0"/>
      <p:bldP spid="17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5977</TotalTime>
  <Words>811</Words>
  <Application>Microsoft Office PowerPoint</Application>
  <PresentationFormat>Custom</PresentationFormat>
  <Paragraphs>134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53" baseType="lpstr">
      <vt:lpstr>HP001 4H</vt:lpstr>
      <vt:lpstr>微软雅黑</vt:lpstr>
      <vt:lpstr>宋体</vt:lpstr>
      <vt:lpstr>.VnTime</vt:lpstr>
      <vt:lpstr>Arial</vt:lpstr>
      <vt:lpstr>Calibri</vt:lpstr>
      <vt:lpstr>Cambria Math</vt:lpstr>
      <vt:lpstr>Comic Sans MS</vt:lpstr>
      <vt:lpstr>等线</vt:lpstr>
      <vt:lpstr>等线 Light</vt:lpstr>
      <vt:lpstr>Impact</vt:lpstr>
      <vt:lpstr>ITC Avant Garde Std Bk</vt:lpstr>
      <vt:lpstr>LiHei Pro</vt:lpstr>
      <vt:lpstr>Open Sans Extrabold</vt:lpstr>
      <vt:lpstr>Signika</vt:lpstr>
      <vt:lpstr>华文琥珀</vt:lpstr>
      <vt:lpstr>华文新魏</vt:lpstr>
      <vt:lpstr>华文中宋</vt:lpstr>
      <vt:lpstr>Times New Roman</vt:lpstr>
      <vt:lpstr>UTM Atlas</vt:lpstr>
      <vt:lpstr>UTM Aurora</vt:lpstr>
      <vt:lpstr>UTM Bienvenue</vt:lpstr>
      <vt:lpstr>UTM Colossalis</vt:lpstr>
      <vt:lpstr>UTM Futura Extra</vt:lpstr>
      <vt:lpstr>UTM Niagara</vt:lpstr>
      <vt:lpstr>Wingdings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Admin</cp:lastModifiedBy>
  <cp:revision>3212</cp:revision>
  <dcterms:created xsi:type="dcterms:W3CDTF">2015-12-01T09:06:39Z</dcterms:created>
  <dcterms:modified xsi:type="dcterms:W3CDTF">2021-11-27T14:55:36Z</dcterms:modified>
</cp:coreProperties>
</file>