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4" r:id="rId3"/>
    <p:sldId id="264" r:id="rId4"/>
    <p:sldId id="258" r:id="rId5"/>
    <p:sldId id="267" r:id="rId6"/>
    <p:sldId id="266" r:id="rId7"/>
    <p:sldId id="277" r:id="rId8"/>
    <p:sldId id="276" r:id="rId9"/>
    <p:sldId id="285" r:id="rId10"/>
    <p:sldId id="268" r:id="rId11"/>
    <p:sldId id="286" r:id="rId12"/>
    <p:sldId id="287" r:id="rId13"/>
    <p:sldId id="270" r:id="rId14"/>
    <p:sldId id="278" r:id="rId15"/>
    <p:sldId id="272" r:id="rId16"/>
    <p:sldId id="283" r:id="rId17"/>
    <p:sldId id="288" r:id="rId18"/>
  </p:sldIdLst>
  <p:sldSz cx="12192000" cy="6858000"/>
  <p:notesSz cx="6858000" cy="9144000"/>
  <p:embeddedFontLst>
    <p:embeddedFont>
      <p:font typeface="#9Slide07 SVNUT Triumph Press" panose="00000500000000000000" charset="0"/>
      <p:boldItalic r:id="rId19"/>
    </p:embeddedFont>
    <p:embeddedFont>
      <p:font typeface="SVN-Dessert Menu Script" panose="00000500000000000000" pitchFamily="2" charset="0"/>
      <p:regular r:id="rId20"/>
    </p:embeddedFont>
    <p:embeddedFont>
      <p:font typeface="SVN-Cookies" panose="02040603050506020204" pitchFamily="18" charset="0"/>
      <p:regular r:id="rId21"/>
    </p:embeddedFont>
    <p:embeddedFont>
      <p:font typeface="思源黑体 CN Bold" panose="020B0604020202020204" charset="-128"/>
      <p:bold r:id="rId22"/>
    </p:embeddedFont>
    <p:embeddedFont>
      <p:font typeface="HP-087" panose="020B0803050302020204" pitchFamily="34" charset="0"/>
      <p:bold r:id="rId23"/>
    </p:embeddedFont>
    <p:embeddedFont>
      <p:font typeface="等线" panose="020B0604020202020204" charset="-122"/>
      <p:regular r:id="rId24"/>
      <p:bold r:id="rId25"/>
    </p:embeddedFont>
    <p:embeddedFont>
      <p:font typeface="#9Slide07 Baloo Tamma" panose="020B0604020202020204" charset="0"/>
      <p:regular r:id="rId26"/>
    </p:embeddedFont>
    <p:embeddedFont>
      <p:font typeface="#9Slide07 Itim" panose="020B0604020202020204" charset="0"/>
      <p:regular r:id="rId27"/>
    </p:embeddedFont>
    <p:embeddedFont>
      <p:font typeface="SVN-Gretoon" panose="02040603050506020204" pitchFamily="18" charset="0"/>
      <p:regular r:id="rId28"/>
    </p:embeddedFont>
    <p:embeddedFont>
      <p:font typeface="HP001 5 hàng" panose="020B0603050302020204" pitchFamily="34" charset="0"/>
      <p:regular r:id="rId29"/>
      <p:bold r:id="rId30"/>
    </p:embeddedFont>
    <p:embeddedFont>
      <p:font typeface="UTM Isadora" panose="02040603050506020204" pitchFamily="18" charset="0"/>
      <p:regular r:id="rId31"/>
      <p:bold r:id="rId32"/>
    </p:embeddedFont>
    <p:embeddedFont>
      <p:font typeface="UTM Gradoo" panose="02040603050506020204" pitchFamily="18" charset="0"/>
      <p:regular r:id="rId33"/>
    </p:embeddedFont>
    <p:embeddedFont>
      <p:font typeface="UTM Aristote" panose="02040603050506020204" pitchFamily="18" charset="0"/>
      <p:regular r:id="rId34"/>
    </p:embeddedFont>
    <p:embeddedFont>
      <p:font typeface="SVN-Sevillana" panose="02000500000000020002" pitchFamily="2" charset="0"/>
      <p:regular r:id="rId35"/>
    </p:embeddedFont>
    <p:embeddedFont>
      <p:font typeface="SVN-Deadhead Script" pitchFamily="2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008000"/>
    <a:srgbClr val="33CC33"/>
    <a:srgbClr val="7E4824"/>
    <a:srgbClr val="FF99FF"/>
    <a:srgbClr val="FF66FF"/>
    <a:srgbClr val="FF66CC"/>
    <a:srgbClr val="522611"/>
    <a:srgbClr val="A05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317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12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5" Type="http://schemas.openxmlformats.org/officeDocument/2006/relationships/image" Target="../media/image37.pn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image" Target="../media/image4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39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12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microsoft.com/office/2007/relationships/hdphoto" Target="../media/hdphoto5.wdp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1545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4" y="191882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603985" y="200154"/>
            <a:ext cx="9573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u="sng" dirty="0" err="1" smtClean="0">
                <a:latin typeface="SVN-Deadhead Script" pitchFamily="2" charset="0"/>
              </a:rPr>
              <a:t>Toán</a:t>
            </a:r>
            <a:endParaRPr lang="en-US" sz="5000" u="sng" dirty="0">
              <a:latin typeface="SVN-Deadhead Scrip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120" y="1411037"/>
            <a:ext cx="57438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smtClean="0">
                <a:solidFill>
                  <a:srgbClr val="522611"/>
                </a:solidFill>
                <a:latin typeface="UTM Gradoo" panose="02040603050506020204" pitchFamily="18" charset="0"/>
              </a:rPr>
              <a:t>VẬN TỐC</a:t>
            </a:r>
            <a:endParaRPr lang="en-US" sz="12000" b="1" dirty="0">
              <a:solidFill>
                <a:srgbClr val="522611"/>
              </a:solidFill>
              <a:latin typeface="UTM Grado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910" y="1411037"/>
            <a:ext cx="57438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smtClean="0">
                <a:solidFill>
                  <a:srgbClr val="FF0066"/>
                </a:solidFill>
                <a:latin typeface="UTM Gradoo" panose="02040603050506020204" pitchFamily="18" charset="0"/>
              </a:rPr>
              <a:t>VẬN TỐC</a:t>
            </a:r>
            <a:endParaRPr lang="en-US" sz="12000" b="1" dirty="0">
              <a:solidFill>
                <a:srgbClr val="FF0066"/>
              </a:solidFill>
              <a:latin typeface="UTM Grado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3170" y="3536762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VN-Deadhead Script" pitchFamily="2" charset="0"/>
              </a:rPr>
              <a:t>Trang</a:t>
            </a:r>
            <a:r>
              <a:rPr lang="en-US" sz="3200" dirty="0" smtClean="0">
                <a:latin typeface="SVN-Deadhead Script" pitchFamily="2" charset="0"/>
              </a:rPr>
              <a:t> 138</a:t>
            </a:r>
            <a:endParaRPr lang="en-US" sz="3200" dirty="0">
              <a:latin typeface="SVN-Deadhead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1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23B6E1E-BDAD-427E-861D-19E2C5D010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80" t="-11767"/>
          <a:stretch>
            <a:fillRect/>
          </a:stretch>
        </p:blipFill>
        <p:spPr>
          <a:xfrm>
            <a:off x="-669210" y="-1143000"/>
            <a:ext cx="2815511" cy="1625600"/>
          </a:xfrm>
          <a:custGeom>
            <a:avLst/>
            <a:gdLst>
              <a:gd name="connsiteX0" fmla="*/ 0 w 2815511"/>
              <a:gd name="connsiteY0" fmla="*/ 0 h 1625600"/>
              <a:gd name="connsiteX1" fmla="*/ 2815511 w 2815511"/>
              <a:gd name="connsiteY1" fmla="*/ 0 h 1625600"/>
              <a:gd name="connsiteX2" fmla="*/ 2815511 w 2815511"/>
              <a:gd name="connsiteY2" fmla="*/ 171141 h 1625600"/>
              <a:gd name="connsiteX3" fmla="*/ 669211 w 2815511"/>
              <a:gd name="connsiteY3" fmla="*/ 171141 h 1625600"/>
              <a:gd name="connsiteX4" fmla="*/ 669211 w 2815511"/>
              <a:gd name="connsiteY4" fmla="*/ 1625600 h 1625600"/>
              <a:gd name="connsiteX5" fmla="*/ 0 w 2815511"/>
              <a:gd name="connsiteY5" fmla="*/ 1625600 h 1625600"/>
              <a:gd name="connsiteX6" fmla="*/ 0 w 2815511"/>
              <a:gd name="connsiteY6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511" h="1625600">
                <a:moveTo>
                  <a:pt x="0" y="0"/>
                </a:moveTo>
                <a:lnTo>
                  <a:pt x="2815511" y="0"/>
                </a:lnTo>
                <a:lnTo>
                  <a:pt x="2815511" y="171141"/>
                </a:lnTo>
                <a:lnTo>
                  <a:pt x="669211" y="171141"/>
                </a:lnTo>
                <a:lnTo>
                  <a:pt x="669211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4" name="任意多边形: 形状 2">
            <a:extLst>
              <a:ext uri="{FF2B5EF4-FFF2-40B4-BE49-F238E27FC236}">
                <a16:creationId xmlns:a16="http://schemas.microsoft.com/office/drawing/2014/main" xmlns="" id="{38A5E686-151F-4905-8C0D-DEAC878FF8B7}"/>
              </a:ext>
            </a:extLst>
          </p:cNvPr>
          <p:cNvSpPr/>
          <p:nvPr/>
        </p:nvSpPr>
        <p:spPr>
          <a:xfrm>
            <a:off x="399683" y="277768"/>
            <a:ext cx="11372050" cy="5814797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3967FFF-9F38-41BE-AE7F-6C5F3BD16A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317500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9680EC-A81E-4CA0-BD24-D01D483821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584" y="-75486"/>
            <a:ext cx="2422548" cy="18583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CF0A285-CFB0-4929-9E1C-5D1DD6C315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239" y="3696788"/>
            <a:ext cx="2641655" cy="27182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05D06CF-F62A-40C7-A391-4D68EDB8DB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902" y="3490636"/>
            <a:ext cx="2438411" cy="33622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146301" y="437722"/>
            <a:ext cx="766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39347" y="1688841"/>
            <a:ext cx="886408" cy="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51916" y="1670180"/>
            <a:ext cx="1558212" cy="933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082602" y="1692214"/>
            <a:ext cx="1640865" cy="9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082601" y="1769540"/>
            <a:ext cx="1640865" cy="9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239347" y="2289761"/>
            <a:ext cx="3741044" cy="100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8" idx="2"/>
          </p:cNvCxnSpPr>
          <p:nvPr/>
        </p:nvCxnSpPr>
        <p:spPr>
          <a:xfrm>
            <a:off x="2239347" y="2374771"/>
            <a:ext cx="3741044" cy="1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54956" y="2486385"/>
            <a:ext cx="18662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54956" y="3237753"/>
            <a:ext cx="1463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60m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54956" y="3835802"/>
            <a:ext cx="1890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61655" y="4446772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 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Callout 40"/>
          <p:cNvSpPr/>
          <p:nvPr/>
        </p:nvSpPr>
        <p:spPr>
          <a:xfrm flipH="1">
            <a:off x="6055773" y="2978496"/>
            <a:ext cx="3792597" cy="1670711"/>
          </a:xfrm>
          <a:prstGeom prst="wedgeEllipse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77500" y="3245655"/>
            <a:ext cx="35012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37296" y="3260975"/>
            <a:ext cx="36551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</a:p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653418" y="2480806"/>
            <a:ext cx="0" cy="2803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937351" y="2536668"/>
            <a:ext cx="48125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60 : 10 = 6 (m/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m/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37" grpId="0"/>
      <p:bldP spid="38" grpId="0"/>
      <p:bldP spid="39" grpId="0"/>
      <p:bldP spid="40" grpId="0"/>
      <p:bldP spid="41" grpId="0" animBg="1"/>
      <p:bldP spid="41" grpId="1" animBg="1"/>
      <p:bldP spid="42" grpId="0"/>
      <p:bldP spid="42" grpId="1"/>
      <p:bldP spid="43" grpId="0"/>
      <p:bldP spid="4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9120" y="5079123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255448" y="5181686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任意多边形: 形状 2">
            <a:extLst>
              <a:ext uri="{FF2B5EF4-FFF2-40B4-BE49-F238E27FC236}">
                <a16:creationId xmlns:a16="http://schemas.microsoft.com/office/drawing/2014/main" xmlns="" id="{38A5E686-151F-4905-8C0D-DEAC878FF8B7}"/>
              </a:ext>
            </a:extLst>
          </p:cNvPr>
          <p:cNvSpPr/>
          <p:nvPr/>
        </p:nvSpPr>
        <p:spPr>
          <a:xfrm>
            <a:off x="3888954" y="198304"/>
            <a:ext cx="7666385" cy="615480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4864" y="731154"/>
            <a:ext cx="74104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105km.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10221223" y="1310046"/>
            <a:ext cx="886408" cy="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293696" y="1786250"/>
            <a:ext cx="1148813" cy="4692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223812" y="2331905"/>
            <a:ext cx="1190814" cy="12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230511" y="2436579"/>
            <a:ext cx="1184115" cy="15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91341" y="1812021"/>
            <a:ext cx="3516290" cy="8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591341" y="1886979"/>
            <a:ext cx="3516290" cy="1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8770" y="2426672"/>
            <a:ext cx="18662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23812" y="3145024"/>
            <a:ext cx="1479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23812" y="3743073"/>
            <a:ext cx="1912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105km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30511" y="4354043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 km/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922274" y="2388077"/>
            <a:ext cx="0" cy="2803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3EA78FC-C09F-49E6-A51D-0F8B1E108A83}"/>
              </a:ext>
            </a:extLst>
          </p:cNvPr>
          <p:cNvSpPr txBox="1"/>
          <p:nvPr/>
        </p:nvSpPr>
        <p:spPr>
          <a:xfrm>
            <a:off x="4332778" y="5111673"/>
            <a:ext cx="2151522" cy="6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v </a:t>
            </a:r>
            <a:r>
              <a:rPr lang="en-US" sz="3500" b="1" dirty="0">
                <a:solidFill>
                  <a:schemeClr val="tx1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=</a:t>
            </a:r>
            <a:r>
              <a:rPr lang="en-US" sz="35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3500" b="1" dirty="0" smtClean="0">
                <a:solidFill>
                  <a:srgbClr val="56C64A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s</a:t>
            </a:r>
            <a:r>
              <a:rPr lang="en-US" sz="35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3500" b="1" dirty="0" smtClean="0">
                <a:solidFill>
                  <a:srgbClr val="769BE6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:</a:t>
            </a:r>
            <a:r>
              <a:rPr lang="en-US" sz="35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85692" y="2426672"/>
            <a:ext cx="4615366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105 : 3 = 35 (km/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35 km/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  <p:bldP spid="46" grpId="0"/>
      <p:bldP spid="47" grpId="0"/>
      <p:bldP spid="48" grpId="0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3" y="4453686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174231" y="455624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1845" y="4950720"/>
            <a:ext cx="12192000" cy="1828166"/>
          </a:xfrm>
          <a:prstGeom prst="rect">
            <a:avLst/>
          </a:prstGeom>
        </p:spPr>
      </p:pic>
      <p:sp>
        <p:nvSpPr>
          <p:cNvPr id="28" name="任意多边形: 形状 2">
            <a:extLst>
              <a:ext uri="{FF2B5EF4-FFF2-40B4-BE49-F238E27FC236}">
                <a16:creationId xmlns:a16="http://schemas.microsoft.com/office/drawing/2014/main" xmlns="" id="{38A5E686-151F-4905-8C0D-DEAC878FF8B7}"/>
              </a:ext>
            </a:extLst>
          </p:cNvPr>
          <p:cNvSpPr/>
          <p:nvPr/>
        </p:nvSpPr>
        <p:spPr>
          <a:xfrm>
            <a:off x="338475" y="228600"/>
            <a:ext cx="11137245" cy="561064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0CFEF56-DCA3-41D2-9FCE-7D3F15D9E33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506" y="2834640"/>
            <a:ext cx="3628918" cy="3875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7672" y="669843"/>
            <a:ext cx="10017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1800km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775473" y="1254618"/>
            <a:ext cx="1240876" cy="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327765" y="1269579"/>
            <a:ext cx="1148813" cy="4692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28725" y="1843034"/>
            <a:ext cx="3516290" cy="8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40534" y="1749572"/>
            <a:ext cx="3516290" cy="1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45015" y="1834815"/>
            <a:ext cx="18662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5807" y="2478082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1800km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55807" y="3076131"/>
            <a:ext cx="1816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2,5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2506" y="3687101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 km/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3EA78FC-C09F-49E6-A51D-0F8B1E108A83}"/>
              </a:ext>
            </a:extLst>
          </p:cNvPr>
          <p:cNvSpPr txBox="1"/>
          <p:nvPr/>
        </p:nvSpPr>
        <p:spPr>
          <a:xfrm>
            <a:off x="1164773" y="4444731"/>
            <a:ext cx="2151522" cy="6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v </a:t>
            </a:r>
            <a:r>
              <a:rPr lang="en-US" sz="3500" b="1" dirty="0">
                <a:solidFill>
                  <a:schemeClr val="tx1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=</a:t>
            </a:r>
            <a:r>
              <a:rPr lang="en-US" sz="35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3500" b="1" dirty="0" smtClean="0">
                <a:solidFill>
                  <a:srgbClr val="56C64A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s</a:t>
            </a:r>
            <a:r>
              <a:rPr lang="en-US" sz="35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3500" b="1" dirty="0" smtClean="0">
                <a:solidFill>
                  <a:srgbClr val="769BE6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:</a:t>
            </a:r>
            <a:r>
              <a:rPr lang="en-US" sz="35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67272" y="1830965"/>
            <a:ext cx="54008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1800 : 2,5 = 720 (km/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720 km/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986870" y="2147257"/>
            <a:ext cx="0" cy="2803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8438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  <p:bldP spid="37" grpId="0"/>
      <p:bldP spid="38" grpId="0"/>
      <p:bldP spid="39" grpId="0"/>
      <p:bldP spid="40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8159710-98C0-4462-A556-B5819990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756401"/>
          </a:xfrm>
          <a:custGeom>
            <a:avLst/>
            <a:gdLst>
              <a:gd name="connsiteX0" fmla="*/ 0 w 12192000"/>
              <a:gd name="connsiteY0" fmla="*/ 0 h 6756401"/>
              <a:gd name="connsiteX1" fmla="*/ 3167170 w 12192000"/>
              <a:gd name="connsiteY1" fmla="*/ 0 h 6756401"/>
              <a:gd name="connsiteX2" fmla="*/ 3120571 w 12192000"/>
              <a:gd name="connsiteY2" fmla="*/ 885372 h 6756401"/>
              <a:gd name="connsiteX3" fmla="*/ 2757714 w 12192000"/>
              <a:gd name="connsiteY3" fmla="*/ 5558972 h 6756401"/>
              <a:gd name="connsiteX4" fmla="*/ 2989943 w 12192000"/>
              <a:gd name="connsiteY4" fmla="*/ 5907315 h 6756401"/>
              <a:gd name="connsiteX5" fmla="*/ 6125029 w 12192000"/>
              <a:gd name="connsiteY5" fmla="*/ 5646058 h 6756401"/>
              <a:gd name="connsiteX6" fmla="*/ 7097485 w 12192000"/>
              <a:gd name="connsiteY6" fmla="*/ 2088914 h 6756401"/>
              <a:gd name="connsiteX7" fmla="*/ 7097485 w 12192000"/>
              <a:gd name="connsiteY7" fmla="*/ 6125030 h 6756401"/>
              <a:gd name="connsiteX8" fmla="*/ 10537371 w 12192000"/>
              <a:gd name="connsiteY8" fmla="*/ 6125030 h 6756401"/>
              <a:gd name="connsiteX9" fmla="*/ 10537371 w 12192000"/>
              <a:gd name="connsiteY9" fmla="*/ 0 h 6756401"/>
              <a:gd name="connsiteX10" fmla="*/ 12192000 w 12192000"/>
              <a:gd name="connsiteY10" fmla="*/ 0 h 6756401"/>
              <a:gd name="connsiteX11" fmla="*/ 12192000 w 12192000"/>
              <a:gd name="connsiteY11" fmla="*/ 6756401 h 6756401"/>
              <a:gd name="connsiteX12" fmla="*/ 0 w 12192000"/>
              <a:gd name="connsiteY12" fmla="*/ 6756401 h 6756401"/>
              <a:gd name="connsiteX13" fmla="*/ 0 w 12192000"/>
              <a:gd name="connsiteY13" fmla="*/ 0 h 675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756401">
                <a:moveTo>
                  <a:pt x="0" y="0"/>
                </a:moveTo>
                <a:lnTo>
                  <a:pt x="3167170" y="0"/>
                </a:lnTo>
                <a:lnTo>
                  <a:pt x="3120571" y="885372"/>
                </a:lnTo>
                <a:lnTo>
                  <a:pt x="2757714" y="5558972"/>
                </a:lnTo>
                <a:lnTo>
                  <a:pt x="2989943" y="5907315"/>
                </a:lnTo>
                <a:lnTo>
                  <a:pt x="6125029" y="5646058"/>
                </a:lnTo>
                <a:lnTo>
                  <a:pt x="7097485" y="2088914"/>
                </a:lnTo>
                <a:lnTo>
                  <a:pt x="7097485" y="6125030"/>
                </a:lnTo>
                <a:lnTo>
                  <a:pt x="10537371" y="6125030"/>
                </a:lnTo>
                <a:lnTo>
                  <a:pt x="10537371" y="0"/>
                </a:lnTo>
                <a:lnTo>
                  <a:pt x="12192000" y="0"/>
                </a:lnTo>
                <a:lnTo>
                  <a:pt x="12192000" y="6756401"/>
                </a:lnTo>
                <a:lnTo>
                  <a:pt x="0" y="67564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E038625-5843-4718-ABB2-BF296460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391243A-AD25-4CAD-96FF-25E1F37D9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2734" y="325365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B0E8C18-F5FF-4C27-9CF0-DCBB3284A9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0377" y="4644522"/>
            <a:ext cx="1157998" cy="1069938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771D752-A13E-4572-95D0-6E267CD74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2020" y="3083953"/>
            <a:ext cx="737054" cy="920750"/>
          </a:xfrm>
          <a:custGeom>
            <a:avLst/>
            <a:gdLst>
              <a:gd name="connsiteX0" fmla="*/ 737053 w 737053"/>
              <a:gd name="connsiteY0" fmla="*/ 0 h 920750"/>
              <a:gd name="connsiteX1" fmla="*/ 669433 w 737053"/>
              <a:gd name="connsiteY1" fmla="*/ 641350 h 920750"/>
              <a:gd name="connsiteX2" fmla="*/ 189335 w 737053"/>
              <a:gd name="connsiteY2" fmla="*/ 920750 h 920750"/>
              <a:gd name="connsiteX3" fmla="*/ 47334 w 737053"/>
              <a:gd name="connsiteY3" fmla="*/ 857250 h 920750"/>
              <a:gd name="connsiteX4" fmla="*/ 0 w 737053"/>
              <a:gd name="connsiteY4" fmla="*/ 615950 h 920750"/>
              <a:gd name="connsiteX5" fmla="*/ 114953 w 737053"/>
              <a:gd name="connsiteY5" fmla="*/ 177800 h 920750"/>
              <a:gd name="connsiteX6" fmla="*/ 737053 w 737053"/>
              <a:gd name="connsiteY6" fmla="*/ 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053" h="920750">
                <a:moveTo>
                  <a:pt x="737053" y="0"/>
                </a:moveTo>
                <a:lnTo>
                  <a:pt x="669433" y="641350"/>
                </a:lnTo>
                <a:lnTo>
                  <a:pt x="189335" y="920750"/>
                </a:lnTo>
                <a:lnTo>
                  <a:pt x="47334" y="857250"/>
                </a:lnTo>
                <a:lnTo>
                  <a:pt x="0" y="615950"/>
                </a:lnTo>
                <a:lnTo>
                  <a:pt x="114953" y="177800"/>
                </a:lnTo>
                <a:lnTo>
                  <a:pt x="737053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4087485-4151-4400-B74D-446D841F03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60772" y="1946069"/>
            <a:ext cx="787400" cy="908050"/>
          </a:xfrm>
          <a:custGeom>
            <a:avLst/>
            <a:gdLst>
              <a:gd name="connsiteX0" fmla="*/ 82550 w 787400"/>
              <a:gd name="connsiteY0" fmla="*/ 0 h 908050"/>
              <a:gd name="connsiteX1" fmla="*/ 647700 w 787400"/>
              <a:gd name="connsiteY1" fmla="*/ 171450 h 908050"/>
              <a:gd name="connsiteX2" fmla="*/ 787400 w 787400"/>
              <a:gd name="connsiteY2" fmla="*/ 635000 h 908050"/>
              <a:gd name="connsiteX3" fmla="*/ 520700 w 787400"/>
              <a:gd name="connsiteY3" fmla="*/ 908050 h 908050"/>
              <a:gd name="connsiteX4" fmla="*/ 50800 w 787400"/>
              <a:gd name="connsiteY4" fmla="*/ 546100 h 908050"/>
              <a:gd name="connsiteX5" fmla="*/ 0 w 787400"/>
              <a:gd name="connsiteY5" fmla="*/ 292100 h 908050"/>
              <a:gd name="connsiteX6" fmla="*/ 82550 w 787400"/>
              <a:gd name="connsiteY6" fmla="*/ 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400" h="908050">
                <a:moveTo>
                  <a:pt x="82550" y="0"/>
                </a:moveTo>
                <a:lnTo>
                  <a:pt x="647700" y="171450"/>
                </a:lnTo>
                <a:lnTo>
                  <a:pt x="787400" y="635000"/>
                </a:lnTo>
                <a:lnTo>
                  <a:pt x="520700" y="908050"/>
                </a:lnTo>
                <a:lnTo>
                  <a:pt x="50800" y="546100"/>
                </a:lnTo>
                <a:lnTo>
                  <a:pt x="0" y="292100"/>
                </a:lnTo>
                <a:lnTo>
                  <a:pt x="8255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2789203-76F0-4D3E-994E-EB6EF9F57C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81942" y="3352831"/>
            <a:ext cx="1301750" cy="1390650"/>
          </a:xfrm>
          <a:custGeom>
            <a:avLst/>
            <a:gdLst>
              <a:gd name="connsiteX0" fmla="*/ 711200 w 1301750"/>
              <a:gd name="connsiteY0" fmla="*/ 0 h 1390650"/>
              <a:gd name="connsiteX1" fmla="*/ 1301750 w 1301750"/>
              <a:gd name="connsiteY1" fmla="*/ 577850 h 1390650"/>
              <a:gd name="connsiteX2" fmla="*/ 1200150 w 1301750"/>
              <a:gd name="connsiteY2" fmla="*/ 1390650 h 1390650"/>
              <a:gd name="connsiteX3" fmla="*/ 228600 w 1301750"/>
              <a:gd name="connsiteY3" fmla="*/ 1295400 h 1390650"/>
              <a:gd name="connsiteX4" fmla="*/ 0 w 1301750"/>
              <a:gd name="connsiteY4" fmla="*/ 552450 h 1390650"/>
              <a:gd name="connsiteX5" fmla="*/ 711200 w 1301750"/>
              <a:gd name="connsiteY5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750" h="1390650">
                <a:moveTo>
                  <a:pt x="711200" y="0"/>
                </a:moveTo>
                <a:lnTo>
                  <a:pt x="1301750" y="577850"/>
                </a:lnTo>
                <a:lnTo>
                  <a:pt x="1200150" y="1390650"/>
                </a:lnTo>
                <a:lnTo>
                  <a:pt x="228600" y="1295400"/>
                </a:lnTo>
                <a:lnTo>
                  <a:pt x="0" y="552450"/>
                </a:lnTo>
                <a:lnTo>
                  <a:pt x="71120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A1AEB34-B126-4E51-9B87-DB41CB7875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5997" y="3429000"/>
            <a:ext cx="1333500" cy="1162050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33BFB2B-45FF-418A-8B99-28450EC01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470" y="5410901"/>
            <a:ext cx="653544" cy="72017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75A6E059-3922-46D0-8FFC-DA751F23CBA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016192">
            <a:off x="10178537" y="503421"/>
            <a:ext cx="1427892" cy="1319306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AC4CB590-6D54-413F-9BA8-DA503D0B3BE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645705">
            <a:off x="5104830" y="5423946"/>
            <a:ext cx="666750" cy="581025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143007C-86E2-4CDD-AC6C-55795C9BA1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14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38687"/>
            <a:ext cx="12192000" cy="685800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16BD325B-4CEC-43D1-A337-9B4F92301563}"/>
              </a:ext>
            </a:extLst>
          </p:cNvPr>
          <p:cNvGrpSpPr/>
          <p:nvPr/>
        </p:nvGrpSpPr>
        <p:grpSpPr>
          <a:xfrm flipH="1">
            <a:off x="9031014" y="3767533"/>
            <a:ext cx="3103533" cy="3098693"/>
            <a:chOff x="1027601" y="2738935"/>
            <a:chExt cx="4565105" cy="388620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78A04026-0923-4923-B9E2-C8E1C2F5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151945A-5951-46AD-97FA-E5D5BB3B0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59906" y="635485"/>
            <a:ext cx="107446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m/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967173" y="1163074"/>
            <a:ext cx="1022203" cy="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159074" y="1163074"/>
            <a:ext cx="2463535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800291" y="1722314"/>
            <a:ext cx="8822318" cy="34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800291" y="1804065"/>
            <a:ext cx="8822318" cy="35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95073" y="2139244"/>
            <a:ext cx="18662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0115" y="2857596"/>
            <a:ext cx="1688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400m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0115" y="3455645"/>
            <a:ext cx="3137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6814" y="4066615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 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2070;p40">
            <a:extLst>
              <a:ext uri="{FF2B5EF4-FFF2-40B4-BE49-F238E27FC236}">
                <a16:creationId xmlns="" xmlns:a16="http://schemas.microsoft.com/office/drawing/2014/main" id="{D718C097-556B-4C1D-B421-3D468638CFF2}"/>
              </a:ext>
            </a:extLst>
          </p:cNvPr>
          <p:cNvSpPr/>
          <p:nvPr/>
        </p:nvSpPr>
        <p:spPr>
          <a:xfrm>
            <a:off x="3757512" y="2134932"/>
            <a:ext cx="6865097" cy="133741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3500" dirty="0">
              <a:latin typeface="SVN-Beloved" pitchFamily="50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2679" y="2302799"/>
            <a:ext cx="65485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Để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tính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vận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tốc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có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đơn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vị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m/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giây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em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làm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SVN-Beloved" pitchFamily="50" charset="0"/>
                <a:cs typeface="Times New Roman" pitchFamily="18" charset="0"/>
              </a:rPr>
              <a:t>thế</a:t>
            </a:r>
            <a:r>
              <a:rPr lang="en-US" sz="3500" dirty="0">
                <a:latin typeface="SVN-Beloved" pitchFamily="50" charset="0"/>
                <a:cs typeface="Times New Roman" pitchFamily="18" charset="0"/>
              </a:rPr>
              <a:t> </a:t>
            </a:r>
            <a:endParaRPr lang="en-US" sz="3500" dirty="0" smtClean="0">
              <a:latin typeface="SVN-Beloved" pitchFamily="50" charset="0"/>
              <a:cs typeface="Times New Roman" pitchFamily="18" charset="0"/>
            </a:endParaRPr>
          </a:p>
          <a:p>
            <a:pPr algn="ctr"/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nào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?</a:t>
            </a:r>
            <a:endParaRPr lang="en-US" sz="3500" dirty="0">
              <a:latin typeface="SVN-Beloved" pitchFamily="50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30749" y="2284259"/>
            <a:ext cx="64988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Ta </a:t>
            </a:r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đổi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  <a:cs typeface="Times New Roman" pitchFamily="18" charset="0"/>
              </a:rPr>
              <a:t>1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  <a:cs typeface="Times New Roman" pitchFamily="18" charset="0"/>
              </a:rPr>
              <a:t>phút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  <a:cs typeface="Times New Roman" pitchFamily="18" charset="0"/>
              </a:rPr>
              <a:t> 20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  <a:cs typeface="Times New Roman" pitchFamily="18" charset="0"/>
              </a:rPr>
              <a:t>giây</a:t>
            </a:r>
            <a:r>
              <a:rPr lang="en-US" sz="3500" dirty="0" smtClean="0">
                <a:solidFill>
                  <a:srgbClr val="FF0000"/>
                </a:solidFill>
                <a:latin typeface="SVN-Beloved" pitchFamily="50" charset="0"/>
                <a:cs typeface="Times New Roman" pitchFamily="18" charset="0"/>
              </a:rPr>
              <a:t> = … </a:t>
            </a:r>
            <a:r>
              <a:rPr lang="en-US" sz="3500" dirty="0" err="1" smtClean="0">
                <a:solidFill>
                  <a:srgbClr val="FF0000"/>
                </a:solidFill>
                <a:latin typeface="SVN-Beloved" pitchFamily="50" charset="0"/>
                <a:cs typeface="Times New Roman" pitchFamily="18" charset="0"/>
              </a:rPr>
              <a:t>giây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rồi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tìm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vận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tốc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theo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yêu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SVN-Beloved" pitchFamily="50" charset="0"/>
                <a:cs typeface="Times New Roman" pitchFamily="18" charset="0"/>
              </a:rPr>
              <a:t>cầu</a:t>
            </a:r>
            <a:r>
              <a:rPr lang="en-US" sz="3500" dirty="0" smtClean="0">
                <a:latin typeface="SVN-Beloved" pitchFamily="50" charset="0"/>
                <a:cs typeface="Times New Roman" pitchFamily="18" charset="0"/>
              </a:rPr>
              <a:t>.</a:t>
            </a:r>
            <a:endParaRPr lang="en-US" sz="3500" dirty="0">
              <a:latin typeface="SVN-Beloved" pitchFamily="50" charset="0"/>
              <a:cs typeface="Times New Roman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767186" y="2134932"/>
            <a:ext cx="0" cy="2803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27069" y="2142856"/>
            <a:ext cx="6096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80 </a:t>
            </a:r>
            <a:r>
              <a:rPr lang="en-US" sz="3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: 80 = 5 (m/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m/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  <p:bldP spid="41" grpId="0"/>
      <p:bldP spid="42" grpId="0" animBg="1"/>
      <p:bldP spid="42" grpId="1" animBg="1"/>
      <p:bldP spid="11" grpId="0" uiExpand="1" build="allAtOnce"/>
      <p:bldP spid="4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3967FFF-9F38-41BE-AE7F-6C5F3BD16A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317500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23B6E1E-BDAD-427E-861D-19E2C5D0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80" t="-11767"/>
          <a:stretch>
            <a:fillRect/>
          </a:stretch>
        </p:blipFill>
        <p:spPr>
          <a:xfrm>
            <a:off x="-669210" y="-1143000"/>
            <a:ext cx="2815511" cy="1625600"/>
          </a:xfrm>
          <a:custGeom>
            <a:avLst/>
            <a:gdLst>
              <a:gd name="connsiteX0" fmla="*/ 0 w 2815511"/>
              <a:gd name="connsiteY0" fmla="*/ 0 h 1625600"/>
              <a:gd name="connsiteX1" fmla="*/ 2815511 w 2815511"/>
              <a:gd name="connsiteY1" fmla="*/ 0 h 1625600"/>
              <a:gd name="connsiteX2" fmla="*/ 2815511 w 2815511"/>
              <a:gd name="connsiteY2" fmla="*/ 171141 h 1625600"/>
              <a:gd name="connsiteX3" fmla="*/ 669211 w 2815511"/>
              <a:gd name="connsiteY3" fmla="*/ 171141 h 1625600"/>
              <a:gd name="connsiteX4" fmla="*/ 669211 w 2815511"/>
              <a:gd name="connsiteY4" fmla="*/ 1625600 h 1625600"/>
              <a:gd name="connsiteX5" fmla="*/ 0 w 2815511"/>
              <a:gd name="connsiteY5" fmla="*/ 1625600 h 1625600"/>
              <a:gd name="connsiteX6" fmla="*/ 0 w 2815511"/>
              <a:gd name="connsiteY6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511" h="1625600">
                <a:moveTo>
                  <a:pt x="0" y="0"/>
                </a:moveTo>
                <a:lnTo>
                  <a:pt x="2815511" y="0"/>
                </a:lnTo>
                <a:lnTo>
                  <a:pt x="2815511" y="171141"/>
                </a:lnTo>
                <a:lnTo>
                  <a:pt x="669211" y="171141"/>
                </a:lnTo>
                <a:lnTo>
                  <a:pt x="669211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CF0A285-CFB0-4929-9E1C-5D1DD6C31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791935" y="3690231"/>
            <a:ext cx="3078469" cy="34805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05D06CF-F62A-40C7-A391-4D68EDB8DB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2250" y="3096863"/>
            <a:ext cx="2586146" cy="35659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9680EC-A81E-4CA0-BD24-D01D483821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2266"/>
            <a:ext cx="3658780" cy="2806699"/>
          </a:xfrm>
          <a:prstGeom prst="rect">
            <a:avLst/>
          </a:prstGeom>
        </p:spPr>
      </p:pic>
      <p:sp>
        <p:nvSpPr>
          <p:cNvPr id="20" name="对话气泡: 圆角矩形 19">
            <a:extLst>
              <a:ext uri="{FF2B5EF4-FFF2-40B4-BE49-F238E27FC236}">
                <a16:creationId xmlns:a16="http://schemas.microsoft.com/office/drawing/2014/main" xmlns="" id="{CAD7FC24-724B-430E-B2B9-793937B49BA6}"/>
              </a:ext>
            </a:extLst>
          </p:cNvPr>
          <p:cNvSpPr/>
          <p:nvPr/>
        </p:nvSpPr>
        <p:spPr>
          <a:xfrm>
            <a:off x="3658780" y="566230"/>
            <a:ext cx="4994751" cy="1858203"/>
          </a:xfrm>
          <a:prstGeom prst="wedgeRoundRectCallout">
            <a:avLst>
              <a:gd name="adj1" fmla="val -53853"/>
              <a:gd name="adj2" fmla="val 44301"/>
              <a:gd name="adj3" fmla="val 16667"/>
            </a:avLst>
          </a:prstGeom>
          <a:solidFill>
            <a:srgbClr val="A05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F5CC3B73-3F8B-4E12-A36C-FB7A6882C4BE}"/>
              </a:ext>
            </a:extLst>
          </p:cNvPr>
          <p:cNvSpPr txBox="1"/>
          <p:nvPr/>
        </p:nvSpPr>
        <p:spPr>
          <a:xfrm>
            <a:off x="3906823" y="602498"/>
            <a:ext cx="4616285" cy="151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2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4000" dirty="0" err="1" smtClean="0">
                <a:solidFill>
                  <a:schemeClr val="bg1"/>
                </a:solidFill>
              </a:rPr>
              <a:t>Muốn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tìm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vận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tốc</a:t>
            </a:r>
            <a:r>
              <a:rPr lang="en-US" altLang="zh-CN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</a:rPr>
              <a:t>ta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làm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thế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nào</a:t>
            </a:r>
            <a:r>
              <a:rPr lang="en-US" altLang="zh-CN" sz="4000" dirty="0" smtClean="0">
                <a:solidFill>
                  <a:schemeClr val="bg1"/>
                </a:solidFill>
              </a:rPr>
              <a:t>?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3" name="对话气泡: 圆角矩形 22">
            <a:extLst>
              <a:ext uri="{FF2B5EF4-FFF2-40B4-BE49-F238E27FC236}">
                <a16:creationId xmlns:a16="http://schemas.microsoft.com/office/drawing/2014/main" xmlns="" id="{323F2B6F-954B-44D0-9CD5-53434E64FDAA}"/>
              </a:ext>
            </a:extLst>
          </p:cNvPr>
          <p:cNvSpPr/>
          <p:nvPr/>
        </p:nvSpPr>
        <p:spPr>
          <a:xfrm flipH="1">
            <a:off x="3658779" y="2599970"/>
            <a:ext cx="5032851" cy="3171550"/>
          </a:xfrm>
          <a:prstGeom prst="wedgeRoundRectCallout">
            <a:avLst>
              <a:gd name="adj1" fmla="val -56447"/>
              <a:gd name="adj2" fmla="val 5789"/>
              <a:gd name="adj3" fmla="val 16667"/>
            </a:avLst>
          </a:prstGeom>
          <a:solidFill>
            <a:srgbClr val="A05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44061C56-A1F5-4385-9412-1DAF23E0CC83}"/>
              </a:ext>
            </a:extLst>
          </p:cNvPr>
          <p:cNvSpPr txBox="1"/>
          <p:nvPr/>
        </p:nvSpPr>
        <p:spPr>
          <a:xfrm flipH="1">
            <a:off x="4030059" y="2599970"/>
            <a:ext cx="4369811" cy="29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2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4000" dirty="0" err="1">
                <a:solidFill>
                  <a:schemeClr val="bg1"/>
                </a:solidFill>
              </a:rPr>
              <a:t>Muốn</a:t>
            </a:r>
            <a:r>
              <a:rPr lang="en-US" altLang="zh-CN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</a:rPr>
              <a:t>tìm</a:t>
            </a:r>
            <a:r>
              <a:rPr lang="en-US" altLang="zh-CN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</a:rPr>
              <a:t>vận</a:t>
            </a:r>
            <a:r>
              <a:rPr lang="en-US" altLang="zh-CN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</a:rPr>
              <a:t>tốc</a:t>
            </a:r>
            <a:r>
              <a:rPr lang="en-US" altLang="zh-CN" sz="4000" dirty="0">
                <a:solidFill>
                  <a:schemeClr val="bg1"/>
                </a:solidFill>
              </a:rPr>
              <a:t> ta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lấy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quãng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đường</a:t>
            </a:r>
            <a:r>
              <a:rPr lang="en-US" altLang="zh-CN" sz="4000" dirty="0" smtClean="0">
                <a:solidFill>
                  <a:schemeClr val="bg1"/>
                </a:solidFill>
              </a:rPr>
              <a:t> chia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cho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thời</a:t>
            </a:r>
            <a:r>
              <a:rPr lang="en-US" altLang="zh-CN" sz="4000" dirty="0" smtClean="0">
                <a:solidFill>
                  <a:schemeClr val="bg1"/>
                </a:solidFill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</a:rPr>
              <a:t>gian</a:t>
            </a:r>
            <a:r>
              <a:rPr lang="en-US" altLang="zh-CN" sz="4000" dirty="0" smtClean="0">
                <a:solidFill>
                  <a:schemeClr val="bg1"/>
                </a:solidFill>
              </a:rPr>
              <a:t>.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988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32592 -0.0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38398 -0.068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AB9284D-C1DA-4B74-9725-FB350F2E56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4608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7BD7D4C-A8CC-42E9-97C2-64FCAB530ABE}"/>
              </a:ext>
            </a:extLst>
          </p:cNvPr>
          <p:cNvSpPr txBox="1"/>
          <p:nvPr/>
        </p:nvSpPr>
        <p:spPr>
          <a:xfrm>
            <a:off x="5986312" y="62886"/>
            <a:ext cx="5646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40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Dặn</a:t>
            </a:r>
            <a:r>
              <a:rPr lang="en-US" altLang="zh-CN" sz="4000" dirty="0" smtClean="0">
                <a:solidFill>
                  <a:srgbClr val="FF0000"/>
                </a:solidFill>
                <a:latin typeface="UTM Aristote" panose="020406030505060202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UTM Aristote" panose="02040603050506020204" pitchFamily="18" charset="0"/>
              </a:rPr>
              <a:t>dò</a:t>
            </a:r>
            <a:endParaRPr lang="en-US" altLang="zh-CN" sz="4000" dirty="0" smtClean="0">
              <a:solidFill>
                <a:srgbClr val="FF0000"/>
              </a:solidFill>
              <a:latin typeface="UTM Aristote" panose="02040603050506020204" pitchFamily="18" charset="0"/>
            </a:endParaRPr>
          </a:p>
          <a:p>
            <a:pPr marL="514350" indent="-514350">
              <a:buAutoNum type="arabicPeriod"/>
            </a:pP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Xem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lại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bài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Học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thuộc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quy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tắc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và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công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thức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tính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vận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tốc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Chuẩn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bị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bài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tiếp</a:t>
            </a:r>
            <a:r>
              <a:rPr lang="en-US" altLang="zh-CN" sz="3500" b="1" dirty="0" smtClean="0">
                <a:solidFill>
                  <a:schemeClr val="tx1"/>
                </a:solidFill>
                <a:latin typeface="UTM Isadora" panose="02040603050506020204" pitchFamily="18" charset="0"/>
              </a:rPr>
              <a:t> </a:t>
            </a:r>
            <a:r>
              <a:rPr lang="en-US" altLang="zh-CN" sz="3500" b="1" dirty="0" err="1" smtClean="0">
                <a:solidFill>
                  <a:schemeClr val="tx1"/>
                </a:solidFill>
                <a:latin typeface="UTM Isadora" panose="02040603050506020204" pitchFamily="18" charset="0"/>
              </a:rPr>
              <a:t>theo.</a:t>
            </a:r>
            <a:endParaRPr lang="zh-CN" altLang="en-US" sz="3500" b="1" dirty="0">
              <a:solidFill>
                <a:schemeClr val="tx1"/>
              </a:solidFill>
              <a:latin typeface="UTM Isadora" panose="0204060305050602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C7DFA93-12EB-4803-9EEF-C709BBA78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350" y="3021779"/>
            <a:ext cx="5060156" cy="40481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30FFD44-04FC-4A5B-8521-0F26E30781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426" y="3162300"/>
            <a:ext cx="2994576" cy="4508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C9A40F-F036-4258-9F02-40C56659DC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956" y="3429000"/>
            <a:ext cx="2961825" cy="30477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1545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4" y="191882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43195" y="1199124"/>
            <a:ext cx="73388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500" dirty="0" err="1" smtClean="0">
                <a:latin typeface="HP-087" panose="020B0803050302020204" pitchFamily="34" charset="0"/>
              </a:rPr>
              <a:t>Chúc</a:t>
            </a:r>
            <a:r>
              <a:rPr lang="en-US" sz="7500" dirty="0" smtClean="0">
                <a:latin typeface="HP-087" panose="020B0803050302020204" pitchFamily="34" charset="0"/>
              </a:rPr>
              <a:t> </a:t>
            </a:r>
            <a:r>
              <a:rPr lang="en-US" sz="7500" dirty="0" err="1" smtClean="0">
                <a:latin typeface="HP-087" panose="020B0803050302020204" pitchFamily="34" charset="0"/>
              </a:rPr>
              <a:t>các</a:t>
            </a:r>
            <a:r>
              <a:rPr lang="en-US" sz="7500" dirty="0" smtClean="0">
                <a:latin typeface="HP-087" panose="020B0803050302020204" pitchFamily="34" charset="0"/>
              </a:rPr>
              <a:t> </a:t>
            </a:r>
            <a:r>
              <a:rPr lang="en-US" sz="7500" dirty="0" err="1" smtClean="0">
                <a:latin typeface="HP-087" panose="020B0803050302020204" pitchFamily="34" charset="0"/>
              </a:rPr>
              <a:t>em</a:t>
            </a:r>
            <a:r>
              <a:rPr lang="en-US" sz="7500" dirty="0" smtClean="0">
                <a:latin typeface="HP-087" panose="020B0803050302020204" pitchFamily="34" charset="0"/>
              </a:rPr>
              <a:t> </a:t>
            </a:r>
          </a:p>
          <a:p>
            <a:pPr algn="ctr"/>
            <a:r>
              <a:rPr lang="en-US" sz="7500" dirty="0" err="1" smtClean="0">
                <a:latin typeface="HP-087" panose="020B0803050302020204" pitchFamily="34" charset="0"/>
              </a:rPr>
              <a:t>học</a:t>
            </a:r>
            <a:r>
              <a:rPr lang="en-US" sz="7500" dirty="0" smtClean="0">
                <a:latin typeface="HP-087" panose="020B0803050302020204" pitchFamily="34" charset="0"/>
              </a:rPr>
              <a:t> </a:t>
            </a:r>
            <a:r>
              <a:rPr lang="en-US" sz="7500" dirty="0" err="1" smtClean="0">
                <a:latin typeface="HP-087" panose="020B0803050302020204" pitchFamily="34" charset="0"/>
              </a:rPr>
              <a:t>tốt</a:t>
            </a:r>
            <a:r>
              <a:rPr lang="en-US" sz="7500" dirty="0" smtClean="0">
                <a:latin typeface="HP-087" panose="020B0803050302020204" pitchFamily="34" charset="0"/>
              </a:rPr>
              <a:t>!</a:t>
            </a:r>
            <a:endParaRPr lang="en-US" sz="7500" dirty="0"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D99C57FA-DEC3-4334-8C9B-A12081124603}"/>
              </a:ext>
            </a:extLst>
          </p:cNvPr>
          <p:cNvSpPr/>
          <p:nvPr/>
        </p:nvSpPr>
        <p:spPr>
          <a:xfrm>
            <a:off x="-13009" y="-3392"/>
            <a:ext cx="8615335" cy="6352683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9840" y="-310259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03" y="5305651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7702169" y="-272948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292132" y="5557152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1585372" y="354547"/>
            <a:ext cx="48109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THÔNG BÁO</a:t>
            </a:r>
            <a:endParaRPr lang="en-US" sz="50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13" y="1271993"/>
            <a:ext cx="801052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000" b="1" dirty="0" err="1" smtClean="0">
                <a:latin typeface="HP001 5 hàng" panose="020B0603050302020204" pitchFamily="34" charset="0"/>
              </a:rPr>
              <a:t>Các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khoản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thu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đầu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latin typeface="HP001 5 hàng" panose="020B0603050302020204" pitchFamily="34" charset="0"/>
              </a:rPr>
              <a:t>: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giấy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thi</a:t>
            </a:r>
            <a:r>
              <a:rPr lang="en-US" sz="3000" b="1" dirty="0" smtClean="0">
                <a:latin typeface="HP001 5 hàng" panose="020B0603050302020204" pitchFamily="34" charset="0"/>
              </a:rPr>
              <a:t> –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đề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thi</a:t>
            </a:r>
            <a:r>
              <a:rPr lang="en-US" sz="3000" b="1" dirty="0" smtClean="0">
                <a:latin typeface="HP001 5 hàng" panose="020B06030503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3000" b="1" dirty="0" err="1" smtClean="0">
                <a:latin typeface="HP001 5 hàng" panose="020B0603050302020204" pitchFamily="34" charset="0"/>
              </a:rPr>
              <a:t>tiền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nước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uống</a:t>
            </a:r>
            <a:r>
              <a:rPr lang="en-US" sz="3000" b="1" dirty="0" smtClean="0">
                <a:latin typeface="HP001 5 hàng" panose="020B0603050302020204" pitchFamily="34" charset="0"/>
              </a:rPr>
              <a:t>,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bảo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hiểm</a:t>
            </a:r>
            <a:r>
              <a:rPr lang="en-US" sz="3000" b="1" dirty="0" smtClean="0">
                <a:latin typeface="HP001 5 hàng" panose="020B0603050302020204" pitchFamily="34" charset="0"/>
              </a:rPr>
              <a:t> y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tế</a:t>
            </a:r>
            <a:r>
              <a:rPr lang="en-US" sz="3000" b="1" dirty="0" smtClean="0">
                <a:latin typeface="HP001 5 hàng" panose="020B0603050302020204" pitchFamily="34" charset="0"/>
              </a:rPr>
              <a:t> (</a:t>
            </a:r>
            <a:r>
              <a:rPr lang="en-US" sz="3000" b="1" dirty="0" err="1" smtClean="0">
                <a:latin typeface="HP001 5 hàng" panose="020B0603050302020204" pitchFamily="34" charset="0"/>
              </a:rPr>
              <a:t>bắt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buộc</a:t>
            </a:r>
            <a:r>
              <a:rPr lang="en-US" sz="3000" b="1" dirty="0" smtClean="0">
                <a:latin typeface="HP001 5 hàng" panose="020B0603050302020204" pitchFamily="34" charset="0"/>
              </a:rPr>
              <a:t>), …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sẽ</a:t>
            </a:r>
            <a:endParaRPr lang="en-US" sz="3000" b="1" dirty="0" smtClean="0">
              <a:latin typeface="HP001 5 hàng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latin typeface="HP001 5 hàng" panose="020B0603050302020204" pitchFamily="34" charset="0"/>
              </a:rPr>
              <a:t>đ</a:t>
            </a:r>
            <a:r>
              <a:rPr lang="en-US" sz="3000" b="1" dirty="0" err="1" smtClean="0">
                <a:latin typeface="HP001 5 hàng" panose="020B0603050302020204" pitchFamily="34" charset="0"/>
              </a:rPr>
              <a:t>ược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nhà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trường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thu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chung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vào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tiền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bán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trú</a:t>
            </a:r>
            <a:r>
              <a:rPr lang="en-US" sz="3000" b="1" smtClean="0">
                <a:latin typeface="HP001 5 hàng" panose="020B0603050302020204" pitchFamily="34" charset="0"/>
              </a:rPr>
              <a:t>.</a:t>
            </a:r>
            <a:endParaRPr lang="en-US" sz="30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7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3DD0E0-8617-4ECE-A77B-71EFD68DE8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56" y="3554793"/>
            <a:ext cx="1511300" cy="1510349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704EA12D-6A65-4E03-82FA-C72C33E423F7}"/>
              </a:ext>
            </a:extLst>
          </p:cNvPr>
          <p:cNvSpPr/>
          <p:nvPr/>
        </p:nvSpPr>
        <p:spPr>
          <a:xfrm>
            <a:off x="2841076" y="3760718"/>
            <a:ext cx="7929494" cy="1447719"/>
          </a:xfrm>
          <a:prstGeom prst="roundRect">
            <a:avLst/>
          </a:prstGeom>
          <a:solidFill>
            <a:schemeClr val="bg1"/>
          </a:solidFill>
          <a:ln>
            <a:solidFill>
              <a:srgbClr val="A05B2E"/>
            </a:solidFill>
          </a:ln>
          <a:effectLst>
            <a:outerShdw dist="25400" dir="3000000" algn="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2027D958-1174-4C5E-85CC-0BF5735D9EDB}"/>
              </a:ext>
            </a:extLst>
          </p:cNvPr>
          <p:cNvSpPr txBox="1"/>
          <p:nvPr/>
        </p:nvSpPr>
        <p:spPr>
          <a:xfrm>
            <a:off x="2985856" y="3669555"/>
            <a:ext cx="763993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2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4000" dirty="0" err="1" smtClean="0">
                <a:latin typeface="SVN-Dessert Menu Script" panose="00000500000000000000" pitchFamily="2" charset="0"/>
              </a:rPr>
              <a:t>Biết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tính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vận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tốc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của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một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chuyển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động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đều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.</a:t>
            </a:r>
            <a:endParaRPr lang="en-US" altLang="zh-CN" sz="4000" dirty="0">
              <a:latin typeface="SVN-Dessert Menu Script" panose="00000500000000000000" pitchFamily="2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C789099-6117-45E5-B5DF-F43BCA85B0C8}"/>
              </a:ext>
            </a:extLst>
          </p:cNvPr>
          <p:cNvSpPr/>
          <p:nvPr/>
        </p:nvSpPr>
        <p:spPr>
          <a:xfrm>
            <a:off x="1659976" y="1923066"/>
            <a:ext cx="7929494" cy="1312499"/>
          </a:xfrm>
          <a:prstGeom prst="roundRect">
            <a:avLst/>
          </a:prstGeom>
          <a:solidFill>
            <a:schemeClr val="bg1"/>
          </a:solidFill>
          <a:ln>
            <a:solidFill>
              <a:srgbClr val="A05B2E"/>
            </a:solidFill>
          </a:ln>
          <a:effectLst>
            <a:outerShdw dist="25400" dir="3000000" algn="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17E6A20-CD30-432D-AEE1-9950D56160C6}"/>
              </a:ext>
            </a:extLst>
          </p:cNvPr>
          <p:cNvSpPr txBox="1"/>
          <p:nvPr/>
        </p:nvSpPr>
        <p:spPr>
          <a:xfrm>
            <a:off x="1852471" y="1831261"/>
            <a:ext cx="77393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2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4000" dirty="0" err="1" smtClean="0">
                <a:latin typeface="SVN-Dessert Menu Script" panose="00000500000000000000" pitchFamily="2" charset="0"/>
              </a:rPr>
              <a:t>Có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khái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niệm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ban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đầu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về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vận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tốc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,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đơn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vị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đo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vận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 </a:t>
            </a:r>
            <a:r>
              <a:rPr lang="en-US" altLang="zh-CN" sz="4000" dirty="0" err="1" smtClean="0">
                <a:latin typeface="SVN-Dessert Menu Script" panose="00000500000000000000" pitchFamily="2" charset="0"/>
              </a:rPr>
              <a:t>tốc</a:t>
            </a:r>
            <a:r>
              <a:rPr lang="en-US" altLang="zh-CN" sz="4000" dirty="0" smtClean="0">
                <a:latin typeface="SVN-Dessert Menu Script" panose="00000500000000000000" pitchFamily="2" charset="0"/>
              </a:rPr>
              <a:t>.</a:t>
            </a:r>
            <a:endParaRPr lang="zh-CN" altLang="en-US" sz="4000" dirty="0">
              <a:latin typeface="SVN-Dessert Menu Script" panose="00000500000000000000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1E8C175-7745-41C8-A9A1-2B670B0C05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269" y="1745776"/>
            <a:ext cx="1539481" cy="15493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3" name="Google Shape;1917;p38"/>
          <p:cNvSpPr/>
          <p:nvPr/>
        </p:nvSpPr>
        <p:spPr>
          <a:xfrm>
            <a:off x="3351166" y="416526"/>
            <a:ext cx="4813443" cy="123008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918;p38"/>
          <p:cNvSpPr txBox="1">
            <a:spLocks/>
          </p:cNvSpPr>
          <p:nvPr/>
        </p:nvSpPr>
        <p:spPr>
          <a:xfrm>
            <a:off x="3546042" y="701376"/>
            <a:ext cx="4301818" cy="8183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8000" dirty="0" err="1" smtClean="0">
                <a:latin typeface="#9Slide07 SVNUT Triumph Press" panose="00000500000000000000" pitchFamily="2" charset="0"/>
                <a:cs typeface="#9Slide07 Baloo Tamma" panose="03080902040302020200" pitchFamily="66" charset="0"/>
              </a:rPr>
              <a:t>Mục</a:t>
            </a:r>
            <a:r>
              <a:rPr lang="en-US" sz="8000" dirty="0" smtClean="0">
                <a:latin typeface="#9Slide07 SVNUT Triumph Press" panose="00000500000000000000" pitchFamily="2" charset="0"/>
                <a:cs typeface="#9Slide07 Baloo Tamma" panose="03080902040302020200" pitchFamily="66" charset="0"/>
              </a:rPr>
              <a:t> </a:t>
            </a:r>
            <a:r>
              <a:rPr lang="en-US" sz="8000" dirty="0" err="1" smtClean="0">
                <a:latin typeface="#9Slide07 SVNUT Triumph Press" panose="00000500000000000000" pitchFamily="2" charset="0"/>
                <a:cs typeface="#9Slide07 Baloo Tamma" panose="03080902040302020200" pitchFamily="66" charset="0"/>
              </a:rPr>
              <a:t>tiêu</a:t>
            </a:r>
            <a:endParaRPr lang="en-US" sz="8000" dirty="0">
              <a:latin typeface="#9Slide07 SVNUT Triumph Press" panose="00000500000000000000" pitchFamily="2" charset="0"/>
              <a:cs typeface="#9Slide07 Baloo Tamma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xmlns="" id="{5300FB37-E407-4F9D-8A95-FDD228B6EB32}"/>
              </a:ext>
            </a:extLst>
          </p:cNvPr>
          <p:cNvSpPr/>
          <p:nvPr/>
        </p:nvSpPr>
        <p:spPr>
          <a:xfrm>
            <a:off x="2859086" y="63827"/>
            <a:ext cx="8496269" cy="4048258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9446" y="3194336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2895DC3-320C-4E46-9114-4219D3F1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0959" y="816420"/>
            <a:ext cx="7212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quãng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170km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trung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ki-lô-mét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16220" y="2087956"/>
            <a:ext cx="4879911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647853" y="2087956"/>
            <a:ext cx="1073020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730620" y="2649894"/>
            <a:ext cx="6008915" cy="9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30620" y="2713721"/>
            <a:ext cx="6008915" cy="9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6220" y="3295666"/>
            <a:ext cx="5254698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816220" y="3359493"/>
            <a:ext cx="5254698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19512" y="4758613"/>
            <a:ext cx="0" cy="31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19869" y="4935894"/>
            <a:ext cx="11476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67178" y="4758613"/>
            <a:ext cx="0" cy="31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535" y="4935894"/>
            <a:ext cx="11476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14844" y="4761723"/>
            <a:ext cx="0" cy="31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315201" y="4939004"/>
            <a:ext cx="11476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462510" y="4761723"/>
            <a:ext cx="0" cy="31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462867" y="4939004"/>
            <a:ext cx="11476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622616" y="4777273"/>
            <a:ext cx="0" cy="3172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Hình ảnh Xe ô Tô Màu đen Phim Hoạt Hình Xe Thể Thao, Clipart Xe Thể Thao,  Hoa Văn Màu Vàng, Vận Chuyển miễn phí tải tập tin PNG PSDComment và Vector">
            <a:extLst>
              <a:ext uri="{FF2B5EF4-FFF2-40B4-BE49-F238E27FC236}">
                <a16:creationId xmlns:a16="http://schemas.microsoft.com/office/drawing/2014/main" xmlns="" id="{EFBF8343-4C9A-4774-9398-9D97E340F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844" b="60625" l="5313" r="95313">
                        <a14:foregroundMark x1="10938" y1="56094" x2="10938" y2="56094"/>
                        <a14:foregroundMark x1="5313" y1="53906" x2="5313" y2="53906"/>
                        <a14:foregroundMark x1="14688" y1="58750" x2="14688" y2="58750"/>
                        <a14:foregroundMark x1="16563" y1="58906" x2="16563" y2="58906"/>
                        <a14:foregroundMark x1="9844" y1="58281" x2="16719" y2="58125"/>
                        <a14:foregroundMark x1="35156" y1="58438" x2="43594" y2="58438"/>
                        <a14:foregroundMark x1="25781" y1="60625" x2="25781" y2="60625"/>
                        <a14:foregroundMark x1="78906" y1="60625" x2="78906" y2="60625"/>
                        <a14:foregroundMark x1="91094" y1="55781" x2="91094" y2="55781"/>
                        <a14:foregroundMark x1="94844" y1="51875" x2="94844" y2="51875"/>
                        <a14:foregroundMark x1="95313" y1="45000" x2="95313" y2="45000"/>
                        <a14:foregroundMark x1="60313" y1="39844" x2="60313" y2="39844"/>
                        <a14:foregroundMark x1="95313" y1="52031" x2="95313" y2="5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6" t="37491" r="2299" b="37515"/>
          <a:stretch/>
        </p:blipFill>
        <p:spPr bwMode="auto">
          <a:xfrm flipH="1">
            <a:off x="4525524" y="4386952"/>
            <a:ext cx="987975" cy="38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 Brace 41">
            <a:extLst>
              <a:ext uri="{FF2B5EF4-FFF2-40B4-BE49-F238E27FC236}">
                <a16:creationId xmlns:a16="http://schemas.microsoft.com/office/drawing/2014/main" xmlns="" id="{313B70B2-78E8-4F2A-96B1-9DB5EB767A59}"/>
              </a:ext>
            </a:extLst>
          </p:cNvPr>
          <p:cNvSpPr/>
          <p:nvPr/>
        </p:nvSpPr>
        <p:spPr>
          <a:xfrm rot="5400000">
            <a:off x="7202284" y="2309937"/>
            <a:ext cx="262796" cy="4628341"/>
          </a:xfrm>
          <a:prstGeom prst="leftBrace">
            <a:avLst>
              <a:gd name="adj1" fmla="val 8333"/>
              <a:gd name="adj2" fmla="val 51183"/>
            </a:avLst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87DF1A1-D659-4891-9EF0-7E9DCA1603CF}"/>
              </a:ext>
            </a:extLst>
          </p:cNvPr>
          <p:cNvSpPr/>
          <p:nvPr/>
        </p:nvSpPr>
        <p:spPr>
          <a:xfrm>
            <a:off x="6699756" y="3963272"/>
            <a:ext cx="1602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VN-Dessert Menu Script" panose="00000500000000000000" pitchFamily="2" charset="0"/>
                <a:sym typeface="Wingdings"/>
              </a:rPr>
              <a:t>170km</a:t>
            </a:r>
            <a:endParaRPr lang="en-US" sz="2800" dirty="0">
              <a:latin typeface="SVN-Dessert Menu Script" panose="00000500000000000000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384BF6B-2630-43B0-A45B-899D0F1F5B16}"/>
              </a:ext>
            </a:extLst>
          </p:cNvPr>
          <p:cNvGrpSpPr/>
          <p:nvPr/>
        </p:nvGrpSpPr>
        <p:grpSpPr>
          <a:xfrm>
            <a:off x="5048700" y="5101393"/>
            <a:ext cx="1229455" cy="734068"/>
            <a:chOff x="699917" y="3382893"/>
            <a:chExt cx="1005129" cy="734068"/>
          </a:xfrm>
        </p:grpSpPr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xmlns="" id="{AAA379D1-1AA8-4C0F-A36F-68635AC0046A}"/>
                </a:ext>
              </a:extLst>
            </p:cNvPr>
            <p:cNvSpPr/>
            <p:nvPr/>
          </p:nvSpPr>
          <p:spPr>
            <a:xfrm rot="16200000">
              <a:off x="1034748" y="3048062"/>
              <a:ext cx="244738" cy="914400"/>
            </a:xfrm>
            <a:prstGeom prst="leftBrace">
              <a:avLst>
                <a:gd name="adj1" fmla="val 8333"/>
                <a:gd name="adj2" fmla="val 51183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E3167D33-A07E-4123-AE76-85ED3694AB72}"/>
                </a:ext>
              </a:extLst>
            </p:cNvPr>
            <p:cNvSpPr/>
            <p:nvPr/>
          </p:nvSpPr>
          <p:spPr>
            <a:xfrm>
              <a:off x="883089" y="3593741"/>
              <a:ext cx="821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SVN-Dessert Menu Script" panose="00000500000000000000" pitchFamily="2" charset="0"/>
                  <a:sym typeface="Wingdings"/>
                </a:rPr>
                <a:t>? km</a:t>
              </a:r>
              <a:endParaRPr lang="en-US" sz="2800" dirty="0">
                <a:latin typeface="SVN-Dessert Menu Scrip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37956 -2.59259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/>
      <p:bldP spid="42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E8A89CE-F672-4393-BABB-606A243170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515" y="730344"/>
            <a:ext cx="2409084" cy="45953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50" y="2116010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:a16="http://schemas.microsoft.com/office/drawing/2014/main" xmlns="" id="{38A5E686-151F-4905-8C0D-DEAC878FF8B7}"/>
              </a:ext>
            </a:extLst>
          </p:cNvPr>
          <p:cNvSpPr/>
          <p:nvPr/>
        </p:nvSpPr>
        <p:spPr>
          <a:xfrm>
            <a:off x="4396711" y="625151"/>
            <a:ext cx="6662057" cy="436227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Google Shape;1984;p39">
            <a:extLst>
              <a:ext uri="{FF2B5EF4-FFF2-40B4-BE49-F238E27FC236}">
                <a16:creationId xmlns:a16="http://schemas.microsoft.com/office/drawing/2014/main" xmlns="" id="{3237F29E-7FF5-47AA-9913-4F77C40E1C96}"/>
              </a:ext>
            </a:extLst>
          </p:cNvPr>
          <p:cNvSpPr/>
          <p:nvPr/>
        </p:nvSpPr>
        <p:spPr>
          <a:xfrm>
            <a:off x="6615899" y="1077736"/>
            <a:ext cx="2223679" cy="621844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00CC"/>
                </a:solidFill>
                <a:latin typeface="UTM Isadora" panose="02040603050506020204" pitchFamily="18" charset="0"/>
              </a:rPr>
              <a:t>Bài</a:t>
            </a:r>
            <a:r>
              <a:rPr lang="en-US" sz="4000" b="1" dirty="0" smtClean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UTM Isadora" panose="02040603050506020204" pitchFamily="18" charset="0"/>
              </a:rPr>
              <a:t>giải</a:t>
            </a:r>
            <a:endParaRPr sz="4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A29237B-7241-4C91-85DC-F0A64794301A}"/>
              </a:ext>
            </a:extLst>
          </p:cNvPr>
          <p:cNvSpPr/>
          <p:nvPr/>
        </p:nvSpPr>
        <p:spPr>
          <a:xfrm>
            <a:off x="4531036" y="1739435"/>
            <a:ext cx="618630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Trung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 </a:t>
            </a:r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bình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 </a:t>
            </a:r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mỗi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 </a:t>
            </a:r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giờ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 ô </a:t>
            </a:r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tô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 </a:t>
            </a:r>
            <a:endParaRPr lang="en-US" sz="4000" dirty="0" smtClean="0">
              <a:latin typeface="SVN-Dessert Menu Script" panose="00000500000000000000" pitchFamily="2" charset="0"/>
              <a:sym typeface="Wingdings"/>
            </a:endParaRPr>
          </a:p>
          <a:p>
            <a:r>
              <a:rPr lang="en-US" sz="4000" dirty="0" err="1" smtClean="0">
                <a:latin typeface="SVN-Dessert Menu Script" panose="00000500000000000000" pitchFamily="2" charset="0"/>
                <a:sym typeface="Wingdings"/>
              </a:rPr>
              <a:t>đi</a:t>
            </a:r>
            <a:r>
              <a:rPr lang="en-US" sz="4000" dirty="0" smtClean="0">
                <a:latin typeface="SVN-Dessert Menu Script" panose="00000500000000000000" pitchFamily="2" charset="0"/>
                <a:sym typeface="Wingdings"/>
              </a:rPr>
              <a:t> </a:t>
            </a:r>
            <a:r>
              <a:rPr lang="en-US" sz="4000" dirty="0" err="1" smtClean="0">
                <a:latin typeface="SVN-Dessert Menu Script" panose="00000500000000000000" pitchFamily="2" charset="0"/>
                <a:sym typeface="Wingdings"/>
              </a:rPr>
              <a:t>được</a:t>
            </a:r>
            <a:r>
              <a:rPr lang="en-US" sz="4000" dirty="0" smtClean="0">
                <a:latin typeface="SVN-Dessert Menu Script" panose="00000500000000000000" pitchFamily="2" charset="0"/>
                <a:sym typeface="Wingdings"/>
              </a:rPr>
              <a:t> </a:t>
            </a:r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là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:</a:t>
            </a:r>
          </a:p>
          <a:p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	170 : 4 = 42,5 (km)</a:t>
            </a:r>
          </a:p>
          <a:p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		</a:t>
            </a:r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Đáp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 </a:t>
            </a:r>
            <a:r>
              <a:rPr lang="en-US" sz="4000" dirty="0" err="1">
                <a:latin typeface="SVN-Dessert Menu Script" panose="00000500000000000000" pitchFamily="2" charset="0"/>
                <a:sym typeface="Wingdings"/>
              </a:rPr>
              <a:t>số</a:t>
            </a:r>
            <a:r>
              <a:rPr lang="en-US" sz="4000" dirty="0">
                <a:latin typeface="SVN-Dessert Menu Script" panose="00000500000000000000" pitchFamily="2" charset="0"/>
                <a:sym typeface="Wingdings"/>
              </a:rPr>
              <a:t>: 42,5 </a:t>
            </a:r>
            <a:r>
              <a:rPr lang="en-US" sz="4000" dirty="0" smtClean="0">
                <a:latin typeface="SVN-Dessert Menu Script" panose="00000500000000000000" pitchFamily="2" charset="0"/>
                <a:sym typeface="Wingdings"/>
              </a:rPr>
              <a:t>km</a:t>
            </a:r>
            <a:endParaRPr lang="en-US" sz="4000" dirty="0">
              <a:latin typeface="SVN-Dessert Menu Script" panose="00000500000000000000" pitchFamily="2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xmlns="" id="{38A5E686-151F-4905-8C0D-DEAC878FF8B7}"/>
              </a:ext>
            </a:extLst>
          </p:cNvPr>
          <p:cNvSpPr/>
          <p:nvPr/>
        </p:nvSpPr>
        <p:spPr>
          <a:xfrm>
            <a:off x="144516" y="117795"/>
            <a:ext cx="8459356" cy="6404303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1EF063CF-BF22-4DC5-B9F6-71531103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999"/>
          <a:stretch/>
        </p:blipFill>
        <p:spPr>
          <a:xfrm>
            <a:off x="10291551" y="0"/>
            <a:ext cx="2512869" cy="6849548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3A068D8-97D9-4308-B0BB-4F216EB51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6230" y="-1"/>
            <a:ext cx="3965770" cy="7061415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97F84E8-E645-4A9A-86B8-994E7981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0CDCA16-7D18-4765-AC15-203F1D736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872" y="1429023"/>
            <a:ext cx="3588128" cy="46228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62F44C30-ACF9-4494-BB4F-B6935C1D99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58" y="-211868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8BF39B0D-8AAB-4671-AF18-5BABFE5A49B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3" y="4453686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06422B0A-BDF5-47C8-9F63-D8CC9F19EC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1721448" y="-149448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140BED31-0311-4A07-BE97-1A4A6773C3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034432" y="4705187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Google Shape;2070;p40"/>
          <p:cNvSpPr/>
          <p:nvPr/>
        </p:nvSpPr>
        <p:spPr>
          <a:xfrm>
            <a:off x="2750859" y="385438"/>
            <a:ext cx="2966359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071;p40"/>
          <p:cNvSpPr txBox="1">
            <a:spLocks/>
          </p:cNvSpPr>
          <p:nvPr/>
        </p:nvSpPr>
        <p:spPr>
          <a:xfrm>
            <a:off x="3122403" y="484721"/>
            <a:ext cx="222327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500" dirty="0" err="1" smtClean="0">
                <a:solidFill>
                  <a:srgbClr val="FF0000"/>
                </a:solidFill>
                <a:latin typeface="SVN-Cookies" panose="02040603050506020204" pitchFamily="18" charset="0"/>
              </a:rPr>
              <a:t>Nhận</a:t>
            </a:r>
            <a:r>
              <a:rPr lang="en-US" sz="3500" dirty="0" smtClean="0">
                <a:solidFill>
                  <a:srgbClr val="FF0000"/>
                </a:solidFill>
                <a:latin typeface="SVN-Cookies" panose="020406030505060202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SVN-Cookies" panose="02040603050506020204" pitchFamily="18" charset="0"/>
              </a:rPr>
              <a:t>xét</a:t>
            </a:r>
            <a:endParaRPr lang="en-US" sz="3500" dirty="0">
              <a:solidFill>
                <a:srgbClr val="FF0000"/>
              </a:solidFill>
              <a:latin typeface="SVN-Cookies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F3404E-4B5F-4662-892B-07559E64760D}"/>
              </a:ext>
            </a:extLst>
          </p:cNvPr>
          <p:cNvSpPr/>
          <p:nvPr/>
        </p:nvSpPr>
        <p:spPr>
          <a:xfrm>
            <a:off x="367440" y="1146591"/>
            <a:ext cx="81170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Trung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mỗi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ô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đ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 </a:t>
            </a:r>
            <a:r>
              <a:rPr lang="en-US" sz="3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42,5 km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Ta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nói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vận</a:t>
            </a:r>
            <a:r>
              <a:rPr 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tốc</a:t>
            </a:r>
            <a:r>
              <a:rPr 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trung</a:t>
            </a:r>
            <a:r>
              <a:rPr 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bình</a:t>
            </a:r>
            <a:r>
              <a:rPr 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hay </a:t>
            </a:r>
            <a:r>
              <a:rPr 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vận</a:t>
            </a:r>
            <a:r>
              <a:rPr 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tốc</a:t>
            </a:r>
            <a:r>
              <a:rPr 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của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ô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bốn</a:t>
            </a:r>
            <a:r>
              <a:rPr lang="en-US" sz="35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m</a:t>
            </a:r>
            <a:r>
              <a:rPr lang="vi-VN" sz="35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ư</a:t>
            </a:r>
            <a:r>
              <a:rPr lang="en-US" sz="35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ơi</a:t>
            </a:r>
            <a:r>
              <a:rPr lang="en-US" sz="35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hai</a:t>
            </a:r>
            <a:r>
              <a:rPr lang="en-US" sz="35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phẩy</a:t>
            </a:r>
            <a:r>
              <a:rPr lang="en-US" sz="35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năm</a:t>
            </a:r>
            <a:r>
              <a:rPr lang="en-US" sz="35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ki-lô-mét</a:t>
            </a:r>
            <a:r>
              <a:rPr lang="en-US" sz="35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giờ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tắt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42,5 km/</a:t>
            </a:r>
            <a:r>
              <a:rPr lang="en-US" sz="35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giờ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</a:t>
            </a:r>
          </a:p>
          <a:p>
            <a:pPr algn="just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Vậy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ô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</a:t>
            </a:r>
          </a:p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170 : 4 = 42,5 (km/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giờ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440" y="4362224"/>
            <a:ext cx="812113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Vận</a:t>
            </a:r>
            <a:r>
              <a:rPr lang="en-US" sz="3500" b="1" dirty="0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tốc</a:t>
            </a:r>
            <a:r>
              <a:rPr lang="en-US" sz="3500" b="1" dirty="0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chỉ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sự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nhanh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hay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chậm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của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endParaRPr lang="en-US" sz="3500" dirty="0" smtClean="0">
              <a:latin typeface="SVN-Dessert Menu Script" panose="00000500000000000000" pitchFamily="2" charset="0"/>
              <a:cs typeface="#9Slide07 Itim" panose="00000500000000000000" pitchFamily="2" charset="-34"/>
            </a:endParaRPr>
          </a:p>
          <a:p>
            <a:r>
              <a:rPr lang="en-US" sz="3500" dirty="0" err="1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một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chuyển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động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trong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một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đơn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vị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endParaRPr lang="en-US" sz="3500" dirty="0" smtClean="0">
              <a:latin typeface="SVN-Dessert Menu Script" panose="00000500000000000000" pitchFamily="2" charset="0"/>
              <a:cs typeface="#9Slide07 Itim" panose="00000500000000000000" pitchFamily="2" charset="-34"/>
            </a:endParaRPr>
          </a:p>
          <a:p>
            <a:r>
              <a:rPr lang="en-US" sz="3500" dirty="0" err="1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thời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gian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.</a:t>
            </a:r>
            <a:endParaRPr lang="en-US" sz="3500" dirty="0">
              <a:latin typeface="SVN-Dessert Menu Script" panose="00000500000000000000" pitchFamily="2" charset="0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062" y="3151800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218460" y="5534299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5390" y="4084157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175143" y="5161753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9E876459-DC77-4B14-8AD2-9A9E1900FB7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4858">
            <a:off x="268225" y="1487755"/>
            <a:ext cx="1676865" cy="2931031"/>
          </a:xfrm>
          <a:prstGeom prst="rect">
            <a:avLst/>
          </a:prstGeom>
        </p:spPr>
      </p:pic>
      <p:sp>
        <p:nvSpPr>
          <p:cNvPr id="14" name="任意多边形: 形状 2">
            <a:extLst>
              <a:ext uri="{FF2B5EF4-FFF2-40B4-BE49-F238E27FC236}">
                <a16:creationId xmlns:a16="http://schemas.microsoft.com/office/drawing/2014/main" xmlns="" id="{38A5E686-151F-4905-8C0D-DEAC878FF8B7}"/>
              </a:ext>
            </a:extLst>
          </p:cNvPr>
          <p:cNvSpPr/>
          <p:nvPr/>
        </p:nvSpPr>
        <p:spPr>
          <a:xfrm>
            <a:off x="2823318" y="0"/>
            <a:ext cx="8459356" cy="6404303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F3404E-4B5F-4662-892B-07559E64760D}"/>
              </a:ext>
            </a:extLst>
          </p:cNvPr>
          <p:cNvSpPr/>
          <p:nvPr/>
        </p:nvSpPr>
        <p:spPr>
          <a:xfrm>
            <a:off x="3587537" y="1012514"/>
            <a:ext cx="7962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170	  :	4	=	42,5 (km/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05458" y="2187768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SVN-Dessert Menu Script" panose="00000500000000000000" pitchFamily="2" charset="0"/>
              </a:rPr>
              <a:t>Quãng</a:t>
            </a:r>
            <a:r>
              <a:rPr lang="en-US" sz="2800" dirty="0" smtClean="0">
                <a:solidFill>
                  <a:srgbClr val="0000CC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Dessert Menu Script" panose="00000500000000000000" pitchFamily="2" charset="0"/>
              </a:rPr>
              <a:t>đường</a:t>
            </a:r>
            <a:endParaRPr lang="en-US" sz="2800" dirty="0">
              <a:solidFill>
                <a:srgbClr val="0000CC"/>
              </a:solidFill>
              <a:latin typeface="SVN-Dessert Menu Script" panose="000005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7813" y="2183549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8000"/>
                </a:solidFill>
                <a:latin typeface="SVN-Dessert Menu Script" panose="00000500000000000000" pitchFamily="2" charset="0"/>
              </a:rPr>
              <a:t>Thời</a:t>
            </a:r>
            <a:r>
              <a:rPr lang="en-US" sz="2800" dirty="0" smtClean="0">
                <a:solidFill>
                  <a:srgbClr val="008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SVN-Dessert Menu Script" panose="00000500000000000000" pitchFamily="2" charset="0"/>
              </a:rPr>
              <a:t>gian</a:t>
            </a:r>
            <a:endParaRPr lang="en-US" sz="2800" dirty="0">
              <a:solidFill>
                <a:srgbClr val="008000"/>
              </a:solidFill>
              <a:latin typeface="SVN-Dessert Menu Script" panose="000005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53825" y="2183549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SVN-Dessert Menu Script" panose="00000500000000000000" pitchFamily="2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Dessert Menu Script" panose="00000500000000000000" pitchFamily="2" charset="0"/>
              </a:rPr>
              <a:t>tốc</a:t>
            </a:r>
            <a:endParaRPr lang="en-US" sz="2800" dirty="0">
              <a:solidFill>
                <a:srgbClr val="FF0000"/>
              </a:solidFill>
              <a:latin typeface="SVN-Dessert Menu Script" panose="00000500000000000000" pitchFamily="2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17B43FEF-4962-47F3-B289-96C765B78651}"/>
              </a:ext>
            </a:extLst>
          </p:cNvPr>
          <p:cNvSpPr/>
          <p:nvPr/>
        </p:nvSpPr>
        <p:spPr>
          <a:xfrm>
            <a:off x="3228190" y="3083626"/>
            <a:ext cx="7870961" cy="901313"/>
          </a:xfrm>
          <a:prstGeom prst="flowChartAlternateProcess">
            <a:avLst/>
          </a:prstGeom>
          <a:noFill/>
          <a:ln w="28575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xmlns="" id="{BB9014D3-E7BC-42B3-95E8-0E60C13CC04A}"/>
              </a:ext>
            </a:extLst>
          </p:cNvPr>
          <p:cNvSpPr/>
          <p:nvPr/>
        </p:nvSpPr>
        <p:spPr>
          <a:xfrm>
            <a:off x="3139161" y="2976491"/>
            <a:ext cx="7870961" cy="90131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67565A4-DD2A-4E61-85EF-C528D5A247E5}"/>
              </a:ext>
            </a:extLst>
          </p:cNvPr>
          <p:cNvSpPr txBox="1"/>
          <p:nvPr/>
        </p:nvSpPr>
        <p:spPr>
          <a:xfrm>
            <a:off x="3260543" y="3188403"/>
            <a:ext cx="77940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hãy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nêu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vận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tốc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chuyển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SVN-Sevillana" panose="02000500000000020002" pitchFamily="2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06367" y="2181478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SVN-Dessert Menu Script" panose="00000500000000000000" pitchFamily="2" charset="0"/>
              </a:rPr>
              <a:t>Quãng</a:t>
            </a:r>
            <a:r>
              <a:rPr lang="en-US" sz="2800" dirty="0" smtClean="0">
                <a:solidFill>
                  <a:srgbClr val="0000CC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Dessert Menu Script" panose="00000500000000000000" pitchFamily="2" charset="0"/>
              </a:rPr>
              <a:t>đường</a:t>
            </a:r>
            <a:endParaRPr lang="en-US" sz="2800" dirty="0">
              <a:solidFill>
                <a:srgbClr val="0000CC"/>
              </a:solidFill>
              <a:latin typeface="SVN-Dessert Menu Script" panose="000005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56904" y="2179120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8000"/>
                </a:solidFill>
                <a:latin typeface="SVN-Dessert Menu Script" panose="00000500000000000000" pitchFamily="2" charset="0"/>
              </a:rPr>
              <a:t>Thời</a:t>
            </a:r>
            <a:r>
              <a:rPr lang="en-US" sz="2800" dirty="0" smtClean="0">
                <a:solidFill>
                  <a:srgbClr val="008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SVN-Dessert Menu Script" panose="00000500000000000000" pitchFamily="2" charset="0"/>
              </a:rPr>
              <a:t>gian</a:t>
            </a:r>
            <a:endParaRPr lang="en-US" sz="2800" dirty="0">
              <a:solidFill>
                <a:srgbClr val="008000"/>
              </a:solidFill>
              <a:latin typeface="SVN-Dessert Menu Script" panose="000005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53825" y="2185708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SVN-Dessert Menu Script" panose="00000500000000000000" pitchFamily="2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Dessert Menu Script" panose="00000500000000000000" pitchFamily="2" charset="0"/>
              </a:rPr>
              <a:t>tốc</a:t>
            </a:r>
            <a:endParaRPr lang="en-US" sz="2800" dirty="0">
              <a:solidFill>
                <a:srgbClr val="FF0000"/>
              </a:solidFill>
              <a:latin typeface="SVN-Dessert Menu Scrip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6103" y="462680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30519" y="4533405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37825 0.3541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5104 0.3511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16576 0.3488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uiExpand="1" build="p"/>
      <p:bldP spid="2" grpId="0"/>
      <p:bldP spid="27" grpId="0"/>
      <p:bldP spid="28" grpId="0"/>
      <p:bldP spid="34" grpId="0" animBg="1"/>
      <p:bldP spid="35" grpId="0" animBg="1"/>
      <p:bldP spid="30" grpId="0"/>
      <p:bldP spid="36" grpId="0"/>
      <p:bldP spid="36" grpId="1"/>
      <p:bldP spid="37" grpId="0"/>
      <p:bldP spid="37" grpId="1"/>
      <p:bldP spid="38" grpId="0"/>
      <p:bldP spid="38" grpId="1"/>
      <p:bldP spid="3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3" y="4453686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174231" y="455624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0CFEF56-DCA3-41D2-9FCE-7D3F15D9E33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600" y="2733913"/>
            <a:ext cx="3703678" cy="37147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1845" y="4950720"/>
            <a:ext cx="12192000" cy="1828166"/>
          </a:xfrm>
          <a:prstGeom prst="rect">
            <a:avLst/>
          </a:prstGeom>
        </p:spPr>
      </p:pic>
      <p:sp>
        <p:nvSpPr>
          <p:cNvPr id="14" name="任意多边形: 形状 35">
            <a:extLst>
              <a:ext uri="{FF2B5EF4-FFF2-40B4-BE49-F238E27FC236}">
                <a16:creationId xmlns:a16="http://schemas.microsoft.com/office/drawing/2014/main" xmlns="" id="{5300FB37-E407-4F9D-8A95-FDD228B6EB32}"/>
              </a:ext>
            </a:extLst>
          </p:cNvPr>
          <p:cNvSpPr/>
          <p:nvPr/>
        </p:nvSpPr>
        <p:spPr>
          <a:xfrm>
            <a:off x="2849025" y="-38039"/>
            <a:ext cx="8561678" cy="4947684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Google Shape;2070;p40"/>
          <p:cNvSpPr/>
          <p:nvPr/>
        </p:nvSpPr>
        <p:spPr>
          <a:xfrm>
            <a:off x="5823708" y="465658"/>
            <a:ext cx="2966359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071;p40"/>
          <p:cNvSpPr txBox="1">
            <a:spLocks/>
          </p:cNvSpPr>
          <p:nvPr/>
        </p:nvSpPr>
        <p:spPr>
          <a:xfrm>
            <a:off x="6337141" y="600352"/>
            <a:ext cx="222327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500" dirty="0" err="1" smtClean="0">
                <a:solidFill>
                  <a:srgbClr val="FF0000"/>
                </a:solidFill>
                <a:latin typeface="SVN-Cookies" panose="02040603050506020204" pitchFamily="18" charset="0"/>
              </a:rPr>
              <a:t>Ghi</a:t>
            </a:r>
            <a:r>
              <a:rPr lang="en-US" sz="4500" dirty="0" smtClean="0">
                <a:solidFill>
                  <a:srgbClr val="FF0000"/>
                </a:solidFill>
                <a:latin typeface="SVN-Cookies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SVN-Cookies" panose="02040603050506020204" pitchFamily="18" charset="0"/>
              </a:rPr>
              <a:t>nhớ</a:t>
            </a:r>
            <a:endParaRPr lang="en-US" sz="4500" dirty="0">
              <a:solidFill>
                <a:srgbClr val="FF0000"/>
              </a:solidFill>
              <a:latin typeface="SVN-Cookies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8763" y="1335824"/>
            <a:ext cx="866455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Muốn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tính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vận</a:t>
            </a:r>
            <a:r>
              <a:rPr lang="en-US" sz="3500" dirty="0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tốc</a:t>
            </a:r>
            <a:r>
              <a:rPr lang="en-US" sz="3500" dirty="0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ta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lấy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quãng</a:t>
            </a:r>
            <a:r>
              <a:rPr lang="en-US" sz="3500" dirty="0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đường</a:t>
            </a:r>
            <a:r>
              <a:rPr lang="en-US" sz="3500" dirty="0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endParaRPr lang="en-US" sz="3500" dirty="0" smtClean="0">
              <a:solidFill>
                <a:srgbClr val="56C64A"/>
              </a:solidFill>
              <a:latin typeface="SVN-Dessert Menu Script" panose="00000500000000000000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3500" dirty="0" smtClean="0">
                <a:solidFill>
                  <a:srgbClr val="769BE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chia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cho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thời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gian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06013" y="2389924"/>
            <a:ext cx="302839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</a:t>
            </a: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33CC33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s</a:t>
            </a:r>
            <a:endParaRPr lang="en-US" sz="4000" b="1" dirty="0">
              <a:solidFill>
                <a:srgbClr val="33CC33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3EA78FC-C09F-49E6-A51D-0F8B1E108A83}"/>
              </a:ext>
            </a:extLst>
          </p:cNvPr>
          <p:cNvSpPr txBox="1"/>
          <p:nvPr/>
        </p:nvSpPr>
        <p:spPr>
          <a:xfrm>
            <a:off x="7286179" y="2788193"/>
            <a:ext cx="300777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v </a:t>
            </a:r>
            <a:r>
              <a:rPr lang="en-US" sz="6000" b="1" dirty="0">
                <a:solidFill>
                  <a:schemeClr val="tx1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=</a:t>
            </a:r>
            <a:r>
              <a:rPr lang="en-US" sz="60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6000" b="1" dirty="0" smtClean="0">
                <a:solidFill>
                  <a:srgbClr val="56C64A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s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6000" b="1" dirty="0" smtClean="0">
                <a:solidFill>
                  <a:srgbClr val="769BE6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:</a:t>
            </a:r>
            <a:r>
              <a:rPr lang="en-US" sz="60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914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2" grpId="0"/>
      <p:bldP spid="19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9120" y="5079123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255448" y="5181686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任意多边形: 形状 2">
            <a:extLst>
              <a:ext uri="{FF2B5EF4-FFF2-40B4-BE49-F238E27FC236}">
                <a16:creationId xmlns:a16="http://schemas.microsoft.com/office/drawing/2014/main" xmlns="" id="{38A5E686-151F-4905-8C0D-DEAC878FF8B7}"/>
              </a:ext>
            </a:extLst>
          </p:cNvPr>
          <p:cNvSpPr/>
          <p:nvPr/>
        </p:nvSpPr>
        <p:spPr>
          <a:xfrm>
            <a:off x="5499441" y="643811"/>
            <a:ext cx="5790600" cy="3442997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430495"/>
              </p:ext>
            </p:extLst>
          </p:nvPr>
        </p:nvGraphicFramePr>
        <p:xfrm>
          <a:off x="5738326" y="1287623"/>
          <a:ext cx="530421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469"/>
                <a:gridCol w="1156187"/>
                <a:gridCol w="1156187"/>
                <a:gridCol w="1156187"/>
                <a:gridCol w="1156187"/>
              </a:tblGrid>
              <a:tr h="6342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HP001 5 hàng" panose="020B0603050302020204" pitchFamily="34" charset="0"/>
                        </a:rPr>
                        <a:t>s</a:t>
                      </a:r>
                      <a:endParaRPr lang="en-US" sz="4000" b="1" dirty="0">
                        <a:latin typeface="HP001 5 hàng" panose="020B06030503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195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HP001 5 hàng" panose="020B0603050302020204" pitchFamily="34" charset="0"/>
                        </a:rPr>
                        <a:t>t</a:t>
                      </a:r>
                      <a:endParaRPr lang="en-US" sz="4000" b="1" dirty="0">
                        <a:latin typeface="HP001 5 hàng" panose="020B06030503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0195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HP001 5 hàng" panose="020B0603050302020204" pitchFamily="34" charset="0"/>
                        </a:rPr>
                        <a:t>v</a:t>
                      </a:r>
                      <a:endParaRPr lang="en-US" sz="4000" b="1" dirty="0">
                        <a:latin typeface="HP001 5 hàng" panose="020B06030503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73405" y="1427585"/>
            <a:ext cx="5950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3308" y="2067524"/>
            <a:ext cx="6046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91446" y="2788540"/>
            <a:ext cx="11480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</a:t>
            </a:r>
            <a:r>
              <a:rPr lang="en-US" sz="25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5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7105" y="1427585"/>
            <a:ext cx="4347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56260" y="2064297"/>
            <a:ext cx="7553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86484" y="2788540"/>
            <a:ext cx="11833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08219" y="1427585"/>
            <a:ext cx="4347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77374" y="2064297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57957" y="2788540"/>
            <a:ext cx="11128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54433" y="1427585"/>
            <a:ext cx="577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65467" y="2064297"/>
            <a:ext cx="7553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819179" y="2788540"/>
            <a:ext cx="13260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cm/</a:t>
            </a:r>
            <a:r>
              <a:rPr lang="en-US" sz="25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7" grpId="0"/>
      <p:bldP spid="19" grpId="0"/>
      <p:bldP spid="27" grpId="0"/>
      <p:bldP spid="28" grpId="0"/>
      <p:bldP spid="30" grpId="0"/>
      <p:bldP spid="31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4677" y="806757"/>
            <a:ext cx="106026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Vận</a:t>
            </a:r>
            <a:r>
              <a:rPr lang="en-US" sz="3500" b="1" dirty="0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tốc</a:t>
            </a:r>
            <a:r>
              <a:rPr lang="en-US" sz="3500" b="1" dirty="0">
                <a:solidFill>
                  <a:srgbClr val="FF006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chỉ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sự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nhanh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hay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chậm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của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một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chuyển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động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trong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một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đơn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vị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thời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gian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675" y="2323858"/>
            <a:ext cx="105187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Đơn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vị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của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vận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tốc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có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thể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là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km/</a:t>
            </a:r>
            <a:r>
              <a:rPr lang="en-US" sz="3500" dirty="0" err="1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giờ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, </a:t>
            </a:r>
            <a:r>
              <a:rPr lang="en-US" sz="3500" dirty="0">
                <a:solidFill>
                  <a:srgbClr val="0000CC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km/</a:t>
            </a:r>
            <a:r>
              <a:rPr lang="en-US" sz="3500" dirty="0" err="1">
                <a:solidFill>
                  <a:srgbClr val="0000CC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phút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, </a:t>
            </a:r>
            <a:r>
              <a:rPr lang="en-US" sz="3500" dirty="0">
                <a:solidFill>
                  <a:srgbClr val="008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m/</a:t>
            </a:r>
            <a:r>
              <a:rPr lang="en-US" sz="3500" dirty="0" err="1">
                <a:solidFill>
                  <a:srgbClr val="008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giây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, 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cm/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giây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,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724675" y="3840959"/>
            <a:ext cx="106026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Muốn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tính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vận</a:t>
            </a:r>
            <a:r>
              <a:rPr lang="en-US" sz="3500" dirty="0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tốc</a:t>
            </a:r>
            <a:r>
              <a:rPr lang="en-US" sz="3500" dirty="0">
                <a:solidFill>
                  <a:srgbClr val="FF0000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ta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lấy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quãng</a:t>
            </a:r>
            <a:r>
              <a:rPr lang="en-US" sz="3500" dirty="0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đường</a:t>
            </a:r>
            <a:r>
              <a:rPr lang="en-US" sz="3500" dirty="0">
                <a:solidFill>
                  <a:srgbClr val="56C64A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smtClean="0">
                <a:solidFill>
                  <a:srgbClr val="769BE6"/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chia</a:t>
            </a:r>
            <a:r>
              <a:rPr lang="en-US" sz="3500" dirty="0" smtClean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latin typeface="SVN-Dessert Menu Script" panose="00000500000000000000" pitchFamily="2" charset="0"/>
                <a:cs typeface="#9Slide07 Itim" panose="00000500000000000000" pitchFamily="2" charset="-34"/>
              </a:rPr>
              <a:t>cho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thời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SVN-Dessert Menu Script" panose="00000500000000000000" pitchFamily="2" charset="0"/>
                <a:cs typeface="#9Slide07 Itim" panose="00000500000000000000" pitchFamily="2" charset="-34"/>
              </a:rPr>
              <a:t>gian</a:t>
            </a:r>
            <a:r>
              <a:rPr lang="en-US" sz="3500" dirty="0">
                <a:latin typeface="SVN-Dessert Menu Script" panose="00000500000000000000" pitchFamily="2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3EA78FC-C09F-49E6-A51D-0F8B1E108A83}"/>
              </a:ext>
            </a:extLst>
          </p:cNvPr>
          <p:cNvSpPr txBox="1"/>
          <p:nvPr/>
        </p:nvSpPr>
        <p:spPr>
          <a:xfrm>
            <a:off x="4480142" y="5010510"/>
            <a:ext cx="300777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v </a:t>
            </a:r>
            <a:r>
              <a:rPr lang="en-US" sz="6000" b="1" dirty="0">
                <a:solidFill>
                  <a:schemeClr val="tx1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=</a:t>
            </a:r>
            <a:r>
              <a:rPr lang="en-US" sz="60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6000" b="1" dirty="0" smtClean="0">
                <a:solidFill>
                  <a:srgbClr val="56C64A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s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6000" b="1" dirty="0" smtClean="0">
                <a:solidFill>
                  <a:srgbClr val="769BE6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:</a:t>
            </a:r>
            <a:r>
              <a:rPr lang="en-US" sz="60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HP001 5 hàng" panose="020B0603050302020204" pitchFamily="34" charset="0"/>
                <a:cs typeface="#9Slide07 Baloo Tamma" panose="03080902040302020200" pitchFamily="66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729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2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712</Words>
  <Application>Microsoft Office PowerPoint</Application>
  <PresentationFormat>Widescreen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#9Slide07 SVNUT Triumph Press</vt:lpstr>
      <vt:lpstr>SVN-Dessert Menu Script</vt:lpstr>
      <vt:lpstr>SVN-Cookies</vt:lpstr>
      <vt:lpstr>思源黑体 CN Bold</vt:lpstr>
      <vt:lpstr>HP-087</vt:lpstr>
      <vt:lpstr>等线</vt:lpstr>
      <vt:lpstr>#9Slide07 Baloo Tamma</vt:lpstr>
      <vt:lpstr>#9Slide07 Itim</vt:lpstr>
      <vt:lpstr>SVN-Gretoon</vt:lpstr>
      <vt:lpstr>字魂59号-创粗黑</vt:lpstr>
      <vt:lpstr>SVN-Beloved</vt:lpstr>
      <vt:lpstr>HP001 5 hàng</vt:lpstr>
      <vt:lpstr>UTM Isadora</vt:lpstr>
      <vt:lpstr>Times New Roman</vt:lpstr>
      <vt:lpstr>UTM Gradoo</vt:lpstr>
      <vt:lpstr>UTM Aristote</vt:lpstr>
      <vt:lpstr>Arial</vt:lpstr>
      <vt:lpstr>Wingdings</vt:lpstr>
      <vt:lpstr>SVN-Sevillana</vt:lpstr>
      <vt:lpstr>SVN-Deadhead Script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WIN10</cp:lastModifiedBy>
  <cp:revision>137</cp:revision>
  <dcterms:created xsi:type="dcterms:W3CDTF">2021-07-02T00:58:11Z</dcterms:created>
  <dcterms:modified xsi:type="dcterms:W3CDTF">2022-09-11T03:45:46Z</dcterms:modified>
</cp:coreProperties>
</file>