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5"/>
  </p:notesMasterIdLst>
  <p:sldIdLst>
    <p:sldId id="379" r:id="rId7"/>
    <p:sldId id="395" r:id="rId8"/>
    <p:sldId id="380" r:id="rId9"/>
    <p:sldId id="381" r:id="rId10"/>
    <p:sldId id="372" r:id="rId11"/>
    <p:sldId id="373" r:id="rId12"/>
    <p:sldId id="382" r:id="rId13"/>
    <p:sldId id="360" r:id="rId14"/>
    <p:sldId id="361" r:id="rId15"/>
    <p:sldId id="362" r:id="rId16"/>
    <p:sldId id="363" r:id="rId17"/>
    <p:sldId id="364" r:id="rId18"/>
    <p:sldId id="365" r:id="rId19"/>
    <p:sldId id="368" r:id="rId20"/>
    <p:sldId id="369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291" r:id="rId34"/>
  </p:sldIdLst>
  <p:sldSz cx="12192000" cy="6858000"/>
  <p:notesSz cx="6858000" cy="9144000"/>
  <p:embeddedFontLst>
    <p:embeddedFont>
      <p:font typeface=".VnTime" pitchFamily="34" charset="0"/>
      <p:regular r:id="rId36"/>
      <p:bold r:id="rId37"/>
      <p:italic r:id="rId38"/>
      <p:boldItalic r:id="rId39"/>
    </p:embeddedFont>
    <p:embeddedFont>
      <p:font typeface="Arial Black" pitchFamily="34" charset="0"/>
      <p:bold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Calibri Light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1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84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4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90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hyperlink" Target="https://vi.wikipedia.org/wiki/Ludwig_van_Beethoven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vi.wikipedia.org/wiki/Sonata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5" Type="http://schemas.openxmlformats.org/officeDocument/2006/relationships/slide" Target="slide26.xml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GIF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slide" Target="slide25.xml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slide" Target="slide21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9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0.GIF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3.jpeg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2021-03-22_1542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1" y="1925792"/>
            <a:ext cx="5608495" cy="48253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24" y="1925792"/>
            <a:ext cx="5392881" cy="4825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6260" y="269516"/>
            <a:ext cx="12025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0349" y="3882792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LA TRẮNG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LA ĐƠN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 RÊ TRÒN</a:t>
            </a:r>
            <a:endParaRPr lang="en-US" b="1" i="1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9366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LA ĐƠN</a:t>
            </a:r>
            <a:endParaRPr lang="en-US" b="1" i="1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437" y="1915896"/>
            <a:ext cx="3797753" cy="196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5491" y="3841570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DẤU LẶNG ĐEN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7333" y="3896740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DẤU LẶNG ĐƠN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4521" y="3882792"/>
            <a:ext cx="225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DẤU LẶNG TRẮNG</a:t>
            </a:r>
            <a:endParaRPr lang="en-US" b="1" i="1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8173" y="2348087"/>
            <a:ext cx="3628571" cy="91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06057" y="3735049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DẤU LẶNG ĐEN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6" y="2348087"/>
            <a:ext cx="4630057" cy="1207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31" y="4203704"/>
            <a:ext cx="2088697" cy="1383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346" y="4115188"/>
            <a:ext cx="2088697" cy="1383162"/>
          </a:xfrm>
          <a:prstGeom prst="rect">
            <a:avLst/>
          </a:prstGeom>
        </p:spPr>
      </p:pic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885" y="4228270"/>
            <a:ext cx="1436915" cy="1204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385" y="4204710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esktop\khuong-nhac-01-ace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2102056"/>
            <a:ext cx="5514109" cy="16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385" y="4204710"/>
            <a:ext cx="1537155" cy="1204118"/>
          </a:xfrm>
          <a:prstGeom prst="rect">
            <a:avLst/>
          </a:prstGeom>
        </p:spPr>
      </p:pic>
      <p:pic>
        <p:nvPicPr>
          <p:cNvPr id="1029" name="Picture 5" descr="C:\Users\Administrator\Desktop\TRAG R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68" y="2365913"/>
            <a:ext cx="553777" cy="94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06057" y="3735048"/>
            <a:ext cx="433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NỐT SOL CHẤM RÔI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tr CHU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84354"/>
            <a:ext cx="4291576" cy="24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72534" y="424489"/>
            <a:ext cx="83815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1" dirty="0">
                <a:solidFill>
                  <a:prstClr val="white"/>
                </a:solidFill>
              </a:rPr>
              <a:t>2. NỘI DUNG NGHE NHẠC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009">
            <a:off x="7465825" y="1397239"/>
            <a:ext cx="3567563" cy="25245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4062" y="2474966"/>
            <a:ext cx="519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BÐt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-t«-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ven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lµ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sü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thiªn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tµi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ng­êi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®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øc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sinh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n¨m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1770 vµ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mÊt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n¨m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1827. ¤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®­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îc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®¸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gi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¸ lµ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mét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nh÷ng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sü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xuÊt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s¾c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nhÊt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lÞch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sö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©m nh¹c </a:t>
            </a:r>
            <a:r>
              <a:rPr lang="en-US" sz="2400" dirty="0" err="1">
                <a:solidFill>
                  <a:srgbClr val="FFFF00"/>
                </a:solidFill>
                <a:latin typeface=".VnTime" panose="020B7200000000000000" pitchFamily="34" charset="0"/>
              </a:rPr>
              <a:t>thÕ</a:t>
            </a:r>
            <a:r>
              <a:rPr lang="en-US" sz="2400" dirty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giíi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.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Bản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SONAT ÁNH TRĂNG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là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một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trong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rất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nhiều</a:t>
            </a:r>
            <a:r>
              <a:rPr lang="en-US" sz="2400" dirty="0" smtClean="0">
                <a:solidFill>
                  <a:srgbClr val="FFFF00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Time" panose="020B7200000000000000" pitchFamily="34" charset="0"/>
              </a:rPr>
              <a:t>t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400" dirty="0">
              <a:solidFill>
                <a:srgbClr val="FFFF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9250" y="20810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TÌM HIỂU-KHÁM PHÁ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esktop\nuoc duc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58" y="604471"/>
            <a:ext cx="3934263" cy="2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istrator\Desktop\nuoc duc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31" y="2999944"/>
            <a:ext cx="39155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dministrator\Desktop\ban đo đú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97" y="604911"/>
            <a:ext cx="3362179" cy="452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63177" y="5994628"/>
            <a:ext cx="479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prstClr val="black"/>
                </a:solidFill>
              </a:rPr>
              <a:t>- </a:t>
            </a:r>
            <a:r>
              <a:rPr lang="en-US" sz="3200" i="1" dirty="0" err="1" smtClean="0">
                <a:solidFill>
                  <a:prstClr val="black"/>
                </a:solidFill>
              </a:rPr>
              <a:t>Giới</a:t>
            </a:r>
            <a:r>
              <a:rPr lang="en-US" sz="3200" i="1" dirty="0" smtClean="0">
                <a:solidFill>
                  <a:prstClr val="black"/>
                </a:solidFill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</a:rPr>
              <a:t>thiệu</a:t>
            </a:r>
            <a:r>
              <a:rPr lang="en-US" sz="3200" i="1" dirty="0" smtClean="0">
                <a:solidFill>
                  <a:prstClr val="black"/>
                </a:solidFill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</a:rPr>
              <a:t>về</a:t>
            </a:r>
            <a:r>
              <a:rPr lang="en-US" sz="3200" i="1" dirty="0" smtClean="0">
                <a:solidFill>
                  <a:prstClr val="black"/>
                </a:solidFill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</a:rPr>
              <a:t>nước</a:t>
            </a:r>
            <a:r>
              <a:rPr lang="en-US" sz="3200" i="1" dirty="0" smtClean="0">
                <a:solidFill>
                  <a:prstClr val="black"/>
                </a:solidFill>
              </a:rPr>
              <a:t> ĐỨC</a:t>
            </a:r>
            <a:endParaRPr lang="en-US" sz="3200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950158" y="24804"/>
            <a:ext cx="4143375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 smtClean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 panose="020B0A04020102020204"/>
              </a:rPr>
              <a:t>SÔ-NÁT </a:t>
            </a:r>
            <a:r>
              <a:rPr lang="en-US" sz="3600" kern="10" spc="720" dirty="0">
                <a:solidFill>
                  <a:srgbClr val="000066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 panose="020B0A04020102020204"/>
              </a:rPr>
              <a:t>ÁNH TRĂNG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3662" y="1165842"/>
            <a:ext cx="218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rgbClr val="000066"/>
                </a:solidFill>
              </a:rPr>
              <a:t>BÉT-TÔ-VEN</a:t>
            </a:r>
            <a:endParaRPr lang="en-US" sz="2400" b="1" i="1" u="sng" dirty="0">
              <a:solidFill>
                <a:srgbClr val="000066"/>
              </a:solidFill>
            </a:endParaRPr>
          </a:p>
        </p:txBody>
      </p:sp>
      <p:pic>
        <p:nvPicPr>
          <p:cNvPr id="11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3259" y="913972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03" y="6060318"/>
            <a:ext cx="3741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- </a:t>
            </a:r>
            <a:r>
              <a:rPr lang="en-US" sz="4400" dirty="0" err="1" smtClean="0">
                <a:solidFill>
                  <a:prstClr val="black"/>
                </a:solidFill>
              </a:rPr>
              <a:t>Hs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nghe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nhạc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17395" y="4006209"/>
            <a:ext cx="30761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</a:rPr>
              <a:t>Bản </a:t>
            </a:r>
            <a:r>
              <a:rPr lang="vi-VN" sz="2800" dirty="0">
                <a:solidFill>
                  <a:srgbClr val="0070C0"/>
                </a:solidFill>
                <a:hlinkClick r:id="rId6" tooltip="Sonata"/>
              </a:rPr>
              <a:t>sonata</a:t>
            </a:r>
            <a:r>
              <a:rPr lang="en-US" sz="2800" b="1" u="sng" dirty="0">
                <a:solidFill>
                  <a:srgbClr val="0070C0"/>
                </a:solidFill>
              </a:rPr>
              <a:t>-ÁNH TRĂNG</a:t>
            </a:r>
            <a:r>
              <a:rPr lang="vi-VN" sz="2800" dirty="0">
                <a:solidFill>
                  <a:srgbClr val="0070C0"/>
                </a:solidFill>
              </a:rPr>
              <a:t> viết cho đàn </a:t>
            </a:r>
            <a:r>
              <a:rPr lang="en-US" sz="2800" b="1" u="sng" dirty="0">
                <a:solidFill>
                  <a:srgbClr val="0070C0"/>
                </a:solidFill>
              </a:rPr>
              <a:t>PIANO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số 14 op. 27 No. </a:t>
            </a:r>
            <a:r>
              <a:rPr lang="vi-VN" sz="2800" dirty="0" smtClean="0">
                <a:solidFill>
                  <a:srgbClr val="0070C0"/>
                </a:solidFill>
              </a:rPr>
              <a:t>2</a:t>
            </a:r>
            <a:r>
              <a:rPr lang="vi-VN" sz="2800" dirty="0">
                <a:solidFill>
                  <a:srgbClr val="0070C0"/>
                </a:solidFill>
              </a:rPr>
              <a:t> 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  <a:hlinkClick r:id="rId7" tooltip="Ludwig van Beethoven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hlinkClick r:id="rId7" tooltip="Ludwig van Beethoven"/>
              </a:rPr>
              <a:t>Beethoven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năm</a:t>
            </a:r>
            <a:r>
              <a:rPr lang="en-US" sz="2800" dirty="0" smtClean="0">
                <a:solidFill>
                  <a:srgbClr val="0070C0"/>
                </a:solidFill>
              </a:rPr>
              <a:t> 1801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" y="43794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THỰC HÀNH -LUYỆN TẬP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7970" y="-18629"/>
            <a:ext cx="19040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 smtClean="0">
                <a:solidFill>
                  <a:srgbClr val="002060"/>
                </a:solidFill>
              </a:rPr>
              <a:t>Tiết 31 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3068496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393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CHÀO MÙA HẠ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5035" y="596923"/>
            <a:ext cx="6144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+ ÔN TẬP TĐN SỐ 7, 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410" y="1352769"/>
            <a:ext cx="4066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+ NGHE NHẠC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84" y="786027"/>
            <a:ext cx="5819048" cy="3982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2695" y="5990351"/>
            <a:ext cx="9017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66"/>
                </a:solidFill>
              </a:rPr>
              <a:t>Hỏi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giai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điệu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bản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Sonat</a:t>
            </a:r>
            <a:r>
              <a:rPr lang="en-US" sz="2800" dirty="0" smtClean="0">
                <a:solidFill>
                  <a:srgbClr val="000066"/>
                </a:solidFill>
              </a:rPr>
              <a:t>- </a:t>
            </a:r>
            <a:r>
              <a:rPr lang="en-US" sz="2800" dirty="0" err="1" smtClean="0">
                <a:solidFill>
                  <a:srgbClr val="000066"/>
                </a:solidFill>
              </a:rPr>
              <a:t>Ánh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trăng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có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giai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điệu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như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thế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nào</a:t>
            </a:r>
            <a:r>
              <a:rPr lang="en-US" sz="2800" dirty="0" smtClean="0">
                <a:solidFill>
                  <a:srgbClr val="000066"/>
                </a:solidFill>
              </a:rPr>
              <a:t>, </a:t>
            </a:r>
            <a:r>
              <a:rPr lang="en-US" sz="2800" dirty="0" err="1" smtClean="0">
                <a:solidFill>
                  <a:srgbClr val="000066"/>
                </a:solidFill>
              </a:rPr>
              <a:t>tốc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độ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của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bài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nhanh</a:t>
            </a:r>
            <a:r>
              <a:rPr lang="en-US" sz="2800" dirty="0" smtClean="0">
                <a:solidFill>
                  <a:srgbClr val="000066"/>
                </a:solidFill>
              </a:rPr>
              <a:t> hay </a:t>
            </a:r>
            <a:r>
              <a:rPr lang="en-US" sz="2800" dirty="0" err="1" smtClean="0">
                <a:solidFill>
                  <a:srgbClr val="000066"/>
                </a:solidFill>
              </a:rPr>
              <a:t>chậm</a:t>
            </a:r>
            <a:r>
              <a:rPr lang="en-US" sz="2800" dirty="0" smtClean="0">
                <a:solidFill>
                  <a:srgbClr val="000066"/>
                </a:solidFill>
              </a:rPr>
              <a:t>…HS </a:t>
            </a:r>
            <a:r>
              <a:rPr lang="en-US" sz="2800" dirty="0" err="1" smtClean="0">
                <a:solidFill>
                  <a:srgbClr val="000066"/>
                </a:solidFill>
              </a:rPr>
              <a:t>nghe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lại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lần</a:t>
            </a:r>
            <a:r>
              <a:rPr lang="en-US" sz="2800" dirty="0" smtClean="0">
                <a:solidFill>
                  <a:srgbClr val="000066"/>
                </a:solidFill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</a:rPr>
              <a:t>nữa</a:t>
            </a:r>
            <a:endParaRPr lang="en-US" sz="2800" dirty="0">
              <a:solidFill>
                <a:srgbClr val="000066"/>
              </a:solidFill>
            </a:endParaRPr>
          </a:p>
        </p:txBody>
      </p:sp>
      <p:pic>
        <p:nvPicPr>
          <p:cNvPr id="6" name="Sonate Ánh Trăng-Adagio sostenuto-Moonlight Sonate-L.V.Beethoven for Pian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523" y="42261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yr1">
            <a:hlinkClick r:id="rId3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923693" y="4266030"/>
            <a:ext cx="2504051" cy="877912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T6" fmla="*/ 5400 w 21600"/>
              <a:gd name="T7" fmla="*/ 11800 h 21600"/>
              <a:gd name="T8" fmla="*/ 16200 w 21600"/>
              <a:gd name="T9" fmla="*/ 20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98308" name="Pyr3">
            <a:hlinkClick r:id="rId4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4276577" y="5133401"/>
            <a:ext cx="3784211" cy="845479"/>
          </a:xfrm>
          <a:custGeom>
            <a:avLst/>
            <a:gdLst>
              <a:gd name="T0" fmla="*/ 3768 w 21600"/>
              <a:gd name="T1" fmla="*/ 0 h 21600"/>
              <a:gd name="T2" fmla="*/ 17831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5287 w 21600"/>
              <a:gd name="T9" fmla="*/ 500 h 21600"/>
              <a:gd name="T10" fmla="*/ 16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3768" y="0"/>
                </a:moveTo>
                <a:lnTo>
                  <a:pt x="17831" y="0"/>
                </a:lnTo>
                <a:lnTo>
                  <a:pt x="21600" y="21600"/>
                </a:lnTo>
                <a:lnTo>
                  <a:pt x="0" y="21600"/>
                </a:lnTo>
                <a:lnTo>
                  <a:pt x="3768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0099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endParaRPr lang="en-US" sz="28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09" name="Pyr4">
            <a:hlinkClick r:id="rId5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3617059" y="5978880"/>
            <a:ext cx="5161095" cy="802931"/>
          </a:xfrm>
          <a:custGeom>
            <a:avLst/>
            <a:gdLst>
              <a:gd name="T0" fmla="*/ 2793 w 21600"/>
              <a:gd name="T1" fmla="*/ 0 h 21600"/>
              <a:gd name="T2" fmla="*/ 18806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3287 w 21600"/>
              <a:gd name="T9" fmla="*/ 500 h 21600"/>
              <a:gd name="T10" fmla="*/ 17312 w 21600"/>
              <a:gd name="T11" fmla="*/ 21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2793" y="0"/>
                </a:moveTo>
                <a:lnTo>
                  <a:pt x="18806" y="0"/>
                </a:lnTo>
                <a:lnTo>
                  <a:pt x="21600" y="21600"/>
                </a:lnTo>
                <a:lnTo>
                  <a:pt x="0" y="21600"/>
                </a:lnTo>
                <a:lnTo>
                  <a:pt x="2793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33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endParaRPr lang="en-US" sz="2800" b="1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8311" name="WordArt 7"/>
          <p:cNvSpPr>
            <a:spLocks noChangeArrowheads="1" noChangeShapeType="1" noTextEdit="1"/>
          </p:cNvSpPr>
          <p:nvPr/>
        </p:nvSpPr>
        <p:spPr bwMode="auto">
          <a:xfrm>
            <a:off x="6041879" y="4443058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</a:p>
        </p:txBody>
      </p:sp>
      <p:sp>
        <p:nvSpPr>
          <p:cNvPr id="98312" name="WordArt 8"/>
          <p:cNvSpPr>
            <a:spLocks noChangeArrowheads="1" noChangeShapeType="1" noTextEdit="1"/>
          </p:cNvSpPr>
          <p:nvPr/>
        </p:nvSpPr>
        <p:spPr bwMode="auto">
          <a:xfrm>
            <a:off x="5977793" y="5320966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2</a:t>
            </a:r>
          </a:p>
        </p:txBody>
      </p:sp>
      <p:sp>
        <p:nvSpPr>
          <p:cNvPr id="98314" name="WordArt 10"/>
          <p:cNvSpPr>
            <a:spLocks noChangeArrowheads="1" noChangeShapeType="1" noTextEdit="1"/>
          </p:cNvSpPr>
          <p:nvPr/>
        </p:nvSpPr>
        <p:spPr bwMode="auto">
          <a:xfrm>
            <a:off x="5892800" y="5181611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8315" name="WordArt 11"/>
          <p:cNvSpPr>
            <a:spLocks noChangeArrowheads="1" noChangeShapeType="1" noTextEdit="1"/>
          </p:cNvSpPr>
          <p:nvPr/>
        </p:nvSpPr>
        <p:spPr bwMode="auto">
          <a:xfrm>
            <a:off x="6001631" y="6127732"/>
            <a:ext cx="30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3</a:t>
            </a:r>
            <a:endParaRPr 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1253" y="243849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VẬN DỤNG-SÁNG TẠO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2234" y="1260789"/>
            <a:ext cx="8659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3320" name="Picture 8" descr="C:\Users\Administrator\Desktop\hinh nen dep pp\TOG TRO CHOI\dap-an-bat-chu-g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11" name="Picture 23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5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6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 descr="NOTESTA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97339" y="43794"/>
            <a:ext cx="315308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HĐ THỰC HÀNH -LUYỆN TẬP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0485" y="2879118"/>
            <a:ext cx="73046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38" name="Picture 2" descr="C:\Users\Administrator\Desktop\hinh nen dep pp\TOG TRO CHOI\ve trop ch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5" y="4399507"/>
            <a:ext cx="6539215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740085" y="1262967"/>
            <a:ext cx="8257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Bét-tô-ven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8" descr="C:\Users\Administrator\Desktop\hinh nen dep pp\TOG TRO CHOI\dap-an-bat-chu-g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74" y="3081996"/>
            <a:ext cx="268693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377959" y="2428407"/>
            <a:ext cx="5436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1770-1827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2" descr="C:\Users\Administrator\Desktop\hinh nen dep pp\TOG TRO CHOI\ve trop cho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775" y="4399507"/>
            <a:ext cx="6539215" cy="25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645183" y="1016943"/>
            <a:ext cx="8408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CÂU 3: </a:t>
            </a:r>
            <a:r>
              <a:rPr lang="en-US" sz="3600" b="1" dirty="0" err="1" smtClean="0">
                <a:solidFill>
                  <a:srgbClr val="FF0000"/>
                </a:solidFill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</a:rPr>
              <a:t> SONAT-ÁNH TRĂNG </a:t>
            </a:r>
            <a:r>
              <a:rPr lang="en-US" sz="3600" b="1" dirty="0" err="1" smtClean="0">
                <a:solidFill>
                  <a:srgbClr val="FF0000"/>
                </a:solidFill>
              </a:rPr>
              <a:t>sáng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nào</a:t>
            </a:r>
            <a:r>
              <a:rPr lang="en-US" sz="3600" b="1" dirty="0" smtClean="0">
                <a:solidFill>
                  <a:srgbClr val="FF0000"/>
                </a:solidFill>
              </a:rPr>
              <a:t>?</a:t>
            </a:r>
          </a:p>
          <a:p>
            <a:endParaRPr lang="en-US" sz="36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362" name="Picture 2" descr="C:\Users\Administrator\Desktop\hinh nen dep pp\TOG TRO CHOI\z2279680827944_e315611e441b70b9d7edd91493d9e2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51" y="2334179"/>
            <a:ext cx="1195391" cy="11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3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dministrator\Desktop\hinh nen dep pp\TOG TRO CHOI\z2279679535288_80462a457ed1b250b11513248e4b7eb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829" y="4965895"/>
            <a:ext cx="1248239" cy="108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39512" y="2562382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66"/>
                </a:solidFill>
              </a:rPr>
              <a:t>1810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1801</a:t>
            </a:r>
            <a:endParaRPr lang="en-US" sz="4000" b="1" dirty="0">
              <a:solidFill>
                <a:srgbClr val="00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37659" y="5152589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1910</a:t>
            </a:r>
            <a:endParaRPr lang="en-US" sz="4000" b="1" dirty="0">
              <a:solidFill>
                <a:srgbClr val="000066"/>
              </a:solidFill>
            </a:endParaRPr>
          </a:p>
        </p:txBody>
      </p:sp>
      <p:pic>
        <p:nvPicPr>
          <p:cNvPr id="19" name="Picture 8" descr="C:\Users\Administrator\Desktop\hinh nen dep pp\TOG TRO CHOI\dap-an-bat-chu-gg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141" y="3402070"/>
            <a:ext cx="150771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/>
          <p:cNvGrpSpPr/>
          <p:nvPr/>
        </p:nvGrpSpPr>
        <p:grpSpPr bwMode="auto">
          <a:xfrm>
            <a:off x="6041373" y="6253382"/>
            <a:ext cx="5914289" cy="571500"/>
            <a:chOff x="2832" y="3792"/>
            <a:chExt cx="2610" cy="360"/>
          </a:xfrm>
        </p:grpSpPr>
        <p:pic>
          <p:nvPicPr>
            <p:cNvPr id="5" name="Picture 23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6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8" descr="NOTESTA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792"/>
              <a:ext cx="45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480745" y="2947121"/>
            <a:ext cx="350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ĐÁP ÁN CÂU 3: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363" name="Picture 3" descr="C:\Users\Administrator\Desktop\hinh nen dep pp\TOG TRO CHOI\z2279679538170_cadbf405542f2395c0979b57c1e6ac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83" y="3709913"/>
            <a:ext cx="1210756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837659" y="3709913"/>
            <a:ext cx="1223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0066"/>
                </a:solidFill>
              </a:rPr>
              <a:t>1801</a:t>
            </a:r>
            <a:endParaRPr lang="en-US" sz="4000" b="1" dirty="0">
              <a:solidFill>
                <a:srgbClr val="000066"/>
              </a:solidFill>
            </a:endParaRPr>
          </a:p>
        </p:txBody>
      </p:sp>
      <p:pic>
        <p:nvPicPr>
          <p:cNvPr id="16386" name="Picture 2" descr="C:\Users\Administrator\Desktop\hinh nen dep pp\TOG TRO CHOI\chuyen noi dug tiep theo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43" y="4529806"/>
            <a:ext cx="6635263" cy="25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781225">
            <a:off x="4219202" y="1736672"/>
            <a:ext cx="7898441" cy="157546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800" i="1" smtClean="0">
                <a:solidFill>
                  <a:srgbClr val="FF0000"/>
                </a:solidFill>
              </a:rPr>
              <a:t>Chúc thầy cô mạnh khỏe,các bạn HS chăm ngoan học giỏi</a:t>
            </a:r>
            <a:endParaRPr lang="en-US" sz="4800" i="1">
              <a:solidFill>
                <a:srgbClr val="FF0000"/>
              </a:solidFill>
            </a:endParaRPr>
          </a:p>
        </p:txBody>
      </p:sp>
      <p:pic>
        <p:nvPicPr>
          <p:cNvPr id="2" name="MAU XAH Q HUOG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2035629"/>
            <a:ext cx="15240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839" y="5547224"/>
            <a:ext cx="392083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HD ĐỌC NHẠC-NGHÉP LỜI GÕ ĐÊM THEO TIÊT TẤU BẰNG NHẠC CỤ THANH PHÁCH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9" y="597066"/>
            <a:ext cx="11665527" cy="3780970"/>
          </a:xfrm>
          <a:prstGeom prst="rect">
            <a:avLst/>
          </a:prstGeom>
        </p:spPr>
      </p:pic>
      <p:pic>
        <p:nvPicPr>
          <p:cNvPr id="307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43" y="2704817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62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66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5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3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1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43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98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85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9" y="433648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89" y="4480369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71" y="4521933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81" y="437804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29" y="2777260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01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87" y="2763406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234" y="2763405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6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79" y="2763404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75" y="2810311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43" y="2771918"/>
            <a:ext cx="502487" cy="3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6611" y="4990017"/>
            <a:ext cx="3230372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i="1" dirty="0" err="1" smtClean="0">
                <a:solidFill>
                  <a:srgbClr val="FF0000"/>
                </a:solidFill>
              </a:rPr>
              <a:t>Đổi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ngược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lại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1896" y="279461"/>
            <a:ext cx="1944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srgbClr val="FFFF00"/>
                </a:solidFill>
              </a:rPr>
              <a:t>DÃY 1 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063" y="1934987"/>
            <a:ext cx="51746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srgbClr val="FFFF00"/>
                </a:solidFill>
              </a:rPr>
              <a:t>LẦN 1 ĐỌC NHAC 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2187" y="246643"/>
            <a:ext cx="1944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DÃY 2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0719" y="1934987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070" y="3458987"/>
            <a:ext cx="52339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srgbClr val="FFFF00"/>
                </a:solidFill>
              </a:rPr>
              <a:t>LẦN 2 NGHÉP LỜI 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6062" y="3251169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3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4391" y="-20788"/>
            <a:ext cx="5597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Ôn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Tập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Đọc</a:t>
            </a:r>
            <a:r>
              <a:rPr lang="en-US" sz="3200" b="1" dirty="0" smtClean="0">
                <a:solidFill>
                  <a:srgbClr val="000066"/>
                </a:solidFill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</a:rPr>
              <a:t>Nhạc</a:t>
            </a:r>
            <a:r>
              <a:rPr lang="en-US" sz="3200" b="1" dirty="0" smtClean="0">
                <a:solidFill>
                  <a:srgbClr val="000066"/>
                </a:solidFill>
              </a:rPr>
              <a:t>: TĐN </a:t>
            </a:r>
            <a:r>
              <a:rPr lang="en-US" sz="3200" b="1" dirty="0" err="1" smtClean="0">
                <a:solidFill>
                  <a:srgbClr val="000066"/>
                </a:solidFill>
              </a:rPr>
              <a:t>số</a:t>
            </a:r>
            <a:r>
              <a:rPr lang="en-US" sz="3200" b="1" dirty="0" smtClean="0">
                <a:solidFill>
                  <a:srgbClr val="000066"/>
                </a:solidFill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4301" y="577161"/>
            <a:ext cx="6037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 chia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¾.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1" y="234315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MÂY CHIỀU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2312435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Vừa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phải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nhịp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nhàng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CÂU 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14300" y="5780787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CÂU 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80719" y="1934987"/>
            <a:ext cx="55559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i="1" dirty="0" smtClean="0">
                <a:solidFill>
                  <a:prstClr val="white"/>
                </a:solidFill>
              </a:rPr>
              <a:t>GÕ THEO TIẾT TẤU 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4795" y="6256117"/>
            <a:ext cx="659186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Hoạt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động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thực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hành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,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luyện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>
                <a:latin typeface="Times New Roman" panose="02020603050405020304"/>
                <a:ea typeface="Times New Roman" panose="02020603050405020304"/>
              </a:rPr>
              <a:t>tập</a:t>
            </a:r>
            <a:r>
              <a:rPr lang="en-US" sz="3600" b="1" dirty="0">
                <a:latin typeface="Times New Roman" panose="02020603050405020304"/>
                <a:ea typeface="Times New Roman" panose="02020603050405020304"/>
              </a:rPr>
              <a:t>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37817">
            <a:off x="-1852" y="673608"/>
            <a:ext cx="7158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-</a:t>
            </a:r>
            <a:r>
              <a:rPr lang="en-US" sz="5400" b="1" dirty="0" err="1">
                <a:solidFill>
                  <a:srgbClr val="FF0000"/>
                </a:solidFill>
              </a:rPr>
              <a:t>L</a:t>
            </a:r>
            <a:r>
              <a:rPr lang="en-US" sz="5400" b="1" dirty="0" err="1" smtClean="0">
                <a:solidFill>
                  <a:srgbClr val="FF0000"/>
                </a:solidFill>
              </a:rPr>
              <a:t>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cao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độ</a:t>
            </a:r>
            <a:r>
              <a:rPr lang="en-US" sz="5400" b="1" dirty="0" smtClean="0">
                <a:solidFill>
                  <a:srgbClr val="FF0000"/>
                </a:solidFill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</a:rPr>
              <a:t>gọi</a:t>
            </a:r>
            <a:r>
              <a:rPr lang="en-US" sz="5400" b="1" dirty="0" smtClean="0">
                <a:solidFill>
                  <a:srgbClr val="FF0000"/>
                </a:solidFill>
              </a:rPr>
              <a:t> 1,2 </a:t>
            </a:r>
            <a:r>
              <a:rPr lang="en-US" sz="5400" b="1" dirty="0" err="1" smtClean="0">
                <a:solidFill>
                  <a:srgbClr val="FF0000"/>
                </a:solidFill>
              </a:rPr>
              <a:t>bạn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gõ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tấu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62890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1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5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6319" y="9411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9081" y="4511040"/>
            <a:ext cx="4502307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ngép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gõ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đệm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thep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cụ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Songloan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0" y="548640"/>
            <a:ext cx="12192000" cy="382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0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10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57" y="2240280"/>
            <a:ext cx="5921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81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30" y="227457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74" y="224028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99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47" y="231965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961" y="2299653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232029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801" y="228695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7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1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18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7" y="3777297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71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67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194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73" y="3825234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94" y="3754110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19" y="3805869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859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334" y="3795711"/>
            <a:ext cx="592119" cy="3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3" y="4353719"/>
            <a:ext cx="1436915" cy="1204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733" y="4353719"/>
            <a:ext cx="1537155" cy="1204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349" y="4252119"/>
            <a:ext cx="1398815" cy="120411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99" y="185059"/>
            <a:ext cx="2329543" cy="1629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0349" y="3882787"/>
            <a:ext cx="188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RÊ ĐEN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015" y="3882792"/>
            <a:ext cx="189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PHA TRÒN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124" y="3882792"/>
            <a:ext cx="16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0070C0"/>
                </a:solidFill>
              </a:rPr>
              <a:t>NỐT  SOL ĐEN</a:t>
            </a:r>
            <a:endParaRPr lang="en-US" b="1" i="1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05567" y="5825579"/>
            <a:ext cx="761637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Trò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chơi</a:t>
            </a:r>
            <a:r>
              <a:rPr lang="en-US" sz="2800" b="1" i="1" dirty="0">
                <a:solidFill>
                  <a:srgbClr val="FF0000"/>
                </a:solidFill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</a:rPr>
              <a:t>Xem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nốt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trên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khuông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đọc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tên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hình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nốt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và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tên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nốt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51"/>
            <a:ext cx="405752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dirty="0" err="1" smtClean="0">
                <a:latin typeface="Times New Roman" panose="02020603050405020304"/>
                <a:ea typeface="Times New Roman" panose="02020603050405020304"/>
              </a:rPr>
              <a:t>Vận</a:t>
            </a:r>
            <a:r>
              <a:rPr lang="en-US" sz="3600" b="1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 smtClean="0">
                <a:latin typeface="Times New Roman" panose="02020603050405020304"/>
                <a:ea typeface="Times New Roman" panose="02020603050405020304"/>
              </a:rPr>
              <a:t>dụng-sáng</a:t>
            </a:r>
            <a:r>
              <a:rPr lang="en-US" sz="3600" b="1" dirty="0" smtClean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b="1" dirty="0" err="1" smtClean="0">
                <a:latin typeface="Times New Roman" panose="02020603050405020304"/>
                <a:ea typeface="Times New Roman" panose="02020603050405020304"/>
              </a:rPr>
              <a:t>tạo</a:t>
            </a:r>
            <a:r>
              <a:rPr lang="en-US" sz="3600" b="1" dirty="0" smtClean="0">
                <a:latin typeface="Times New Roman" panose="02020603050405020304"/>
                <a:ea typeface="Times New Roman" panose="02020603050405020304"/>
              </a:rPr>
              <a:t>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715" y="4353719"/>
            <a:ext cx="2463800" cy="12041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4123" y="3768946"/>
            <a:ext cx="348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smtClean="0">
                <a:solidFill>
                  <a:srgbClr val="0070C0"/>
                </a:solidFill>
              </a:rPr>
              <a:t>NỐT  SOL ĐEN</a:t>
            </a:r>
            <a:endParaRPr lang="en-US" sz="3200" b="1" i="1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631" y="2286192"/>
            <a:ext cx="3208564" cy="135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422</Words>
  <Application>Microsoft Office PowerPoint</Application>
  <PresentationFormat>Custom</PresentationFormat>
  <Paragraphs>73</Paragraphs>
  <Slides>28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.VnTime</vt:lpstr>
      <vt:lpstr>Arial Black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222</cp:revision>
  <dcterms:created xsi:type="dcterms:W3CDTF">2020-08-30T12:35:00Z</dcterms:created>
  <dcterms:modified xsi:type="dcterms:W3CDTF">2023-04-16T12:24:57Z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3DCD001AA736427D8949CBA6207BF4CD</vt:lpwstr>
  </property>
  <property fmtid="{D5CDD505-2E9C-101B-9397-08002B2CF9AE}" pid="3" name="KSOProductBuildVer">
    <vt:lpwstr>1033-11.2.0.10265</vt:lpwstr>
  </property>
</Properties>
</file>