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15"/>
  </p:notesMasterIdLst>
  <p:sldIdLst>
    <p:sldId id="258" r:id="rId5"/>
    <p:sldId id="343" r:id="rId6"/>
    <p:sldId id="257" r:id="rId7"/>
    <p:sldId id="2007577136" r:id="rId8"/>
    <p:sldId id="332" r:id="rId9"/>
    <p:sldId id="336" r:id="rId10"/>
    <p:sldId id="348" r:id="rId11"/>
    <p:sldId id="334" r:id="rId12"/>
    <p:sldId id="2007577137" r:id="rId13"/>
    <p:sldId id="33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6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00A4B-AD33-47BF-9FCC-50AC00BCC146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95417-2416-481C-9571-FA70CED8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5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7830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550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12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50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5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83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7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12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27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0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6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28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663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22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1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4739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85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010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0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6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4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6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79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15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3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7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30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3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8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26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21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1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79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47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6BCB43-9AF4-4888-84C0-DA62525E59BF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685448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F49C0-ED96-4690-9E4B-03C4A1E78F77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1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22976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46E4A-2104-46CE-BD21-FBF3D6BD60A6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0544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4385567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9" name="Text Box 9"/>
          <p:cNvSpPr txBox="1"/>
          <p:nvPr/>
        </p:nvSpPr>
        <p:spPr>
          <a:xfrm>
            <a:off x="3505200" y="2438401"/>
            <a:ext cx="6781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C00FF"/>
                </a:solidFill>
                <a:latin typeface="Times New Roman" panose="02020603050405020304" pitchFamily="18" charset="0"/>
              </a:rPr>
              <a:t>Tuần trước các em được học viết chữ cái viết hoa nào?</a:t>
            </a:r>
          </a:p>
        </p:txBody>
      </p:sp>
      <p:sp>
        <p:nvSpPr>
          <p:cNvPr id="317450" name="Text Box 10"/>
          <p:cNvSpPr txBox="1"/>
          <p:nvPr/>
        </p:nvSpPr>
        <p:spPr>
          <a:xfrm>
            <a:off x="3276600" y="2514601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6600CC"/>
                </a:solidFill>
                <a:latin typeface="Times New Roman" panose="02020603050405020304" pitchFamily="18" charset="0"/>
              </a:rPr>
              <a:t>Bạn nào nhắc lại được cụm từ  ứng dụng ở bài đó?</a:t>
            </a:r>
          </a:p>
        </p:txBody>
      </p:sp>
      <p:sp>
        <p:nvSpPr>
          <p:cNvPr id="317454" name="AutoShape 14"/>
          <p:cNvSpPr/>
          <p:nvPr/>
        </p:nvSpPr>
        <p:spPr>
          <a:xfrm>
            <a:off x="3276600" y="1493838"/>
            <a:ext cx="6324600" cy="3200400"/>
          </a:xfrm>
          <a:prstGeom prst="cloudCallout">
            <a:avLst>
              <a:gd name="adj1" fmla="val -57556"/>
              <a:gd name="adj2" fmla="val 47074"/>
            </a:avLst>
          </a:prstGeom>
          <a:solidFill>
            <a:srgbClr val="00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Trong cụm từ ứng dụng đó có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chữ hoa 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4000" dirty="0">
                <a:solidFill>
                  <a:srgbClr val="0000FF"/>
                </a:solidFill>
                <a:latin typeface="HP001 4 hàng" panose="020B060305030202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180" name="Picture 18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3217548" flipV="1">
            <a:off x="1385888" y="5338763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1" name="Picture 19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7130662">
            <a:off x="9383714" y="5229225"/>
            <a:ext cx="1493837" cy="15367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17461" name="Group 21"/>
          <p:cNvGraphicFramePr>
            <a:graphicFrameLocks noGrp="1"/>
          </p:cNvGraphicFramePr>
          <p:nvPr/>
        </p:nvGraphicFramePr>
        <p:xfrm>
          <a:off x="4495800" y="2286001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7551" name="Rectangle 111"/>
          <p:cNvSpPr/>
          <p:nvPr/>
        </p:nvSpPr>
        <p:spPr>
          <a:xfrm>
            <a:off x="4419601" y="2628901"/>
            <a:ext cx="7080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3500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</a:p>
        </p:txBody>
      </p:sp>
      <p:graphicFrame>
        <p:nvGraphicFramePr>
          <p:cNvPr id="317642" name="Group 202"/>
          <p:cNvGraphicFramePr>
            <a:graphicFrameLocks noGrp="1"/>
          </p:cNvGraphicFramePr>
          <p:nvPr/>
        </p:nvGraphicFramePr>
        <p:xfrm>
          <a:off x="4495800" y="4025901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7732" name="Rectangle 292"/>
          <p:cNvSpPr/>
          <p:nvPr/>
        </p:nvSpPr>
        <p:spPr>
          <a:xfrm>
            <a:off x="4419601" y="4368801"/>
            <a:ext cx="16097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Phong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17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500"/>
                                        <p:tgtEl>
                                          <p:spTgt spid="317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1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1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1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317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9" grpId="0"/>
      <p:bldP spid="317449" grpId="1"/>
      <p:bldP spid="317450" grpId="0" build="allAtOnce"/>
      <p:bldP spid="317454" grpId="0" animBg="1"/>
      <p:bldP spid="317454" grpId="1" animBg="1"/>
      <p:bldP spid="317551" grpId="0"/>
      <p:bldP spid="317551" grpId="1"/>
      <p:bldP spid="317732" grpId="0"/>
      <p:bldP spid="31773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850390" y="-985520"/>
            <a:ext cx="8369300" cy="732663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38423" y="201801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6CC820A1-8AFC-4A0D-9469-CCA8E63C9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1429" t="22563" r="12521" b="22935"/>
          <a:stretch/>
        </p:blipFill>
        <p:spPr bwMode="auto">
          <a:xfrm>
            <a:off x="6420560" y="3054147"/>
            <a:ext cx="3056178" cy="30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C3D52E-ED03-4771-B830-8E0FDC431BD7}"/>
              </a:ext>
            </a:extLst>
          </p:cNvPr>
          <p:cNvSpPr txBox="1"/>
          <p:nvPr/>
        </p:nvSpPr>
        <p:spPr>
          <a:xfrm>
            <a:off x="2701871" y="428055"/>
            <a:ext cx="7154436" cy="85408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4A6CC-8E4A-49E1-9F6E-D3A69EC9BE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086" t="789" r="56218" b="-789"/>
          <a:stretch/>
        </p:blipFill>
        <p:spPr>
          <a:xfrm>
            <a:off x="2159208" y="2201356"/>
            <a:ext cx="3799356" cy="3897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594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392934" y="178974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82838.0091" end="259207.2798"/>
                </p14:media>
              </p:ext>
            </p:extLst>
          </p:nvPr>
        </p:nvPicPr>
        <p:blipFill rotWithShape="1">
          <a:blip r:embed="rId5"/>
          <a:srcRect l="1941" r="1586"/>
          <a:stretch/>
        </p:blipFill>
        <p:spPr>
          <a:xfrm>
            <a:off x="1900928" y="1143724"/>
            <a:ext cx="8574722" cy="4999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03373" y="2171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E3E093C0-1369-D04C-A928-D624874C76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9200" b="14701"/>
          <a:stretch/>
        </p:blipFill>
        <p:spPr>
          <a:xfrm>
            <a:off x="3377888" y="949910"/>
            <a:ext cx="6179921" cy="5470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90" name="Text Box 286"/>
          <p:cNvSpPr txBox="1"/>
          <p:nvPr/>
        </p:nvSpPr>
        <p:spPr>
          <a:xfrm>
            <a:off x="2895600" y="4556126"/>
            <a:ext cx="7543800" cy="1768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Khi viết chữ </a:t>
            </a:r>
            <a:r>
              <a:rPr lang="en-US" altLang="en-US" sz="3600" dirty="0">
                <a:solidFill>
                  <a:srgbClr val="FFFFFF"/>
                </a:solidFill>
                <a:latin typeface="HP001 4 hàng" panose="020B0603050302020204" pitchFamily="34" charset="0"/>
              </a:rPr>
              <a:t>Quê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, các em chú ý nét lượn của con chữ </a:t>
            </a:r>
            <a:r>
              <a:rPr lang="en-US" altLang="en-US" sz="3200" dirty="0">
                <a:solidFill>
                  <a:srgbClr val="FFFFFF"/>
                </a:solidFill>
                <a:latin typeface="HP001 4 hàng" panose="020B0603050302020204" pitchFamily="34" charset="0"/>
              </a:rPr>
              <a:t>Q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nối vào nét 1 của  con chữ </a:t>
            </a:r>
            <a:r>
              <a:rPr lang="en-US" altLang="en-US" sz="3200" dirty="0">
                <a:solidFill>
                  <a:srgbClr val="FFFFFF"/>
                </a:solidFill>
                <a:latin typeface="HP001 4 hàng" panose="020B0603050302020204" pitchFamily="34" charset="0"/>
              </a:rPr>
              <a:t>u.</a:t>
            </a:r>
          </a:p>
        </p:txBody>
      </p:sp>
      <p:pic>
        <p:nvPicPr>
          <p:cNvPr id="18440" name="Picture 449" descr="DECOR033"/>
          <p:cNvPicPr>
            <a:picLocks noChangeAspect="1"/>
          </p:cNvPicPr>
          <p:nvPr/>
        </p:nvPicPr>
        <p:blipFill>
          <a:blip r:embed="rId3">
            <a:lum bright="67999" contrast="34000"/>
          </a:blip>
          <a:stretch>
            <a:fillRect/>
          </a:stretch>
        </p:blipFill>
        <p:spPr>
          <a:xfrm rot="-3217548" flipV="1">
            <a:off x="1385888" y="5338763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Picture 450" descr="DECOR033"/>
          <p:cNvPicPr>
            <a:picLocks noChangeAspect="1"/>
          </p:cNvPicPr>
          <p:nvPr/>
        </p:nvPicPr>
        <p:blipFill>
          <a:blip r:embed="rId3">
            <a:lum bright="67999" contrast="34000"/>
          </a:blip>
          <a:stretch>
            <a:fillRect/>
          </a:stretch>
        </p:blipFill>
        <p:spPr>
          <a:xfrm rot="-7130662">
            <a:off x="9393238" y="5402264"/>
            <a:ext cx="1435100" cy="1476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9205" name="AutoShape 501"/>
          <p:cNvSpPr/>
          <p:nvPr/>
        </p:nvSpPr>
        <p:spPr>
          <a:xfrm>
            <a:off x="2655903" y="4076701"/>
            <a:ext cx="7086600" cy="28194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66"/>
                </a:solidFill>
                <a:latin typeface="Arial" panose="020B0604020202020204" pitchFamily="34" charset="0"/>
              </a:rPr>
              <a:t>Trong cụm từ, chữ nào chứa chữ hoa </a:t>
            </a:r>
            <a:r>
              <a:rPr lang="en-US" altLang="en-US" sz="3200" b="1" dirty="0">
                <a:solidFill>
                  <a:srgbClr val="FF0066"/>
                </a:solidFill>
                <a:latin typeface="HP001 4 hàng" panose="020B0603050302020204" pitchFamily="34" charset="0"/>
              </a:rPr>
              <a:t>Q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66"/>
                </a:solidFill>
                <a:latin typeface="Arial" panose="020B0604020202020204" pitchFamily="34" charset="0"/>
              </a:rPr>
              <a:t> ta vừa luyện viết?</a:t>
            </a:r>
            <a:endParaRPr lang="en-US" alt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9209" name="Rectangle 505"/>
          <p:cNvSpPr/>
          <p:nvPr/>
        </p:nvSpPr>
        <p:spPr>
          <a:xfrm>
            <a:off x="5638800" y="3074988"/>
            <a:ext cx="2051050" cy="1573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lnSpc>
                <a:spcPct val="135000"/>
              </a:lnSpc>
              <a:spcBef>
                <a:spcPct val="50000"/>
              </a:spcBef>
              <a:buNone/>
            </a:pPr>
            <a:r>
              <a:rPr lang="en-US" altLang="en-US" sz="7200" b="1" dirty="0">
                <a:solidFill>
                  <a:schemeClr val="bg1"/>
                </a:solidFill>
                <a:latin typeface="HP001 4 hàng" panose="020B0603050302020204" pitchFamily="34" charset="0"/>
              </a:rPr>
              <a:t>QuĹ</a:t>
            </a:r>
            <a:endParaRPr lang="en-US" altLang="en-US" sz="72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graphicFrame>
        <p:nvGraphicFramePr>
          <p:cNvPr id="329516" name="Group 8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272165"/>
              </p:ext>
            </p:extLst>
          </p:nvPr>
        </p:nvGraphicFramePr>
        <p:xfrm>
          <a:off x="2379215" y="1663701"/>
          <a:ext cx="8345009" cy="1463040"/>
        </p:xfrm>
        <a:graphic>
          <a:graphicData uri="http://schemas.openxmlformats.org/drawingml/2006/table">
            <a:tbl>
              <a:tblPr/>
              <a:tblGrid>
                <a:gridCol w="118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1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1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7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13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8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47240" name="Rectangle 104"/>
          <p:cNvSpPr/>
          <p:nvPr/>
        </p:nvSpPr>
        <p:spPr>
          <a:xfrm>
            <a:off x="2476870" y="1981201"/>
            <a:ext cx="806980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QuĹ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hương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em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đồng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lúa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xanh</a:t>
            </a:r>
            <a:endParaRPr lang="en-US" altLang="en-US" sz="3600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sp>
        <p:nvSpPr>
          <p:cNvPr id="18625" name="Text Box 890"/>
          <p:cNvSpPr txBox="1"/>
          <p:nvPr/>
        </p:nvSpPr>
        <p:spPr>
          <a:xfrm>
            <a:off x="4058575" y="295229"/>
            <a:ext cx="5345097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u="sng" dirty="0" err="1">
                <a:solidFill>
                  <a:srgbClr val="FFFFFF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en-US" sz="4000" b="1" u="sng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u="sng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từ</a:t>
            </a:r>
            <a:r>
              <a:rPr lang="en-US" altLang="en-US" sz="4000" b="1" u="sng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u="sng" dirty="0" err="1">
                <a:solidFill>
                  <a:srgbClr val="FFFFFF"/>
                </a:solidFill>
                <a:latin typeface="HP001 4 hàng" panose="020B0603050302020204" pitchFamily="34" charset="0"/>
              </a:rPr>
              <a:t>ứng</a:t>
            </a:r>
            <a:r>
              <a:rPr lang="en-US" altLang="en-US" sz="4000" b="1" u="sng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u="sng" dirty="0" err="1">
                <a:solidFill>
                  <a:srgbClr val="FFFFFF"/>
                </a:solidFill>
                <a:latin typeface="HP001 4 hàng" panose="020B0603050302020204" pitchFamily="34" charset="0"/>
              </a:rPr>
              <a:t>dụng</a:t>
            </a:r>
            <a:endParaRPr lang="en-US" altLang="en-US" sz="4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472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32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9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990" grpId="0"/>
      <p:bldP spid="329205" grpId="0" animBg="1"/>
      <p:bldP spid="329205" grpId="1" animBg="1"/>
      <p:bldP spid="329209" grpId="0"/>
      <p:bldP spid="3472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2317732" y="2956313"/>
            <a:ext cx="8159768" cy="253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1974722" y="1453984"/>
            <a:ext cx="8242553" cy="1666402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Quê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hương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có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đồng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lúa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xanh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2107634" y="3895448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2646205" y="5615263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Q, h, l, g, y.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A06C88-B70B-44BA-9B34-30165D80A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749300"/>
            <a:ext cx="9949468" cy="55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0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173</Words>
  <Application>Microsoft Office PowerPoint</Application>
  <PresentationFormat>Widescreen</PresentationFormat>
  <Paragraphs>24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等线</vt:lpstr>
      <vt:lpstr>等线 Light</vt:lpstr>
      <vt:lpstr>Kalam</vt:lpstr>
      <vt:lpstr>微软雅黑</vt:lpstr>
      <vt:lpstr>Montserrat</vt:lpstr>
      <vt:lpstr>Arial</vt:lpstr>
      <vt:lpstr>Arial-Rounded</vt:lpstr>
      <vt:lpstr>Calibri</vt:lpstr>
      <vt:lpstr>HP001 4 hàng</vt:lpstr>
      <vt:lpstr>Times New Roman</vt:lpstr>
      <vt:lpstr>UTM Avo</vt:lpstr>
      <vt:lpstr>1_Doodle Sketchbook by Slidesgo</vt:lpstr>
      <vt:lpstr>千图网拥有20W+精美PPT模板 更多PPT模板下载至：www.58pic.com/office/ppt​​</vt:lpstr>
      <vt:lpstr>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</cp:revision>
  <dcterms:created xsi:type="dcterms:W3CDTF">2021-07-31T09:21:23Z</dcterms:created>
  <dcterms:modified xsi:type="dcterms:W3CDTF">2021-07-31T09:39:35Z</dcterms:modified>
</cp:coreProperties>
</file>