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4"/>
  </p:notesMasterIdLst>
  <p:sldIdLst>
    <p:sldId id="445" r:id="rId4"/>
    <p:sldId id="280" r:id="rId5"/>
    <p:sldId id="464" r:id="rId6"/>
    <p:sldId id="283" r:id="rId7"/>
    <p:sldId id="278" r:id="rId8"/>
    <p:sldId id="416" r:id="rId9"/>
    <p:sldId id="490" r:id="rId10"/>
    <p:sldId id="525" r:id="rId11"/>
    <p:sldId id="494" r:id="rId12"/>
    <p:sldId id="523" r:id="rId13"/>
    <p:sldId id="526" r:id="rId14"/>
    <p:sldId id="497" r:id="rId15"/>
    <p:sldId id="524" r:id="rId16"/>
    <p:sldId id="518" r:id="rId17"/>
    <p:sldId id="519" r:id="rId18"/>
    <p:sldId id="527" r:id="rId19"/>
    <p:sldId id="521" r:id="rId20"/>
    <p:sldId id="528" r:id="rId21"/>
    <p:sldId id="292" r:id="rId22"/>
    <p:sldId id="293" r:id="rId23"/>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1" d="100"/>
          <a:sy n="61" d="100"/>
        </p:scale>
        <p:origin x="880" y="44"/>
      </p:cViewPr>
      <p:guideLst>
        <p:guide orient="horz" pos="219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2.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slideLayout" Target="../slideLayouts/slideLayout18.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jpe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6.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971" y="3455601"/>
            <a:ext cx="6102486" cy="33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972" y="0"/>
            <a:ext cx="6102486" cy="35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IMG_4573"/>
          <p:cNvPicPr>
            <a:picLocks noChangeAspect="1" noChangeArrowheads="1"/>
          </p:cNvPicPr>
          <p:nvPr/>
        </p:nvPicPr>
        <p:blipFill>
          <a:blip r:embed="rId4">
            <a:extLst>
              <a:ext uri="{28A0092B-C50C-407E-A947-70E740481C1C}">
                <a14:useLocalDpi xmlns:a14="http://schemas.microsoft.com/office/drawing/2010/main" val="0"/>
              </a:ext>
            </a:extLst>
          </a:blip>
          <a:srcRect l="26218" t="35925" r="12230" b="4855"/>
          <a:stretch>
            <a:fillRect/>
          </a:stretch>
        </p:blipFill>
        <p:spPr bwMode="auto">
          <a:xfrm>
            <a:off x="0" y="3406303"/>
            <a:ext cx="6102486" cy="34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IMG_4623"/>
          <p:cNvPicPr>
            <a:picLocks noChangeAspect="1" noChangeArrowheads="1"/>
          </p:cNvPicPr>
          <p:nvPr/>
        </p:nvPicPr>
        <p:blipFill>
          <a:blip r:embed="rId5">
            <a:extLst>
              <a:ext uri="{28A0092B-C50C-407E-A947-70E740481C1C}">
                <a14:useLocalDpi xmlns:a14="http://schemas.microsoft.com/office/drawing/2010/main" val="0"/>
              </a:ext>
            </a:extLst>
          </a:blip>
          <a:srcRect l="12906" t="22504" r="8665" b="9984"/>
          <a:stretch>
            <a:fillRect/>
          </a:stretch>
        </p:blipFill>
        <p:spPr bwMode="auto">
          <a:xfrm>
            <a:off x="-1" y="0"/>
            <a:ext cx="6089515" cy="350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2" descr="10987717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300" y="3520469"/>
            <a:ext cx="6118700" cy="336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 descr="9-2010sp08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541" y="-26810"/>
            <a:ext cx="6112217" cy="352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descr="phong_nhay_x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6" y="-18512"/>
            <a:ext cx="6089515" cy="35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 descr="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14" y="3501956"/>
            <a:ext cx="6089514" cy="335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out)">
                                      <p:cBhvr>
                                        <p:cTn id="10" dur="2000"/>
                                        <p:tgtEl>
                                          <p:spTgt spid="3"/>
                                        </p:tgtEl>
                                      </p:cBhvr>
                                    </p:animEffect>
                                  </p:childTnLst>
                                </p:cTn>
                              </p:par>
                              <p:par>
                                <p:cTn id="11" presetID="8"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out)">
                                      <p:cBhvr>
                                        <p:cTn id="13" dur="2000"/>
                                        <p:tgtEl>
                                          <p:spTgt spid="5"/>
                                        </p:tgtEl>
                                      </p:cBhvr>
                                    </p:animEffect>
                                  </p:childTnLst>
                                </p:cTn>
                              </p:par>
                              <p:par>
                                <p:cTn id="14" presetID="8"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par>
                                <p:cTn id="22" presetID="2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par>
                                <p:cTn id="28" presetID="2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rộng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hóa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vốn</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theo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chủ</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khỏe</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49849" y="2672183"/>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649849" y="135670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27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3. </a:t>
            </a:r>
            <a:r>
              <a:rPr lang="vi-VN" altLang="vi-VN" sz="3200" b="1"/>
              <a:t>Tìm những từ ngữ thích hợp với mỗi chỗ trống để hoàn chỉnh các thành ngữ sau:</a:t>
            </a:r>
            <a:endParaRPr lang="vi-VN" altLang="vi-VN" sz="3200" b="1"/>
          </a:p>
          <a:p>
            <a:pPr algn="just">
              <a:lnSpc>
                <a:spcPct val="150000"/>
              </a:lnSpc>
            </a:pPr>
            <a:r>
              <a:rPr lang="vi-VN" altLang="vi-VN" sz="3200"/>
              <a:t>a. Khoẻ như</a:t>
            </a:r>
            <a:r>
              <a:rPr lang="en-US" altLang="vi-VN" sz="3200"/>
              <a:t>………..</a:t>
            </a:r>
            <a:endParaRPr lang="vi-VN" altLang="vi-VN" sz="3200"/>
          </a:p>
          <a:p>
            <a:pPr algn="just">
              <a:lnSpc>
                <a:spcPct val="150000"/>
              </a:lnSpc>
            </a:pPr>
            <a:r>
              <a:rPr lang="vi-VN" altLang="vi-VN" sz="3200"/>
              <a:t>b. Nhanh như</a:t>
            </a:r>
            <a:r>
              <a:rPr lang="en-US" altLang="vi-VN" sz="3200"/>
              <a:t>……....</a:t>
            </a:r>
            <a:endParaRPr lang="en-US" altLang="vi-VN" sz="3200"/>
          </a:p>
        </p:txBody>
      </p:sp>
      <p:sp>
        <p:nvSpPr>
          <p:cNvPr id="3" name="Text Box 53"/>
          <p:cNvSpPr txBox="1">
            <a:spLocks noChangeArrowheads="1"/>
          </p:cNvSpPr>
          <p:nvPr/>
        </p:nvSpPr>
        <p:spPr bwMode="auto">
          <a:xfrm>
            <a:off x="5340755" y="2382973"/>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Khoẻ như voi</a:t>
            </a:r>
            <a:r>
              <a:rPr lang="en-US" altLang="en-US" sz="3200">
                <a:solidFill>
                  <a:srgbClr val="6767FF"/>
                </a:solidFill>
                <a:latin typeface="Times New Roman" panose="02020603050405020304" pitchFamily="18" charset="0"/>
              </a:rPr>
              <a:t> </a:t>
            </a:r>
            <a:r>
              <a:rPr lang="en-US" altLang="en-US" sz="3200">
                <a:solidFill>
                  <a:schemeClr val="bg1"/>
                </a:solidFill>
                <a:latin typeface="Times New Roman" panose="02020603050405020304" pitchFamily="18" charset="0"/>
              </a:rPr>
              <a:t>voi</a:t>
            </a:r>
            <a:endParaRPr lang="en-US" altLang="en-US" sz="3200">
              <a:solidFill>
                <a:schemeClr val="bg1"/>
              </a:solidFill>
              <a:latin typeface="Times New Roman" panose="02020603050405020304" pitchFamily="18" charset="0"/>
            </a:endParaRPr>
          </a:p>
        </p:txBody>
      </p:sp>
      <p:sp>
        <p:nvSpPr>
          <p:cNvPr id="4" name="Text Box 54"/>
          <p:cNvSpPr txBox="1">
            <a:spLocks noChangeArrowheads="1"/>
          </p:cNvSpPr>
          <p:nvPr/>
        </p:nvSpPr>
        <p:spPr bwMode="auto">
          <a:xfrm>
            <a:off x="5340755" y="3176740"/>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Nhanh như cắt</a:t>
            </a:r>
            <a:r>
              <a:rPr lang="en-US" altLang="en-US" sz="3200">
                <a:solidFill>
                  <a:schemeClr val="bg1"/>
                </a:solidFill>
                <a:latin typeface="Times New Roman" panose="02020603050405020304" pitchFamily="18" charset="0"/>
              </a:rPr>
              <a:t>cắt</a:t>
            </a:r>
            <a:endParaRPr lang="en-US" altLang="en-US" sz="320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436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dirty="0" err="1">
                <a:cs typeface="Times New Roman" panose="02020603050405020304" pitchFamily="18" charset="0"/>
              </a:rPr>
              <a:t>Bài</a:t>
            </a:r>
            <a:r>
              <a:rPr lang="en-US" altLang="vi-VN" sz="3200" b="1" dirty="0">
                <a:cs typeface="Times New Roman" panose="02020603050405020304" pitchFamily="18" charset="0"/>
              </a:rPr>
              <a:t> 3. </a:t>
            </a:r>
            <a:r>
              <a:rPr lang="vi-VN" altLang="vi-VN" sz="3200" b="1" dirty="0"/>
              <a:t>Tìm những từ ngữ thích hợp với mỗi chỗ trống để hoàn chỉnh các thành ngữ sau:</a:t>
            </a:r>
            <a:endParaRPr lang="vi-VN" altLang="vi-VN" sz="3200" b="1" dirty="0"/>
          </a:p>
          <a:p>
            <a:pPr marL="514350" indent="-514350" algn="just">
              <a:lnSpc>
                <a:spcPct val="150000"/>
              </a:lnSpc>
              <a:buAutoNum type="alphaLcPeriod"/>
            </a:pPr>
            <a:r>
              <a:rPr lang="vi-VN" altLang="vi-VN" sz="3200" dirty="0"/>
              <a:t>Khoẻ như</a:t>
            </a:r>
            <a:r>
              <a:rPr lang="en-US" altLang="vi-VN" sz="3200" dirty="0"/>
              <a:t> </a:t>
            </a:r>
            <a:r>
              <a:rPr lang="en-US" altLang="vi-VN" sz="3200" b="1" dirty="0" err="1">
                <a:solidFill>
                  <a:srgbClr val="FF0000"/>
                </a:solidFill>
              </a:rPr>
              <a:t>trâu</a:t>
            </a:r>
            <a:r>
              <a:rPr lang="en-US" altLang="vi-VN" sz="3200" b="1" dirty="0">
                <a:solidFill>
                  <a:srgbClr val="FF0000"/>
                </a:solidFill>
              </a:rPr>
              <a:t>			</a:t>
            </a:r>
            <a:r>
              <a:rPr lang="vi-VN" altLang="vi-VN" sz="3200" dirty="0"/>
              <a:t>b. Nhanh như</a:t>
            </a:r>
            <a:r>
              <a:rPr lang="en-US" altLang="vi-VN" sz="3200" dirty="0"/>
              <a:t> </a:t>
            </a:r>
            <a:r>
              <a:rPr lang="en-US" altLang="vi-VN" sz="3200" b="1" dirty="0" err="1">
                <a:solidFill>
                  <a:srgbClr val="FF0000"/>
                </a:solidFill>
              </a:rPr>
              <a:t>gió</a:t>
            </a:r>
            <a:endParaRPr lang="en-US" altLang="vi-VN" sz="3200" b="1" dirty="0">
              <a:solidFill>
                <a:srgbClr val="FF0000"/>
              </a:solidFill>
            </a:endParaRPr>
          </a:p>
          <a:p>
            <a:pPr algn="just">
              <a:lnSpc>
                <a:spcPct val="150000"/>
              </a:lnSpc>
            </a:pPr>
            <a:r>
              <a:rPr lang="en-US" altLang="vi-VN" sz="3200" dirty="0"/>
              <a:t>     </a:t>
            </a:r>
            <a:r>
              <a:rPr lang="vi-VN" altLang="vi-VN" sz="3200" dirty="0"/>
              <a:t>Khoẻ như</a:t>
            </a:r>
            <a:r>
              <a:rPr lang="en-US" altLang="vi-VN" sz="3200" dirty="0"/>
              <a:t> </a:t>
            </a:r>
            <a:r>
              <a:rPr lang="en-US" altLang="vi-VN" sz="3200" b="1" dirty="0" err="1">
                <a:solidFill>
                  <a:srgbClr val="FF0000"/>
                </a:solidFill>
              </a:rPr>
              <a:t>hùm</a:t>
            </a:r>
            <a:r>
              <a:rPr lang="en-US" altLang="vi-VN" sz="3200" b="1" dirty="0">
                <a:solidFill>
                  <a:srgbClr val="FF0000"/>
                </a:solidFill>
              </a:rPr>
              <a:t>			    </a:t>
            </a:r>
            <a:r>
              <a:rPr lang="vi-VN" altLang="vi-VN" sz="3200" dirty="0"/>
              <a:t>Nhanh như</a:t>
            </a:r>
            <a:r>
              <a:rPr lang="en-US" altLang="vi-VN" sz="3200" dirty="0"/>
              <a:t> </a:t>
            </a:r>
            <a:r>
              <a:rPr lang="en-US" altLang="vi-VN" sz="3200" b="1" dirty="0" err="1">
                <a:solidFill>
                  <a:srgbClr val="FF0000"/>
                </a:solidFill>
              </a:rPr>
              <a:t>chớp</a:t>
            </a:r>
            <a:endParaRPr lang="en-US" altLang="vi-VN" sz="3200" b="1" dirty="0">
              <a:solidFill>
                <a:srgbClr val="FF0000"/>
              </a:solidFill>
            </a:endParaRPr>
          </a:p>
          <a:p>
            <a:pPr algn="just">
              <a:lnSpc>
                <a:spcPct val="150000"/>
              </a:lnSpc>
            </a:pPr>
            <a:r>
              <a:rPr lang="en-US" altLang="vi-VN" sz="3200" b="1" dirty="0">
                <a:solidFill>
                  <a:srgbClr val="FF0000"/>
                </a:solidFill>
              </a:rPr>
              <a:t>                            		             </a:t>
            </a:r>
            <a:r>
              <a:rPr lang="vi-VN" altLang="vi-VN" sz="3200" dirty="0"/>
              <a:t>Nhanh như</a:t>
            </a:r>
            <a:r>
              <a:rPr lang="en-US" altLang="vi-VN" sz="3200" dirty="0"/>
              <a:t> </a:t>
            </a:r>
            <a:r>
              <a:rPr lang="en-US" altLang="vi-VN" sz="3200" b="1" dirty="0" err="1">
                <a:solidFill>
                  <a:srgbClr val="FF0000"/>
                </a:solidFill>
              </a:rPr>
              <a:t>sóc</a:t>
            </a:r>
            <a:endParaRPr lang="en-US" altLang="vi-VN" sz="3200" b="1" dirty="0">
              <a:solidFill>
                <a:srgbClr val="FF0000"/>
              </a:solidFill>
            </a:endParaRPr>
          </a:p>
          <a:p>
            <a:pPr algn="just">
              <a:lnSpc>
                <a:spcPct val="150000"/>
              </a:lnSpc>
            </a:pPr>
            <a:r>
              <a:rPr lang="en-US" altLang="vi-VN" sz="3200" dirty="0"/>
              <a:t>                                                          </a:t>
            </a:r>
            <a:r>
              <a:rPr lang="vi-VN" altLang="vi-VN" sz="3200" dirty="0"/>
              <a:t>Nhanh như</a:t>
            </a:r>
            <a:r>
              <a:rPr lang="en-US" altLang="vi-VN" sz="3200" dirty="0"/>
              <a:t> </a:t>
            </a:r>
            <a:r>
              <a:rPr lang="en-US" altLang="vi-VN" sz="3200" b="1" dirty="0" err="1">
                <a:solidFill>
                  <a:srgbClr val="FF0000"/>
                </a:solidFill>
              </a:rPr>
              <a:t>điện</a:t>
            </a:r>
            <a:endParaRPr lang="en-US" altLang="vi-VN"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94168" y="1298219"/>
          <a:ext cx="9556453" cy="3726553"/>
        </p:xfrm>
        <a:graphic>
          <a:graphicData uri="http://schemas.openxmlformats.org/drawingml/2006/table">
            <a:tbl>
              <a:tblPr firstRow="1" bandRow="1">
                <a:tableStyleId>{5C22544A-7EE6-4342-B048-85BDC9FD1C3A}</a:tableStyleId>
              </a:tblPr>
              <a:tblGrid>
                <a:gridCol w="3383636"/>
                <a:gridCol w="6172817"/>
              </a:tblGrid>
              <a:tr h="585161">
                <a:tc>
                  <a:txBody>
                    <a:bodyPr/>
                    <a:lstStyle/>
                    <a:p>
                      <a:pPr algn="ctr"/>
                      <a:r>
                        <a:rPr lang="en-US" sz="3200">
                          <a:solidFill>
                            <a:schemeClr val="tx1"/>
                          </a:solidFill>
                          <a:latin typeface="Times New Roman" panose="02020603050405020304" pitchFamily="18" charset="0"/>
                          <a:cs typeface="Times New Roman" panose="02020603050405020304" pitchFamily="18" charset="0"/>
                        </a:rPr>
                        <a:t>Câu</a:t>
                      </a:r>
                      <a:r>
                        <a:rPr lang="en-US" sz="3200" baseline="0">
                          <a:solidFill>
                            <a:schemeClr val="tx1"/>
                          </a:solidFill>
                          <a:latin typeface="Times New Roman" panose="02020603050405020304" pitchFamily="18" charset="0"/>
                          <a:cs typeface="Times New Roman" panose="02020603050405020304" pitchFamily="18" charset="0"/>
                        </a:rPr>
                        <a:t> tục ngữ</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Ý</a:t>
                      </a:r>
                      <a:r>
                        <a:rPr lang="en-US" sz="3200" baseline="0">
                          <a:solidFill>
                            <a:schemeClr val="tx1"/>
                          </a:solidFill>
                          <a:latin typeface="Times New Roman" panose="02020603050405020304" pitchFamily="18" charset="0"/>
                          <a:cs typeface="Times New Roman" panose="02020603050405020304" pitchFamily="18" charset="0"/>
                        </a:rPr>
                        <a:t> nghĩa</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570696">
                <a:tc>
                  <a:txBody>
                    <a:bodyPr/>
                    <a:lstStyle/>
                    <a:p>
                      <a:pPr algn="l"/>
                      <a:r>
                        <a:rPr lang="en-US" sz="3200">
                          <a:solidFill>
                            <a:schemeClr val="tx1"/>
                          </a:solidFill>
                          <a:latin typeface="Times New Roman" panose="02020603050405020304" pitchFamily="18" charset="0"/>
                          <a:cs typeface="Times New Roman" panose="02020603050405020304" pitchFamily="18" charset="0"/>
                        </a:rPr>
                        <a:t>Khỏe</a:t>
                      </a:r>
                      <a:r>
                        <a:rPr lang="en-US" sz="3200" baseline="0">
                          <a:solidFill>
                            <a:schemeClr val="tx1"/>
                          </a:solidFill>
                          <a:latin typeface="Times New Roman" panose="02020603050405020304" pitchFamily="18" charset="0"/>
                          <a:cs typeface="Times New Roman" panose="02020603050405020304" pitchFamily="18" charset="0"/>
                        </a:rPr>
                        <a:t> như voi</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vi-VN" sz="3200">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570696">
                <a:tc>
                  <a:txBody>
                    <a:bodyPr/>
                    <a:lstStyle/>
                    <a:p>
                      <a:pPr algn="just"/>
                      <a:r>
                        <a:rPr lang="en-US" sz="3200">
                          <a:solidFill>
                            <a:schemeClr val="tx1"/>
                          </a:solidFill>
                          <a:latin typeface="Times New Roman" panose="02020603050405020304" pitchFamily="18" charset="0"/>
                          <a:cs typeface="Times New Roman" panose="02020603050405020304" pitchFamily="18" charset="0"/>
                        </a:rPr>
                        <a:t>Nhanh như</a:t>
                      </a:r>
                      <a:r>
                        <a:rPr lang="en-US" sz="3200" baseline="0">
                          <a:solidFill>
                            <a:schemeClr val="tx1"/>
                          </a:solidFill>
                          <a:latin typeface="Times New Roman" panose="02020603050405020304" pitchFamily="18" charset="0"/>
                          <a:cs typeface="Times New Roman" panose="02020603050405020304" pitchFamily="18" charset="0"/>
                        </a:rPr>
                        <a:t> cắt</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320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3" name="TextBox 2"/>
          <p:cNvSpPr txBox="1"/>
          <p:nvPr/>
        </p:nvSpPr>
        <p:spPr>
          <a:xfrm>
            <a:off x="5333440" y="2084277"/>
            <a:ext cx="5022249" cy="1077218"/>
          </a:xfrm>
          <a:prstGeom prst="rect">
            <a:avLst/>
          </a:prstGeom>
          <a:noFill/>
          <a:ln>
            <a:noFill/>
          </a:ln>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Rất khỏe mạnh, sung sức, ví như sức voi.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3440" y="3455112"/>
            <a:ext cx="5022249" cy="1569660"/>
          </a:xfrm>
          <a:prstGeom prst="rect">
            <a:avLst/>
          </a:prstGeom>
          <a:noFill/>
          <a:ln>
            <a:noFill/>
          </a:ln>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Rất nhanh, chỉ một thoáng, một khoảnh khắc, ví như con chim cắt.</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845664" y="1030809"/>
            <a:ext cx="8381998" cy="1887490"/>
            <a:chOff x="1220123" y="944650"/>
            <a:chExt cx="5359643" cy="2642148"/>
          </a:xfrm>
        </p:grpSpPr>
        <p:sp>
          <p:nvSpPr>
            <p:cNvPr id="6" name="Cloud 5"/>
            <p:cNvSpPr/>
            <p:nvPr/>
          </p:nvSpPr>
          <p:spPr>
            <a:xfrm>
              <a:off x="1220123" y="944650"/>
              <a:ext cx="5359643" cy="264214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92430" y="1682506"/>
              <a:ext cx="4423473" cy="15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a:solidFill>
                    <a:prstClr val="black"/>
                  </a:solidFill>
                  <a:latin typeface="Times New Roman" panose="02020603050405020304" pitchFamily="18" charset="0"/>
                </a:rPr>
                <a:t>Em hãy đặt 1 câu với thành ngữ mà em thích.</a:t>
              </a:r>
              <a:endParaRPr lang="pt-BR" sz="3200" b="1">
                <a:solidFill>
                  <a:prstClr val="black"/>
                </a:solidFill>
                <a:latin typeface="Times New Roman" panose="02020603050405020304" pitchFamily="18" charset="0"/>
              </a:endParaRPr>
            </a:p>
          </p:txBody>
        </p:sp>
      </p:grpSp>
      <p:sp>
        <p:nvSpPr>
          <p:cNvPr id="8" name="Rectangle 7"/>
          <p:cNvSpPr/>
          <p:nvPr/>
        </p:nvSpPr>
        <p:spPr>
          <a:xfrm>
            <a:off x="1845664" y="3445406"/>
            <a:ext cx="8776511" cy="2022670"/>
          </a:xfrm>
          <a:prstGeom prst="rect">
            <a:avLst/>
          </a:prstGeom>
        </p:spPr>
        <p:txBody>
          <a:bodyPr wrap="square">
            <a:spAutoFit/>
          </a:bodyPr>
          <a:lstStyle/>
          <a:p>
            <a:pPr marL="457200" indent="-457200" algn="just">
              <a:lnSpc>
                <a:spcPct val="114000"/>
              </a:lnSpc>
              <a:spcBef>
                <a:spcPct val="50000"/>
              </a:spcBef>
              <a:buFontTx/>
              <a:buChar char="-"/>
            </a:pPr>
            <a:r>
              <a:rPr lang="en-US" altLang="en-US" sz="3200" b="1">
                <a:solidFill>
                  <a:srgbClr val="004DE6"/>
                </a:solidFill>
                <a:latin typeface="Times New Roman" panose="02020603050405020304" pitchFamily="18" charset="0"/>
                <a:cs typeface="Times New Roman" panose="02020603050405020304" pitchFamily="18" charset="0"/>
              </a:rPr>
              <a:t>Anh ấy </a:t>
            </a:r>
            <a:r>
              <a:rPr lang="en-US" altLang="en-US" sz="3200" b="1">
                <a:solidFill>
                  <a:srgbClr val="FF0000"/>
                </a:solidFill>
                <a:latin typeface="Times New Roman" panose="02020603050405020304" pitchFamily="18" charset="0"/>
                <a:cs typeface="Times New Roman" panose="02020603050405020304" pitchFamily="18" charset="0"/>
              </a:rPr>
              <a:t>khỏe như voi</a:t>
            </a:r>
            <a:r>
              <a:rPr lang="en-US" altLang="en-US" sz="3200" b="1">
                <a:solidFill>
                  <a:srgbClr val="004DE6"/>
                </a:solidFill>
                <a:latin typeface="Times New Roman" panose="02020603050405020304" pitchFamily="18" charset="0"/>
                <a:cs typeface="Times New Roman" panose="02020603050405020304" pitchFamily="18" charset="0"/>
              </a:rPr>
              <a:t>, vác bao cát chạy ầm ầm.</a:t>
            </a:r>
            <a:endParaRPr lang="en-US" altLang="en-US" sz="3200" b="1">
              <a:solidFill>
                <a:srgbClr val="004DE6"/>
              </a:solidFill>
              <a:latin typeface="Times New Roman" panose="02020603050405020304" pitchFamily="18" charset="0"/>
              <a:cs typeface="Times New Roman" panose="02020603050405020304" pitchFamily="18" charset="0"/>
            </a:endParaRPr>
          </a:p>
          <a:p>
            <a:pPr marL="457200" indent="-457200" algn="just">
              <a:lnSpc>
                <a:spcPct val="114000"/>
              </a:lnSpc>
              <a:spcBef>
                <a:spcPct val="50000"/>
              </a:spcBef>
              <a:buFontTx/>
              <a:buChar char="-"/>
            </a:pPr>
            <a:r>
              <a:rPr lang="en-US" altLang="en-US" sz="3200" b="1">
                <a:solidFill>
                  <a:srgbClr val="004DE6"/>
                </a:solidFill>
                <a:latin typeface="Times New Roman" panose="02020603050405020304" pitchFamily="18" charset="0"/>
                <a:cs typeface="Times New Roman" panose="02020603050405020304" pitchFamily="18" charset="0"/>
              </a:rPr>
              <a:t>Đúng là </a:t>
            </a:r>
            <a:r>
              <a:rPr lang="en-US" altLang="en-US" sz="3200" b="1">
                <a:solidFill>
                  <a:srgbClr val="FF0000"/>
                </a:solidFill>
                <a:latin typeface="Times New Roman" panose="02020603050405020304" pitchFamily="18" charset="0"/>
                <a:cs typeface="Times New Roman" panose="02020603050405020304" pitchFamily="18" charset="0"/>
              </a:rPr>
              <a:t>nhanh như cắt</a:t>
            </a:r>
            <a:r>
              <a:rPr lang="en-US" altLang="en-US" sz="3200" b="1">
                <a:solidFill>
                  <a:srgbClr val="004DE6"/>
                </a:solidFill>
                <a:latin typeface="Times New Roman" panose="02020603050405020304" pitchFamily="18" charset="0"/>
                <a:cs typeface="Times New Roman" panose="02020603050405020304" pitchFamily="18" charset="0"/>
              </a:rPr>
              <a:t>, loáng một cái nó đã biến đâu mất rồi.</a:t>
            </a:r>
            <a:endParaRPr lang="vi-VN" altLang="en-US" sz="3200" b="1">
              <a:solidFill>
                <a:srgbClr val="004DE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rộng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hóa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vốn</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theo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chủ</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khỏe</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1" y="4058440"/>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273744" y="1058779"/>
            <a:ext cx="9997439" cy="164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4. </a:t>
            </a:r>
            <a:r>
              <a:rPr lang="vi-VN" altLang="vi-VN" sz="3200" b="1"/>
              <a:t>Câu tục ngữ sau đây nói lên điều gì?</a:t>
            </a:r>
            <a:endParaRPr lang="vi-VN" altLang="vi-VN" sz="3200" b="1"/>
          </a:p>
          <a:p>
            <a:pPr algn="ctr">
              <a:lnSpc>
                <a:spcPct val="150000"/>
              </a:lnSpc>
            </a:pPr>
            <a:r>
              <a:rPr lang="vi-VN" altLang="vi-VN" sz="3200" b="1">
                <a:solidFill>
                  <a:srgbClr val="FF0000"/>
                </a:solidFill>
              </a:rPr>
              <a:t>Ăn được ngủ được là tiên</a:t>
            </a:r>
            <a:endParaRPr lang="vi-VN" altLang="vi-VN" sz="3200" b="1">
              <a:solidFill>
                <a:srgbClr val="FF0000"/>
              </a:solidFill>
            </a:endParaRPr>
          </a:p>
          <a:p>
            <a:pPr algn="ctr">
              <a:lnSpc>
                <a:spcPct val="150000"/>
              </a:lnSpc>
            </a:pPr>
            <a:r>
              <a:rPr lang="vi-VN" altLang="vi-VN" sz="3200" b="1">
                <a:solidFill>
                  <a:srgbClr val="FF0000"/>
                </a:solidFill>
              </a:rPr>
              <a:t>Không ăn không ngủ mất tiền thêm lo.</a:t>
            </a:r>
            <a:endParaRPr lang="vi-VN" altLang="vi-VN" sz="3200" b="1">
              <a:solidFill>
                <a:srgbClr val="FF0000"/>
              </a:solidFill>
            </a:endParaRPr>
          </a:p>
        </p:txBody>
      </p:sp>
      <p:sp>
        <p:nvSpPr>
          <p:cNvPr id="4" name="Rectangle 5"/>
          <p:cNvSpPr>
            <a:spLocks noChangeArrowheads="1"/>
          </p:cNvSpPr>
          <p:nvPr/>
        </p:nvSpPr>
        <p:spPr bwMode="auto">
          <a:xfrm>
            <a:off x="1086000" y="3279843"/>
            <a:ext cx="10185184" cy="1973425"/>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Ăn được ngủ được là chúng ta có một sức khoẻ tốt. </a:t>
            </a:r>
            <a:endParaRPr lang="en-US" altLang="en-US" sz="3200">
              <a:solidFill>
                <a:srgbClr val="0000CC"/>
              </a:solidFill>
              <a:latin typeface="Times New Roman" panose="02020603050405020304" pitchFamily="18" charset="0"/>
            </a:endParaRP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Khi có sức khoẻ tốt thì sống sung sướng chẳng kém gì tiên. </a:t>
            </a:r>
            <a:endParaRPr lang="en-US" altLang="en-US" sz="3200">
              <a:solidFill>
                <a:srgbClr val="0000CC"/>
              </a:solidFill>
              <a:latin typeface="Times New Roman" panose="02020603050405020304" pitchFamily="18" charset="0"/>
            </a:endParaRP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Không có sức khoẻ thì phải lo lắng về nhiều thứ.</a:t>
            </a:r>
            <a:endParaRPr lang="en-US" altLang="en-US" sz="320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rộng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hóa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vốn</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theo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chủ</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khỏe</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1" y="4058440"/>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clrChange>
                <a:clrFrom>
                  <a:srgbClr val="FFFDFF">
                    <a:alpha val="100000"/>
                  </a:srgbClr>
                </a:clrFrom>
                <a:clrTo>
                  <a:srgbClr val="FFFDFF">
                    <a:alpha val="100000"/>
                    <a:alpha val="0"/>
                  </a:srgbClr>
                </a:clrTo>
              </a:clrChange>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endParaRPr lang="en-US" sz="3200" b="1">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endParaRPr 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Câu kể Ai thế nào?</a:t>
            </a:r>
            <a:endParaRPr lang="en-US"/>
          </a:p>
          <a:p>
            <a:pPr marL="285750" indent="-285750" algn="ctr">
              <a:buFontTx/>
              <a:buChar cha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767842" y="1478280"/>
            <a:ext cx="8381998" cy="3596640"/>
            <a:chOff x="1220123" y="944650"/>
            <a:chExt cx="5359643" cy="5034652"/>
          </a:xfrm>
        </p:grpSpPr>
        <p:sp>
          <p:nvSpPr>
            <p:cNvPr id="5" name="Cloud 4"/>
            <p:cNvSpPr/>
            <p:nvPr/>
          </p:nvSpPr>
          <p:spPr>
            <a:xfrm>
              <a:off x="1220123" y="944650"/>
              <a:ext cx="5359643" cy="50346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55109" y="2363355"/>
              <a:ext cx="4423473" cy="219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a:solidFill>
                    <a:prstClr val="black"/>
                  </a:solidFill>
                  <a:latin typeface="Times New Roman" panose="02020603050405020304" pitchFamily="18" charset="0"/>
                </a:rPr>
                <a:t>Đọc, chỉ ra 1 câu kể </a:t>
              </a:r>
              <a:r>
                <a:rPr lang="pt-BR" sz="3200" b="1" i="1">
                  <a:solidFill>
                    <a:srgbClr val="FF0000"/>
                  </a:solidFill>
                  <a:latin typeface="Times New Roman" panose="02020603050405020304" pitchFamily="18" charset="0"/>
                </a:rPr>
                <a:t>Ai làm gì </a:t>
              </a:r>
              <a:r>
                <a:rPr lang="pt-BR" sz="3200" b="1">
                  <a:solidFill>
                    <a:prstClr val="black"/>
                  </a:solidFill>
                  <a:latin typeface="Times New Roman" panose="02020603050405020304" pitchFamily="18" charset="0"/>
                </a:rPr>
                <a:t>có trong đoạn văn</a:t>
              </a:r>
              <a:r>
                <a:rPr lang="vi-VN" altLang="pt-BR" sz="3200" b="1">
                  <a:solidFill>
                    <a:prstClr val="black"/>
                  </a:solidFill>
                  <a:latin typeface="Times New Roman" panose="02020603050405020304" pitchFamily="18" charset="0"/>
                </a:rPr>
                <a:t> </a:t>
              </a:r>
              <a:r>
                <a:rPr lang="pt-BR" sz="3200" b="1">
                  <a:solidFill>
                    <a:prstClr val="black"/>
                  </a:solidFill>
                  <a:latin typeface="Times New Roman" panose="02020603050405020304" pitchFamily="18" charset="0"/>
                </a:rPr>
                <a:t>kể về công việc làm trực nhật của tổ em.</a:t>
              </a:r>
              <a:endParaRPr lang="pt-BR" sz="3200" b="1">
                <a:solidFill>
                  <a:prstClr val="black"/>
                </a:solidFill>
                <a:latin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26210" y="885190"/>
            <a:ext cx="9465310" cy="1938020"/>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 sáu ngày 28 tháng 1 năm 2022</a:t>
            </a:r>
            <a:endPar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từ và câu</a:t>
            </a:r>
            <a:endParaRPr 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Sức khỏe</a:t>
            </a:r>
            <a:r>
              <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(19)</a:t>
            </a:r>
            <a:endParaRPr lang="vi-VN" altLang="en-US" sz="40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rộng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hóa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vốn</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theo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chủ</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khỏe</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593558" y="762893"/>
            <a:ext cx="1113322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1. </a:t>
            </a:r>
            <a:r>
              <a:rPr lang="en-US" altLang="vi-VN" sz="2800" b="1"/>
              <a:t>Tìm các từ ngữ: </a:t>
            </a:r>
            <a:endParaRPr lang="en-US" altLang="vi-VN" sz="2800" b="1"/>
          </a:p>
          <a:p>
            <a:pPr algn="just">
              <a:spcBef>
                <a:spcPct val="50000"/>
              </a:spcBef>
            </a:pPr>
            <a:r>
              <a:rPr lang="en-US" altLang="vi-VN" sz="2800" b="1"/>
              <a:t>a. Chỉ những hoạt động có lợi cho sức khỏe</a:t>
            </a:r>
            <a:r>
              <a:rPr lang="vi-VN" altLang="vi-VN" sz="2800" b="1"/>
              <a:t>:</a:t>
            </a:r>
            <a:r>
              <a:rPr lang="en-US" altLang="vi-VN" sz="2800" b="1"/>
              <a:t>               </a:t>
            </a:r>
            <a:r>
              <a:rPr lang="en-US" altLang="vi-VN" sz="2800" b="1">
                <a:solidFill>
                  <a:srgbClr val="0070C0"/>
                </a:solidFill>
              </a:rPr>
              <a:t>M: </a:t>
            </a:r>
            <a:r>
              <a:rPr lang="en-US" altLang="vi-VN" sz="2800"/>
              <a:t>tập luyện</a:t>
            </a:r>
            <a:endParaRPr lang="en-US" altLang="vi-VN" sz="2800"/>
          </a:p>
          <a:p>
            <a:pPr algn="just">
              <a:spcBef>
                <a:spcPct val="50000"/>
              </a:spcBef>
            </a:pPr>
            <a:r>
              <a:rPr lang="en-US" altLang="vi-VN" sz="2800" b="1"/>
              <a:t>b. Chỉ những đặc điểm của một cơ thể khỏe mạnh</a:t>
            </a:r>
            <a:r>
              <a:rPr lang="vi-VN" altLang="vi-VN" sz="2800" b="1"/>
              <a:t>:</a:t>
            </a:r>
            <a:r>
              <a:rPr lang="en-US" altLang="vi-VN" sz="2800" b="1"/>
              <a:t>    </a:t>
            </a:r>
            <a:r>
              <a:rPr lang="en-US" altLang="vi-VN" sz="2800" b="1">
                <a:solidFill>
                  <a:srgbClr val="0070C0"/>
                </a:solidFill>
              </a:rPr>
              <a:t>M: </a:t>
            </a:r>
            <a:r>
              <a:rPr lang="en-US" altLang="vi-VN" sz="2800"/>
              <a:t>vạm vỡ</a:t>
            </a:r>
            <a:endParaRPr lang="en-US" altLang="vi-VN" sz="2800"/>
          </a:p>
          <a:p>
            <a:pPr algn="just">
              <a:spcBef>
                <a:spcPct val="50000"/>
              </a:spcBef>
            </a:pPr>
            <a:endParaRPr lang="vi-VN" altLang="vi-VN" sz="2800" b="1"/>
          </a:p>
        </p:txBody>
      </p:sp>
      <p:graphicFrame>
        <p:nvGraphicFramePr>
          <p:cNvPr id="3" name="Table 2"/>
          <p:cNvGraphicFramePr>
            <a:graphicFrameLocks noGrp="1"/>
          </p:cNvGraphicFramePr>
          <p:nvPr/>
        </p:nvGraphicFramePr>
        <p:xfrm>
          <a:off x="1351815" y="2950786"/>
          <a:ext cx="9261642" cy="2316480"/>
        </p:xfrm>
        <a:graphic>
          <a:graphicData uri="http://schemas.openxmlformats.org/drawingml/2006/table">
            <a:tbl>
              <a:tblPr firstRow="1" bandRow="1">
                <a:tableStyleId>{5C22544A-7EE6-4342-B048-85BDC9FD1C3A}</a:tableStyleId>
              </a:tblPr>
              <a:tblGrid>
                <a:gridCol w="4630821"/>
                <a:gridCol w="4630821"/>
              </a:tblGrid>
              <a:tr h="370840">
                <a:tc>
                  <a:txBody>
                    <a:bodyPr/>
                    <a:lstStyle/>
                    <a:p>
                      <a:pPr algn="ctr"/>
                      <a:r>
                        <a:rPr lang="vi-VN" altLang="vi-VN" sz="2800" b="1" i="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vi-VN" altLang="vi-VN" sz="2800" b="1" i="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algn="ctr"/>
                      <a:r>
                        <a:rPr lang="vi-VN" sz="2800" b="1" i="1">
                          <a:solidFill>
                            <a:srgbClr val="FF0000"/>
                          </a:solidFill>
                          <a:latin typeface="+mn-lt"/>
                          <a:cs typeface="Times New Roman" panose="02020603050405020304" pitchFamily="18" charset="0"/>
                        </a:rPr>
                        <a:t>đi bộ, chạy, chơi thể thao, an dưỡng, ăn uống điều độ, nhảy dây, đá cầu, giải trí,...</a:t>
                      </a: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graphicFrame>
        <p:nvGraphicFramePr>
          <p:cNvPr id="17" name="Table 16"/>
          <p:cNvGraphicFramePr>
            <a:graphicFrameLocks noGrp="1"/>
          </p:cNvGraphicFramePr>
          <p:nvPr/>
        </p:nvGraphicFramePr>
        <p:xfrm>
          <a:off x="1351815" y="2947915"/>
          <a:ext cx="9261642" cy="2316480"/>
        </p:xfrm>
        <a:graphic>
          <a:graphicData uri="http://schemas.openxmlformats.org/drawingml/2006/table">
            <a:tbl>
              <a:tblPr firstRow="1" bandRow="1">
                <a:tableStyleId>{5C22544A-7EE6-4342-B048-85BDC9FD1C3A}</a:tableStyleId>
              </a:tblPr>
              <a:tblGrid>
                <a:gridCol w="4630821"/>
                <a:gridCol w="4630821"/>
              </a:tblGrid>
              <a:tr h="370840">
                <a:tc>
                  <a:txBody>
                    <a:bodyPr/>
                    <a:lstStyle/>
                    <a:p>
                      <a:pPr algn="ctr"/>
                      <a:r>
                        <a:rPr lang="vi-VN" altLang="vi-VN" sz="2800" b="1" i="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vi-VN" altLang="vi-VN" sz="2800" b="1" i="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algn="ctr"/>
                      <a:r>
                        <a:rPr lang="vi-VN" sz="2800" b="1" i="1">
                          <a:solidFill>
                            <a:srgbClr val="FF0000"/>
                          </a:solidFill>
                          <a:latin typeface="+mn-lt"/>
                          <a:cs typeface="Times New Roman" panose="02020603050405020304" pitchFamily="18" charset="0"/>
                        </a:rPr>
                        <a:t>đi bộ, chạy, chơi thể thao, an dưỡng, ăn uống điều độ, nhảy dây, đá cầu, giải trí,...</a:t>
                      </a: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vi-VN" sz="2800" b="1" i="1">
                          <a:solidFill>
                            <a:srgbClr val="FF0000"/>
                          </a:solidFill>
                          <a:latin typeface="+mn-lt"/>
                          <a:cs typeface="Times New Roman" panose="02020603050405020304" pitchFamily="18" charset="0"/>
                        </a:rPr>
                        <a:t>lực lưỡng, chắc nịch, cường tráng, cân đối, rắn rỏi, săn chắc,... </a:t>
                      </a: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2" name="Down Arrow 1"/>
          <p:cNvSpPr/>
          <p:nvPr/>
        </p:nvSpPr>
        <p:spPr>
          <a:xfrm>
            <a:off x="3368040" y="5311917"/>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628900" y="5704289"/>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Động từ</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20" name="Down Arrow 19"/>
          <p:cNvSpPr/>
          <p:nvPr/>
        </p:nvSpPr>
        <p:spPr>
          <a:xfrm>
            <a:off x="8173504" y="5289592"/>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434364" y="5681964"/>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Tính từ</a:t>
            </a:r>
            <a:endParaRPr lang="en-US" sz="32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rộng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hóa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vốn</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theo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chủ</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khỏe</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86409" y="1225604"/>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2184400" y="1134384"/>
            <a:ext cx="8113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vi-VN" sz="3200" b="1"/>
              <a:t>Bài 2. </a:t>
            </a:r>
            <a:r>
              <a:rPr lang="vi-VN" altLang="vi-VN" sz="3200" b="1"/>
              <a:t>Kể tên các môn thể thao mà em biết.</a:t>
            </a:r>
            <a:endParaRPr lang="vi-VN" altLang="vi-VN" sz="3200" b="1"/>
          </a:p>
        </p:txBody>
      </p:sp>
      <p:sp>
        <p:nvSpPr>
          <p:cNvPr id="2" name="Rectangle 1"/>
          <p:cNvSpPr/>
          <p:nvPr/>
        </p:nvSpPr>
        <p:spPr>
          <a:xfrm>
            <a:off x="1852887" y="2067278"/>
            <a:ext cx="8776511" cy="2896235"/>
          </a:xfrm>
          <a:prstGeom prst="rect">
            <a:avLst/>
          </a:prstGeom>
        </p:spPr>
        <p:txBody>
          <a:bodyPr wrap="square">
            <a:spAutoFit/>
          </a:bodyPr>
          <a:lstStyle/>
          <a:p>
            <a:pPr algn="just">
              <a:lnSpc>
                <a:spcPct val="114000"/>
              </a:lnSpc>
              <a:spcBef>
                <a:spcPct val="50000"/>
              </a:spcBef>
            </a:pPr>
            <a:r>
              <a:rPr lang="en-US" altLang="en-US" sz="3200" b="1" dirty="0">
                <a:solidFill>
                  <a:srgbClr val="004DE6"/>
                </a:solidFill>
              </a:rPr>
              <a:t>- B</a:t>
            </a:r>
            <a:r>
              <a:rPr lang="vi-VN" altLang="en-US" sz="3200" b="1" dirty="0">
                <a:solidFill>
                  <a:srgbClr val="004DE6"/>
                </a:solidFill>
              </a:rPr>
              <a:t>óng đá, bóng chuyền, cầu lông, điền kinh, nhảy cao, nhảy xa, đẩy tạ, cử tạ, bắn súng, bơi, vật, trượt băng nghệ thuật, trượt tuyết, bắn súng, thể dục nhịp điệu, cờ vua, cờ tướng, lướt ván, võ Wushu, võ karate, khúc côn cầu …</a:t>
            </a:r>
            <a:endParaRPr lang="vi-VN" altLang="en-US" sz="3200" b="1" dirty="0">
              <a:solidFill>
                <a:srgbClr val="004DE6"/>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3111</Words>
  <Application>WPS Presentation</Application>
  <PresentationFormat>Widescreen</PresentationFormat>
  <Paragraphs>169</Paragraphs>
  <Slides>21</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21</vt:i4>
      </vt:variant>
    </vt:vector>
  </HeadingPairs>
  <TitlesOfParts>
    <vt:vector size="36" baseType="lpstr">
      <vt:lpstr>Arial</vt:lpstr>
      <vt:lpstr>SimSun</vt:lpstr>
      <vt:lpstr>Wingdings</vt:lpstr>
      <vt:lpstr>Arial</vt:lpstr>
      <vt:lpstr>Times New Roman</vt:lpstr>
      <vt:lpstr>Tahoma</vt:lpstr>
      <vt:lpstr>Wingdings 2</vt:lpstr>
      <vt:lpstr>Microsoft YaHei</vt:lpstr>
      <vt:lpstr>Arial Unicode MS</vt:lpstr>
      <vt:lpstr>Garamond</vt:lpstr>
      <vt:lpstr>Calibri</vt:lpstr>
      <vt:lpstr>.VnTime</vt:lpstr>
      <vt:lpstr>Calibri Light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Đinh Thu Hà</cp:lastModifiedBy>
  <cp:revision>289</cp:revision>
  <dcterms:created xsi:type="dcterms:W3CDTF">2021-08-04T18:52:00Z</dcterms:created>
  <dcterms:modified xsi:type="dcterms:W3CDTF">2022-01-22T03:32:36Z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CF917980A7864DB5807491966255FEFE</vt:lpwstr>
  </property>
  <property fmtid="{D5CDD505-2E9C-101B-9397-08002B2CF9AE}" pid="3" name="KSOProductBuildVer">
    <vt:lpwstr>1033-11.2.0.10443</vt:lpwstr>
  </property>
</Properties>
</file>