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sldIdLst>
    <p:sldId id="445" r:id="rId4"/>
    <p:sldId id="280" r:id="rId5"/>
    <p:sldId id="386" r:id="rId6"/>
    <p:sldId id="551" r:id="rId8"/>
    <p:sldId id="552" r:id="rId9"/>
    <p:sldId id="283" r:id="rId10"/>
    <p:sldId id="278" r:id="rId11"/>
    <p:sldId id="366" r:id="rId12"/>
    <p:sldId id="311" r:id="rId13"/>
    <p:sldId id="447" r:id="rId14"/>
    <p:sldId id="553" r:id="rId15"/>
    <p:sldId id="554" r:id="rId16"/>
    <p:sldId id="555" r:id="rId17"/>
    <p:sldId id="556" r:id="rId18"/>
    <p:sldId id="557" r:id="rId19"/>
    <p:sldId id="477" r:id="rId20"/>
    <p:sldId id="460" r:id="rId21"/>
    <p:sldId id="310" r:id="rId22"/>
    <p:sldId id="495" r:id="rId23"/>
    <p:sldId id="558" r:id="rId24"/>
    <p:sldId id="559" r:id="rId25"/>
    <p:sldId id="560" r:id="rId26"/>
    <p:sldId id="515" r:id="rId27"/>
    <p:sldId id="561" r:id="rId28"/>
    <p:sldId id="292" r:id="rId29"/>
    <p:sldId id="293" r:id="rId30"/>
    <p:sldId id="277" r:id="rId31"/>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5EF"/>
    <a:srgbClr val="FF0066"/>
    <a:srgbClr val="004DE6"/>
    <a:srgbClr val="FF66CC"/>
    <a:srgbClr val="FFFF99"/>
    <a:srgbClr val="003FBC"/>
    <a:srgbClr val="00FFCC"/>
    <a:srgbClr val="DDBA59"/>
    <a:srgbClr val="00660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02" autoAdjust="0"/>
    <p:restoredTop sz="90326" autoAdjust="0"/>
  </p:normalViewPr>
  <p:slideViewPr>
    <p:cSldViewPr snapToGrid="0">
      <p:cViewPr varScale="1">
        <p:scale>
          <a:sx n="61" d="100"/>
          <a:sy n="61" d="100"/>
        </p:scale>
        <p:origin x="836" y="44"/>
      </p:cViewPr>
      <p:guideLst>
        <p:guide orient="horz" pos="2160"/>
        <p:guide pos="390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5" Type="http://schemas.openxmlformats.org/officeDocument/2006/relationships/tags" Target="tags/tag1.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F61C3E-2C78-4123-B812-75DAE4645A7F}"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92641-E541-44DC-852F-235EE2BA86E1}"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2641-E541-44DC-852F-235EE2BA86E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0F57D92-B34F-49C4-BDB1-FF34504696C3}" type="slidenum">
              <a:rPr lang="en-US" smtClean="0"/>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0F62EAB2-B444-4514-BBC4-48E17212839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0F62EAB2-B444-4514-BBC4-48E17212839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0F62EAB2-B444-4514-BBC4-48E17212839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0F62EAB2-B444-4514-BBC4-48E17212839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62EAB2-B444-4514-BBC4-48E17212839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57D92-B34F-49C4-BDB1-FF34504696C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9" Type="http://schemas.openxmlformats.org/officeDocument/2006/relationships/theme" Target="../theme/theme2.xml"/><Relationship Id="rId28" Type="http://schemas.openxmlformats.org/officeDocument/2006/relationships/image" Target="../media/image2.png"/><Relationship Id="rId27" Type="http://schemas.openxmlformats.org/officeDocument/2006/relationships/slideLayout" Target="../slideLayouts/slideLayout40.xml"/><Relationship Id="rId26" Type="http://schemas.openxmlformats.org/officeDocument/2006/relationships/slideLayout" Target="../slideLayouts/slideLayout39.xml"/><Relationship Id="rId25" Type="http://schemas.openxmlformats.org/officeDocument/2006/relationships/slideLayout" Target="../slideLayouts/slideLayout38.xml"/><Relationship Id="rId24" Type="http://schemas.openxmlformats.org/officeDocument/2006/relationships/slideLayout" Target="../slideLayouts/slideLayout37.xml"/><Relationship Id="rId23" Type="http://schemas.openxmlformats.org/officeDocument/2006/relationships/slideLayout" Target="../slideLayouts/slideLayout36.xml"/><Relationship Id="rId22" Type="http://schemas.openxmlformats.org/officeDocument/2006/relationships/slideLayout" Target="../slideLayouts/slideLayout35.xml"/><Relationship Id="rId21" Type="http://schemas.openxmlformats.org/officeDocument/2006/relationships/slideLayout" Target="../slideLayouts/slideLayout34.xml"/><Relationship Id="rId20" Type="http://schemas.openxmlformats.org/officeDocument/2006/relationships/slideLayout" Target="../slideLayouts/slideLayout33.xml"/><Relationship Id="rId2" Type="http://schemas.openxmlformats.org/officeDocument/2006/relationships/slideLayout" Target="../slideLayouts/slideLayout15.xml"/><Relationship Id="rId19" Type="http://schemas.openxmlformats.org/officeDocument/2006/relationships/slideLayout" Target="../slideLayouts/slideLayout32.xml"/><Relationship Id="rId18" Type="http://schemas.openxmlformats.org/officeDocument/2006/relationships/slideLayout" Target="../slideLayouts/slideLayout31.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62EAB2-B444-4514-BBC4-48E17212839F}"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0F57D92-B34F-49C4-BDB1-FF34504696C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1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5.xml"/><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Rectangle 1"/>
          <p:cNvSpPr/>
          <p:nvPr/>
        </p:nvSpPr>
        <p:spPr>
          <a:xfrm>
            <a:off x="2134076" y="1866007"/>
            <a:ext cx="8148386" cy="273921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Luyện</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từ</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và</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r>
              <a:rPr lang="en-US" sz="8000" b="1" spc="50" dirty="0" err="1">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câu</a:t>
            </a:r>
            <a:r>
              <a:rPr lang="en-US" sz="8000" b="1" spc="50" dirty="0">
                <a:ln w="11430"/>
                <a:solidFill>
                  <a:srgbClr val="FF00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4</a:t>
            </a: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a:p>
            <a:pPr algn="ctr"/>
            <a:r>
              <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rPr>
              <a:t>                       </a:t>
            </a:r>
            <a:endParaRPr lang="en-US" sz="4000" b="1" i="1" spc="50" dirty="0">
              <a:ln w="11430"/>
              <a:solidFill>
                <a:srgbClr val="FF3300"/>
              </a:solidFill>
              <a:effectLst>
                <a:outerShdw blurRad="76200" dist="50800" dir="5400000" algn="tl" rotWithShape="0">
                  <a:srgbClr val="000000">
                    <a:alpha val="65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3"/>
          </a:lnRef>
          <a:fillRef idx="1">
            <a:schemeClr val="lt1"/>
          </a:fillRef>
          <a:effectRef idx="0">
            <a:schemeClr val="accent3"/>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endParaRPr lang="en-US" altLang="en-US" sz="2800" b="1">
              <a:latin typeface="Times New Roman" panose="02020603050405020304" pitchFamily="18" charset="0"/>
              <a:cs typeface="Times New Roman" panose="02020603050405020304" pitchFamily="18" charset="0"/>
            </a:endParaRP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00"/>
                </a:solidFill>
                <a:latin typeface=".VnTime" panose="020B7200000000000000" pitchFamily="34" charset="0"/>
              </a:rPr>
              <a:t> </a:t>
            </a:r>
            <a:r>
              <a:rPr lang="en-US" altLang="en-US" sz="2800" b="1" dirty="0">
                <a:solidFill>
                  <a:srgbClr val="000000"/>
                </a:solidFill>
                <a:latin typeface="Times New Roman" panose="02020603050405020304" pitchFamily="18" charset="0"/>
                <a:cs typeface="Times New Roman" panose="02020603050405020304" pitchFamily="18" charset="0"/>
              </a:rPr>
              <a:t>1. </a:t>
            </a:r>
            <a:r>
              <a:rPr lang="en-US" altLang="en-US" sz="2800" b="1" dirty="0" err="1">
                <a:solidFill>
                  <a:srgbClr val="000000"/>
                </a:solidFill>
                <a:latin typeface="Times New Roman" panose="02020603050405020304" pitchFamily="18" charset="0"/>
                <a:cs typeface="Times New Roman" panose="02020603050405020304" pitchFamily="18" charset="0"/>
              </a:rPr>
              <a:t>Đọc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đoạn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a:t>
            </a:r>
            <a:endParaRPr lang="en-US" altLang="en-US" sz="2800" b="1"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2800" dirty="0">
                <a:solidFill>
                  <a:srgbClr val="000000"/>
                </a:solidFill>
                <a:latin typeface="Times New Roman" panose="02020603050405020304" pitchFamily="18" charset="0"/>
                <a:cs typeface="Times New Roman" panose="02020603050405020304" pitchFamily="18" charset="0"/>
              </a:rPr>
              <a:t>    Bên đường, cây cối xanh um.   Nhà cửa thưa thớt dần.   Đàn voi bước đi chậm rãi.  Chúng thật hiền lành.  Người quản tượng ngồi vắt vẻo trên chú voi đi đầu.  Anh trẻ và thật khoẻ mạnh.  Thỉnh thoảng, anh lại cúi xuống như nói điều gì đó với chú voi. </a:t>
            </a:r>
            <a:endParaRPr lang="vi-VN" altLang="en-US" sz="2800"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Theo </a:t>
            </a:r>
            <a:r>
              <a:rPr lang="en-US" altLang="en-US" sz="2800" i="1" dirty="0" err="1">
                <a:solidFill>
                  <a:srgbClr val="000000"/>
                </a:solidFill>
                <a:latin typeface="Times New Roman" panose="02020603050405020304" pitchFamily="18" charset="0"/>
                <a:cs typeface="Times New Roman" panose="02020603050405020304" pitchFamily="18" charset="0"/>
              </a:rPr>
              <a:t>Hữu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80000"/>
              </a:lnSpc>
              <a:spcBef>
                <a:spcPct val="0"/>
              </a:spcBef>
              <a:buFontTx/>
              <a:buNone/>
            </a:pPr>
            <a:endParaRPr lang="en-US" altLang="en-US" sz="2400" dirty="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0000"/>
                </a:solidFill>
                <a:latin typeface="Times New Roman" panose="02020603050405020304" pitchFamily="18" charset="0"/>
                <a:cs typeface="Times New Roman" panose="02020603050405020304" pitchFamily="18" charset="0"/>
              </a:rPr>
              <a:t>1</a:t>
            </a:r>
            <a:endParaRPr lang="en-US" altLang="en-US" sz="1400" b="1">
              <a:solidFill>
                <a:srgbClr val="FF0000"/>
              </a:solidFill>
              <a:latin typeface="Times New Roman" panose="02020603050405020304" pitchFamily="18" charset="0"/>
              <a:cs typeface="Times New Roman" panose="02020603050405020304" pitchFamily="18" charset="0"/>
            </a:endParaRPr>
          </a:p>
        </p:txBody>
      </p:sp>
      <p:sp>
        <p:nvSpPr>
          <p:cNvPr id="44" name="Oval 8"/>
          <p:cNvSpPr>
            <a:spLocks noChangeArrowheads="1"/>
          </p:cNvSpPr>
          <p:nvPr/>
        </p:nvSpPr>
        <p:spPr bwMode="auto">
          <a:xfrm>
            <a:off x="5983589" y="1651731"/>
            <a:ext cx="243040" cy="303944"/>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2</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5" name="Oval 8"/>
          <p:cNvSpPr>
            <a:spLocks noChangeArrowheads="1"/>
          </p:cNvSpPr>
          <p:nvPr/>
        </p:nvSpPr>
        <p:spPr bwMode="auto">
          <a:xfrm>
            <a:off x="9506857" y="1674688"/>
            <a:ext cx="232229"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3</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6" name="Oval 8"/>
          <p:cNvSpPr>
            <a:spLocks noChangeArrowheads="1"/>
          </p:cNvSpPr>
          <p:nvPr/>
        </p:nvSpPr>
        <p:spPr bwMode="auto">
          <a:xfrm>
            <a:off x="3954160" y="2102859"/>
            <a:ext cx="235382"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4</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7" name="Oval 8"/>
          <p:cNvSpPr>
            <a:spLocks noChangeArrowheads="1"/>
          </p:cNvSpPr>
          <p:nvPr/>
        </p:nvSpPr>
        <p:spPr bwMode="auto">
          <a:xfrm>
            <a:off x="7300668" y="2102858"/>
            <a:ext cx="235382"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5</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8" name="Oval 8"/>
          <p:cNvSpPr>
            <a:spLocks noChangeArrowheads="1"/>
          </p:cNvSpPr>
          <p:nvPr/>
        </p:nvSpPr>
        <p:spPr bwMode="auto">
          <a:xfrm>
            <a:off x="5511259" y="2506941"/>
            <a:ext cx="235382" cy="280987"/>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6</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9" name="Oval 8"/>
          <p:cNvSpPr>
            <a:spLocks noChangeArrowheads="1"/>
          </p:cNvSpPr>
          <p:nvPr/>
        </p:nvSpPr>
        <p:spPr bwMode="auto">
          <a:xfrm>
            <a:off x="9811558" y="2506941"/>
            <a:ext cx="235382" cy="280988"/>
          </a:xfrm>
          <a:prstGeom prst="ellipse">
            <a:avLst/>
          </a:prstGeom>
        </p:spPr>
        <p:style>
          <a:lnRef idx="2">
            <a:schemeClr val="accent3"/>
          </a:lnRef>
          <a:fillRef idx="1">
            <a:schemeClr val="lt1"/>
          </a:fillRef>
          <a:effectRef idx="0">
            <a:schemeClr val="accent3"/>
          </a:effectRef>
          <a:fontRef idx="minor">
            <a:schemeClr val="dk1"/>
          </a:fontRef>
        </p:style>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50" name="Rectangle 7"/>
          <p:cNvSpPr>
            <a:spLocks noChangeArrowheads="1"/>
          </p:cNvSpPr>
          <p:nvPr/>
        </p:nvSpPr>
        <p:spPr bwMode="auto">
          <a:xfrm>
            <a:off x="1397053" y="4289930"/>
            <a:ext cx="9503176" cy="9540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2. Tìm và gạch chân những từ ngữ chỉ đặc điểm, tính chất hoặc trạng thái của sự vật trong các câu văn 1, 2, 4,6.</a:t>
            </a:r>
            <a:r>
              <a:rPr lang="en-US" altLang="en-US" sz="2800" i="1">
                <a:solidFill>
                  <a:srgbClr val="FF0000"/>
                </a:solidFill>
                <a:latin typeface="Times New Roman" panose="02020603050405020304" pitchFamily="18" charset="0"/>
                <a:cs typeface="Times New Roman" panose="02020603050405020304" pitchFamily="18" charset="0"/>
              </a:rPr>
              <a:t> </a:t>
            </a:r>
            <a:endParaRPr lang="en-US" altLang="en-US" sz="2800"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1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endParaRPr lang="en-US" altLang="en-US" sz="2800" b="1">
              <a:latin typeface="Times New Roman" panose="02020603050405020304" pitchFamily="18" charset="0"/>
              <a:cs typeface="Times New Roman" panose="02020603050405020304" pitchFamily="18" charset="0"/>
            </a:endParaRP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dirty="0">
                <a:solidFill>
                  <a:srgbClr val="FF0000"/>
                </a:solidFill>
                <a:latin typeface=".VnTime" panose="020B7200000000000000" pitchFamily="34" charset="0"/>
              </a:rPr>
              <a:t> </a:t>
            </a:r>
            <a:r>
              <a:rPr lang="en-US" altLang="en-US" sz="2800" b="1" dirty="0">
                <a:solidFill>
                  <a:srgbClr val="000000"/>
                </a:solidFill>
                <a:latin typeface="Times New Roman" panose="02020603050405020304" pitchFamily="18" charset="0"/>
                <a:cs typeface="Times New Roman" panose="02020603050405020304" pitchFamily="18" charset="0"/>
              </a:rPr>
              <a:t>1. </a:t>
            </a:r>
            <a:r>
              <a:rPr lang="en-US" altLang="en-US" sz="2800" b="1" dirty="0" err="1">
                <a:solidFill>
                  <a:srgbClr val="000000"/>
                </a:solidFill>
                <a:latin typeface="Times New Roman" panose="02020603050405020304" pitchFamily="18" charset="0"/>
                <a:cs typeface="Times New Roman" panose="02020603050405020304" pitchFamily="18" charset="0"/>
              </a:rPr>
              <a:t>Đọc</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đoạn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văn</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sau</a:t>
            </a:r>
            <a:r>
              <a:rPr lang="en-US" altLang="en-US" sz="2800" b="1" dirty="0">
                <a:solidFill>
                  <a:srgbClr val="000000"/>
                </a:solidFill>
                <a:latin typeface="Times New Roman" panose="02020603050405020304" pitchFamily="18" charset="0"/>
                <a:cs typeface="Times New Roman" panose="02020603050405020304" pitchFamily="18" charset="0"/>
              </a:rPr>
              <a:t>:</a:t>
            </a:r>
            <a:endParaRPr lang="en-US" altLang="en-US" sz="2800" b="1"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2800" dirty="0">
                <a:solidFill>
                  <a:srgbClr val="000000"/>
                </a:solidFill>
                <a:latin typeface="Times New Roman" panose="02020603050405020304" pitchFamily="18" charset="0"/>
                <a:cs typeface="Times New Roman" panose="02020603050405020304" pitchFamily="18" charset="0"/>
              </a:rPr>
              <a:t>    Bên đường, cây cối </a:t>
            </a:r>
            <a:r>
              <a:rPr lang="vi-VN" altLang="en-US" sz="2800" u="sng" dirty="0">
                <a:solidFill>
                  <a:srgbClr val="004DE6"/>
                </a:solidFill>
                <a:latin typeface="Times New Roman" panose="02020603050405020304" pitchFamily="18" charset="0"/>
                <a:cs typeface="Times New Roman" panose="02020603050405020304" pitchFamily="18" charset="0"/>
              </a:rPr>
              <a:t>xanh um</a:t>
            </a:r>
            <a:r>
              <a:rPr lang="vi-VN" altLang="en-US" sz="2800" dirty="0">
                <a:solidFill>
                  <a:srgbClr val="000000"/>
                </a:solidFill>
                <a:latin typeface="Times New Roman" panose="02020603050405020304" pitchFamily="18" charset="0"/>
                <a:cs typeface="Times New Roman" panose="02020603050405020304" pitchFamily="18" charset="0"/>
              </a:rPr>
              <a:t>.   Nhà cửa </a:t>
            </a:r>
            <a:r>
              <a:rPr lang="vi-VN" altLang="en-US" sz="2800" u="sng" dirty="0">
                <a:solidFill>
                  <a:srgbClr val="004DE6"/>
                </a:solidFill>
                <a:latin typeface="Times New Roman" panose="02020603050405020304" pitchFamily="18" charset="0"/>
                <a:cs typeface="Times New Roman" panose="02020603050405020304" pitchFamily="18" charset="0"/>
              </a:rPr>
              <a:t>thưa thớt dần</a:t>
            </a:r>
            <a:r>
              <a:rPr lang="vi-VN" altLang="en-US" sz="2800" dirty="0">
                <a:solidFill>
                  <a:srgbClr val="000000"/>
                </a:solidFill>
                <a:latin typeface="Times New Roman" panose="02020603050405020304" pitchFamily="18" charset="0"/>
                <a:cs typeface="Times New Roman" panose="02020603050405020304" pitchFamily="18" charset="0"/>
              </a:rPr>
              <a:t>.   Đàn voi bước đi chậm rãi.  Chúng </a:t>
            </a:r>
            <a:r>
              <a:rPr lang="vi-VN" altLang="en-US" sz="2800" u="sng" dirty="0">
                <a:solidFill>
                  <a:srgbClr val="004DE6"/>
                </a:solidFill>
                <a:latin typeface="Times New Roman" panose="02020603050405020304" pitchFamily="18" charset="0"/>
                <a:cs typeface="Times New Roman" panose="02020603050405020304" pitchFamily="18" charset="0"/>
              </a:rPr>
              <a:t>thật hiền lành</a:t>
            </a:r>
            <a:r>
              <a:rPr lang="vi-VN" altLang="en-US" sz="2800" dirty="0">
                <a:solidFill>
                  <a:srgbClr val="000000"/>
                </a:solidFill>
                <a:latin typeface="Times New Roman" panose="02020603050405020304" pitchFamily="18" charset="0"/>
                <a:cs typeface="Times New Roman" panose="02020603050405020304" pitchFamily="18" charset="0"/>
              </a:rPr>
              <a:t>.  Người quản tượng ngồi vắt vẻo trên chú voi đi đầu.  Anh </a:t>
            </a:r>
            <a:r>
              <a:rPr lang="vi-VN" altLang="en-US" sz="2800" u="sng" dirty="0">
                <a:solidFill>
                  <a:srgbClr val="004DE6"/>
                </a:solidFill>
                <a:latin typeface="Times New Roman" panose="02020603050405020304" pitchFamily="18" charset="0"/>
                <a:cs typeface="Times New Roman" panose="02020603050405020304" pitchFamily="18" charset="0"/>
              </a:rPr>
              <a:t>trẻ và thật khoẻ mạnh</a:t>
            </a:r>
            <a:r>
              <a:rPr lang="vi-VN" altLang="en-US" sz="2800" dirty="0">
                <a:solidFill>
                  <a:srgbClr val="000000"/>
                </a:solidFill>
                <a:latin typeface="Times New Roman" panose="02020603050405020304" pitchFamily="18" charset="0"/>
                <a:cs typeface="Times New Roman" panose="02020603050405020304" pitchFamily="18" charset="0"/>
              </a:rPr>
              <a:t>.  Thỉnh thoảng, anh lại cúi xuống như nói điều gì đó với chú voi. </a:t>
            </a:r>
            <a:endParaRPr lang="vi-VN" altLang="en-US" sz="2800" dirty="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800" dirty="0">
                <a:solidFill>
                  <a:srgbClr val="000000"/>
                </a:solidFill>
                <a:latin typeface="Times New Roman" panose="02020603050405020304" pitchFamily="18" charset="0"/>
                <a:cs typeface="Times New Roman" panose="02020603050405020304" pitchFamily="18" charset="0"/>
              </a:rPr>
              <a:t>		                                                            (</a:t>
            </a:r>
            <a:r>
              <a:rPr lang="en-US" altLang="en-US" sz="2800" i="1" dirty="0">
                <a:solidFill>
                  <a:srgbClr val="000000"/>
                </a:solidFill>
                <a:latin typeface="Times New Roman" panose="02020603050405020304" pitchFamily="18" charset="0"/>
                <a:cs typeface="Times New Roman" panose="02020603050405020304" pitchFamily="18" charset="0"/>
              </a:rPr>
              <a:t>Theo </a:t>
            </a:r>
            <a:r>
              <a:rPr lang="en-US" altLang="en-US" sz="2800" i="1" dirty="0" err="1">
                <a:solidFill>
                  <a:srgbClr val="000000"/>
                </a:solidFill>
                <a:latin typeface="Times New Roman" panose="02020603050405020304" pitchFamily="18" charset="0"/>
                <a:cs typeface="Times New Roman" panose="02020603050405020304" pitchFamily="18" charset="0"/>
              </a:rPr>
              <a:t>Hữu</a:t>
            </a:r>
            <a:r>
              <a:rPr lang="en-US" altLang="en-US" sz="2800" i="1" dirty="0">
                <a:solidFill>
                  <a:srgbClr val="000000"/>
                </a:solidFill>
                <a:latin typeface="Times New Roman" panose="02020603050405020304" pitchFamily="18" charset="0"/>
                <a:cs typeface="Times New Roman" panose="02020603050405020304" pitchFamily="18" charset="0"/>
              </a:rPr>
              <a:t> </a:t>
            </a:r>
            <a:r>
              <a:rPr lang="en-US" altLang="en-US" sz="2800" i="1" dirty="0" err="1">
                <a:solidFill>
                  <a:srgbClr val="000000"/>
                </a:solidFill>
                <a:latin typeface="Times New Roman" panose="02020603050405020304" pitchFamily="18" charset="0"/>
                <a:cs typeface="Times New Roman" panose="02020603050405020304" pitchFamily="18" charset="0"/>
              </a:rPr>
              <a:t>Trị</a:t>
            </a:r>
            <a:r>
              <a:rPr lang="en-US" altLang="en-US" sz="2800" dirty="0">
                <a:solidFill>
                  <a:srgbClr val="000000"/>
                </a:solidFill>
                <a:latin typeface="Times New Roman" panose="02020603050405020304" pitchFamily="18" charset="0"/>
                <a:cs typeface="Times New Roman" panose="02020603050405020304" pitchFamily="18" charset="0"/>
              </a:rPr>
              <a:t>)</a:t>
            </a:r>
            <a:endParaRPr lang="en-US" altLang="en-US" sz="2800" dirty="0">
              <a:solidFill>
                <a:srgbClr val="000000"/>
              </a:solidFill>
              <a:latin typeface="Times New Roman" panose="02020603050405020304" pitchFamily="18" charset="0"/>
              <a:cs typeface="Times New Roman" panose="02020603050405020304" pitchFamily="18" charset="0"/>
            </a:endParaRPr>
          </a:p>
          <a:p>
            <a:pPr algn="just" eaLnBrk="1" hangingPunct="1">
              <a:lnSpc>
                <a:spcPct val="80000"/>
              </a:lnSpc>
              <a:spcBef>
                <a:spcPct val="0"/>
              </a:spcBef>
              <a:buFontTx/>
              <a:buNone/>
            </a:pPr>
            <a:endParaRPr lang="en-US" altLang="en-US" sz="2400" dirty="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Times New Roman" panose="02020603050405020304" pitchFamily="18" charset="0"/>
                <a:cs typeface="Times New Roman" panose="02020603050405020304" pitchFamily="18" charset="0"/>
              </a:rPr>
              <a:t>1</a:t>
            </a:r>
            <a:endParaRPr lang="en-US" altLang="en-US" sz="1400" b="1">
              <a:solidFill>
                <a:srgbClr val="FFFF00"/>
              </a:solidFill>
              <a:latin typeface="Times New Roman" panose="02020603050405020304" pitchFamily="18" charset="0"/>
              <a:cs typeface="Times New Roman" panose="02020603050405020304" pitchFamily="18" charset="0"/>
            </a:endParaRP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2</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5" name="Oval 8"/>
          <p:cNvSpPr>
            <a:spLocks noChangeArrowheads="1"/>
          </p:cNvSpPr>
          <p:nvPr/>
        </p:nvSpPr>
        <p:spPr bwMode="auto">
          <a:xfrm>
            <a:off x="9506857" y="1674688"/>
            <a:ext cx="232229" cy="280987"/>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a:solidFill>
                  <a:srgbClr val="FF0000"/>
                </a:solidFill>
                <a:latin typeface="Times New Roman" panose="02020603050405020304" pitchFamily="18" charset="0"/>
                <a:cs typeface="Times New Roman" panose="02020603050405020304" pitchFamily="18" charset="0"/>
              </a:rPr>
              <a:t>3</a:t>
            </a:r>
            <a:endParaRPr lang="en-US" altLang="en-US" sz="1600">
              <a:solidFill>
                <a:srgbClr val="FF0000"/>
              </a:solidFill>
              <a:latin typeface="Times New Roman" panose="02020603050405020304" pitchFamily="18" charset="0"/>
              <a:cs typeface="Times New Roman" panose="02020603050405020304" pitchFamily="18" charset="0"/>
            </a:endParaRP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4</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7" name="Oval 8"/>
          <p:cNvSpPr>
            <a:spLocks noChangeArrowheads="1"/>
          </p:cNvSpPr>
          <p:nvPr/>
        </p:nvSpPr>
        <p:spPr bwMode="auto">
          <a:xfrm>
            <a:off x="7300668" y="2102858"/>
            <a:ext cx="235382" cy="280987"/>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a:solidFill>
                  <a:srgbClr val="FF0000"/>
                </a:solidFill>
                <a:latin typeface="Times New Roman" panose="02020603050405020304" pitchFamily="18" charset="0"/>
                <a:cs typeface="Times New Roman" panose="02020603050405020304" pitchFamily="18" charset="0"/>
              </a:rPr>
              <a:t>5</a:t>
            </a:r>
            <a:endParaRPr lang="en-US" altLang="en-US" sz="1600">
              <a:solidFill>
                <a:srgbClr val="FF0000"/>
              </a:solidFill>
              <a:latin typeface="Times New Roman" panose="02020603050405020304" pitchFamily="18" charset="0"/>
              <a:cs typeface="Times New Roman" panose="02020603050405020304" pitchFamily="18" charset="0"/>
            </a:endParaRP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6</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9" name="Oval 8"/>
          <p:cNvSpPr>
            <a:spLocks noChangeArrowheads="1"/>
          </p:cNvSpPr>
          <p:nvPr/>
        </p:nvSpPr>
        <p:spPr bwMode="auto">
          <a:xfrm>
            <a:off x="9811558" y="2506941"/>
            <a:ext cx="235382" cy="280988"/>
          </a:xfrm>
          <a:prstGeom prst="ellipse">
            <a:avLst/>
          </a:prstGeom>
          <a:solidFill>
            <a:schemeClr val="bg1"/>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50" name="Rectangle 7"/>
          <p:cNvSpPr>
            <a:spLocks noChangeArrowheads="1"/>
          </p:cNvSpPr>
          <p:nvPr/>
        </p:nvSpPr>
        <p:spPr bwMode="auto">
          <a:xfrm>
            <a:off x="1397053" y="4289930"/>
            <a:ext cx="9503176"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i="1">
                <a:solidFill>
                  <a:srgbClr val="FF0000"/>
                </a:solidFill>
                <a:latin typeface="Times New Roman" panose="02020603050405020304" pitchFamily="18" charset="0"/>
                <a:cs typeface="Times New Roman" panose="02020603050405020304" pitchFamily="18" charset="0"/>
              </a:rPr>
              <a:t>2. Tìm và gạch chân những từ ngữ chỉ đặc điểm, tính chất hoặc trạng thái của sự vật trong các câu văn 1, 2, 4,6.</a:t>
            </a:r>
            <a:r>
              <a:rPr lang="en-US" altLang="en-US" sz="2800" i="1">
                <a:solidFill>
                  <a:srgbClr val="FF0000"/>
                </a:solidFill>
                <a:latin typeface="Times New Roman" panose="02020603050405020304" pitchFamily="18" charset="0"/>
                <a:cs typeface="Times New Roman" panose="02020603050405020304" pitchFamily="18" charset="0"/>
              </a:rPr>
              <a:t> </a:t>
            </a:r>
            <a:endParaRPr lang="en-US" altLang="en-US" sz="2800"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9" name="Rectangle 13"/>
          <p:cNvSpPr txBox="1">
            <a:spLocks noChangeArrowheads="1"/>
          </p:cNvSpPr>
          <p:nvPr/>
        </p:nvSpPr>
        <p:spPr>
          <a:xfrm>
            <a:off x="1161143" y="858837"/>
            <a:ext cx="5738813" cy="638175"/>
          </a:xfrm>
          <a:prstGeom prst="rect">
            <a:avLst/>
          </a:prstGeom>
          <a:noFill/>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a:latin typeface="Times New Roman" panose="02020603050405020304" pitchFamily="18" charset="0"/>
                <a:cs typeface="Times New Roman" panose="02020603050405020304" pitchFamily="18" charset="0"/>
              </a:rPr>
              <a:t>3. Đặt câu hỏi cho các từ gạch chân:</a:t>
            </a:r>
            <a:endParaRPr lang="en-US" alt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10" name="Group 114"/>
          <p:cNvGraphicFramePr/>
          <p:nvPr/>
        </p:nvGraphicFramePr>
        <p:xfrm>
          <a:off x="1001600" y="1603510"/>
          <a:ext cx="10189210" cy="3585957"/>
        </p:xfrm>
        <a:graphic>
          <a:graphicData uri="http://schemas.openxmlformats.org/drawingml/2006/table">
            <a:tbl>
              <a:tblPr/>
              <a:tblGrid>
                <a:gridCol w="5499634"/>
                <a:gridCol w="4689281"/>
              </a:tblGrid>
              <a:tr h="7912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Đặt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r>
              <a:tr h="7122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r>
              <a:tr h="7186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r>
              <a:tr h="5797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r>
              <a:tr h="784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5EF"/>
                    </a:solidFill>
                  </a:tcPr>
                </a:tc>
              </a:tr>
            </a:tbl>
          </a:graphicData>
        </a:graphic>
      </p:graphicFrame>
      <p:sp>
        <p:nvSpPr>
          <p:cNvPr id="11" name="Text Box 34"/>
          <p:cNvSpPr txBox="1">
            <a:spLocks noChangeArrowheads="1"/>
          </p:cNvSpPr>
          <p:nvPr/>
        </p:nvSpPr>
        <p:spPr bwMode="auto">
          <a:xfrm>
            <a:off x="1001600" y="2580586"/>
            <a:ext cx="5446486" cy="91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vi-VN" altLang="en-US" sz="2800">
                <a:latin typeface="Times New Roman" panose="02020603050405020304" pitchFamily="18" charset="0"/>
                <a:cs typeface="Times New Roman" panose="02020603050405020304" pitchFamily="18" charset="0"/>
              </a:rPr>
              <a:t>Câu 1: </a:t>
            </a:r>
            <a:r>
              <a:rPr lang="vi-VN" altLang="en-US" sz="2800">
                <a:solidFill>
                  <a:srgbClr val="0000FF"/>
                </a:solidFill>
                <a:latin typeface="Times New Roman" panose="02020603050405020304" pitchFamily="18" charset="0"/>
                <a:cs typeface="Times New Roman" panose="02020603050405020304" pitchFamily="18" charset="0"/>
              </a:rPr>
              <a:t>Bên đường, cây cối </a:t>
            </a:r>
            <a:r>
              <a:rPr lang="vi-VN" altLang="en-US" sz="2800" u="sng">
                <a:solidFill>
                  <a:srgbClr val="FF00FF"/>
                </a:solidFill>
                <a:latin typeface="Times New Roman" panose="02020603050405020304" pitchFamily="18" charset="0"/>
                <a:cs typeface="Times New Roman" panose="02020603050405020304" pitchFamily="18" charset="0"/>
              </a:rPr>
              <a:t>xanh um.</a:t>
            </a:r>
            <a:endParaRPr lang="vi-VN" altLang="en-US" sz="2800">
              <a:solidFill>
                <a:srgbClr val="FF00FF"/>
              </a:solidFill>
              <a:latin typeface="Times New Roman" panose="02020603050405020304" pitchFamily="18" charset="0"/>
              <a:cs typeface="Times New Roman" panose="02020603050405020304" pitchFamily="18" charset="0"/>
            </a:endParaRPr>
          </a:p>
          <a:p>
            <a:pPr>
              <a:lnSpc>
                <a:spcPct val="70000"/>
              </a:lnSpc>
              <a:spcBef>
                <a:spcPct val="50000"/>
              </a:spcBef>
              <a:buFontTx/>
              <a:buNone/>
            </a:pPr>
            <a:endParaRPr lang="en-US" altLang="en-US" sz="2800">
              <a:solidFill>
                <a:srgbClr val="FF00FF"/>
              </a:solidFill>
              <a:latin typeface=".VnTime" panose="020B7200000000000000" pitchFamily="34" charset="0"/>
            </a:endParaRPr>
          </a:p>
        </p:txBody>
      </p:sp>
      <p:sp>
        <p:nvSpPr>
          <p:cNvPr id="12" name="Text Box 35"/>
          <p:cNvSpPr txBox="1">
            <a:spLocks noChangeArrowheads="1"/>
          </p:cNvSpPr>
          <p:nvPr/>
        </p:nvSpPr>
        <p:spPr bwMode="auto">
          <a:xfrm>
            <a:off x="6596574" y="2463693"/>
            <a:ext cx="46434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kumimoji="1" lang="en-US" altLang="en-US" sz="2800">
                <a:solidFill>
                  <a:srgbClr val="0000FF"/>
                </a:solidFill>
                <a:latin typeface=".VnTime" panose="020B7200000000000000" pitchFamily="34" charset="0"/>
              </a:rPr>
              <a:t> </a:t>
            </a:r>
            <a:r>
              <a:rPr lang="vi-VN" altLang="en-US" sz="2800">
                <a:solidFill>
                  <a:srgbClr val="0000FF"/>
                </a:solidFill>
                <a:latin typeface="Times New Roman" panose="02020603050405020304" pitchFamily="18" charset="0"/>
                <a:cs typeface="Times New Roman" panose="02020603050405020304" pitchFamily="18" charset="0"/>
              </a:rPr>
              <a:t>Bên đường, cây cối</a:t>
            </a:r>
            <a:r>
              <a:rPr lang="en-US" altLang="en-US" sz="2800">
                <a:solidFill>
                  <a:srgbClr val="0000FF"/>
                </a:solidFill>
                <a:latin typeface="Times New Roman" panose="02020603050405020304" pitchFamily="18" charset="0"/>
                <a:cs typeface="Times New Roman" panose="02020603050405020304" pitchFamily="18" charset="0"/>
              </a:rPr>
              <a:t> thế nào?</a:t>
            </a:r>
            <a:endParaRPr lang="en-US" altLang="en-US" sz="2800">
              <a:solidFill>
                <a:srgbClr val="0000FF"/>
              </a:solidFill>
              <a:latin typeface=".VnTime" panose="020B7200000000000000" pitchFamily="34" charset="0"/>
            </a:endParaRPr>
          </a:p>
        </p:txBody>
      </p:sp>
      <p:sp>
        <p:nvSpPr>
          <p:cNvPr id="13" name="Text Box 36"/>
          <p:cNvSpPr txBox="1">
            <a:spLocks noChangeArrowheads="1"/>
          </p:cNvSpPr>
          <p:nvPr/>
        </p:nvSpPr>
        <p:spPr bwMode="auto">
          <a:xfrm>
            <a:off x="1001600" y="3815550"/>
            <a:ext cx="4307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4: </a:t>
            </a:r>
            <a:r>
              <a:rPr lang="en-US" altLang="en-US" sz="2800">
                <a:solidFill>
                  <a:srgbClr val="0000FF"/>
                </a:solidFill>
                <a:latin typeface="Times New Roman" panose="02020603050405020304" pitchFamily="18" charset="0"/>
                <a:cs typeface="Times New Roman" panose="02020603050405020304" pitchFamily="18" charset="0"/>
              </a:rPr>
              <a:t>Chúng </a:t>
            </a:r>
            <a:r>
              <a:rPr lang="en-US" altLang="en-US" sz="2800" u="sng">
                <a:solidFill>
                  <a:srgbClr val="FF00FF"/>
                </a:solidFill>
                <a:latin typeface="Times New Roman" panose="02020603050405020304" pitchFamily="18" charset="0"/>
                <a:cs typeface="Times New Roman" panose="02020603050405020304" pitchFamily="18" charset="0"/>
              </a:rPr>
              <a:t>thật hiền lành.</a:t>
            </a:r>
            <a:endParaRPr lang="en-US" altLang="en-US" sz="2800" u="sng">
              <a:solidFill>
                <a:srgbClr val="FF00FF"/>
              </a:solidFill>
              <a:latin typeface="Times New Roman" panose="02020603050405020304" pitchFamily="18" charset="0"/>
              <a:cs typeface="Times New Roman" panose="02020603050405020304" pitchFamily="18" charset="0"/>
            </a:endParaRPr>
          </a:p>
        </p:txBody>
      </p:sp>
      <p:sp>
        <p:nvSpPr>
          <p:cNvPr id="14" name="Text Box 37"/>
          <p:cNvSpPr txBox="1">
            <a:spLocks noChangeArrowheads="1"/>
          </p:cNvSpPr>
          <p:nvPr/>
        </p:nvSpPr>
        <p:spPr bwMode="auto">
          <a:xfrm>
            <a:off x="6596574" y="3834039"/>
            <a:ext cx="360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solidFill>
                  <a:srgbClr val="0000FF"/>
                </a:solidFill>
                <a:latin typeface=".VnTime" panose="020B7200000000000000" pitchFamily="34" charset="0"/>
              </a:rPr>
              <a:t> </a:t>
            </a:r>
            <a:r>
              <a:rPr lang="en-US" altLang="en-US" sz="2800">
                <a:solidFill>
                  <a:srgbClr val="0000FF"/>
                </a:solidFill>
                <a:latin typeface="Times New Roman" panose="02020603050405020304" pitchFamily="18" charset="0"/>
                <a:cs typeface="Times New Roman" panose="02020603050405020304" pitchFamily="18" charset="0"/>
              </a:rPr>
              <a:t>Chúng thế nào?</a:t>
            </a:r>
            <a:endParaRPr lang="en-US" altLang="en-US" sz="2800">
              <a:solidFill>
                <a:srgbClr val="0000FF"/>
              </a:solidFill>
              <a:latin typeface=".VnTime" panose="020B7200000000000000" pitchFamily="34" charset="0"/>
            </a:endParaRPr>
          </a:p>
        </p:txBody>
      </p:sp>
      <p:sp>
        <p:nvSpPr>
          <p:cNvPr id="15" name="Text Box 38"/>
          <p:cNvSpPr txBox="1">
            <a:spLocks noChangeArrowheads="1"/>
          </p:cNvSpPr>
          <p:nvPr/>
        </p:nvSpPr>
        <p:spPr bwMode="auto">
          <a:xfrm>
            <a:off x="1001600" y="4490585"/>
            <a:ext cx="534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6: </a:t>
            </a:r>
            <a:r>
              <a:rPr lang="en-US" altLang="en-US" sz="2800">
                <a:solidFill>
                  <a:srgbClr val="0000FF"/>
                </a:solidFill>
                <a:latin typeface="Times New Roman" panose="02020603050405020304" pitchFamily="18" charset="0"/>
                <a:cs typeface="Times New Roman" panose="02020603050405020304" pitchFamily="18" charset="0"/>
              </a:rPr>
              <a:t>Anh </a:t>
            </a:r>
            <a:r>
              <a:rPr lang="en-US" altLang="en-US" sz="2800" u="sng">
                <a:solidFill>
                  <a:srgbClr val="FF00FF"/>
                </a:solidFill>
                <a:latin typeface="Times New Roman" panose="02020603050405020304" pitchFamily="18" charset="0"/>
                <a:cs typeface="Times New Roman" panose="02020603050405020304" pitchFamily="18" charset="0"/>
              </a:rPr>
              <a:t>trẻ và thật khỏe mạnh.</a:t>
            </a:r>
            <a:endParaRPr lang="en-US" altLang="en-US" sz="2800" u="sng">
              <a:solidFill>
                <a:srgbClr val="FF00FF"/>
              </a:solidFill>
              <a:latin typeface="Times New Roman" panose="02020603050405020304" pitchFamily="18" charset="0"/>
              <a:cs typeface="Times New Roman" panose="02020603050405020304" pitchFamily="18" charset="0"/>
            </a:endParaRPr>
          </a:p>
        </p:txBody>
      </p:sp>
      <p:sp>
        <p:nvSpPr>
          <p:cNvPr id="16" name="Text Box 39"/>
          <p:cNvSpPr txBox="1">
            <a:spLocks noChangeArrowheads="1"/>
          </p:cNvSpPr>
          <p:nvPr/>
        </p:nvSpPr>
        <p:spPr bwMode="auto">
          <a:xfrm>
            <a:off x="6669541" y="4487136"/>
            <a:ext cx="20970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solidFill>
                  <a:srgbClr val="0000FF"/>
                </a:solidFill>
                <a:latin typeface="Times New Roman" panose="02020603050405020304" pitchFamily="18" charset="0"/>
                <a:cs typeface="Times New Roman" panose="02020603050405020304" pitchFamily="18" charset="0"/>
              </a:rPr>
              <a:t>Anh thế nào?</a:t>
            </a:r>
            <a:endParaRPr lang="en-US" altLang="en-US" sz="2800">
              <a:solidFill>
                <a:srgbClr val="0000FF"/>
              </a:solidFill>
              <a:latin typeface=".VnTime" panose="020B7200000000000000" pitchFamily="34" charset="0"/>
            </a:endParaRPr>
          </a:p>
        </p:txBody>
      </p:sp>
      <p:sp>
        <p:nvSpPr>
          <p:cNvPr id="17" name="Text Box 40"/>
          <p:cNvSpPr txBox="1">
            <a:spLocks noChangeArrowheads="1"/>
          </p:cNvSpPr>
          <p:nvPr/>
        </p:nvSpPr>
        <p:spPr bwMode="auto">
          <a:xfrm>
            <a:off x="6596574" y="3294851"/>
            <a:ext cx="3527425"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solidFill>
                  <a:srgbClr val="0000FF"/>
                </a:solidFill>
                <a:latin typeface=".VnTime" panose="020B7200000000000000" pitchFamily="34" charset="0"/>
              </a:rPr>
              <a:t> </a:t>
            </a:r>
            <a:r>
              <a:rPr kumimoji="1" lang="en-US" altLang="en-US" sz="2800">
                <a:solidFill>
                  <a:srgbClr val="0000FF"/>
                </a:solidFill>
                <a:latin typeface="Times New Roman" panose="02020603050405020304" pitchFamily="18" charset="0"/>
                <a:cs typeface="Times New Roman" panose="02020603050405020304" pitchFamily="18" charset="0"/>
              </a:rPr>
              <a:t>Nhà cửa thế nào?</a:t>
            </a:r>
            <a:endParaRPr lang="en-US" altLang="en-US" sz="2800">
              <a:solidFill>
                <a:srgbClr val="0000FF"/>
              </a:solidFill>
              <a:latin typeface=".VnTime" panose="020B7200000000000000" pitchFamily="34" charset="0"/>
            </a:endParaRPr>
          </a:p>
        </p:txBody>
      </p:sp>
      <p:sp>
        <p:nvSpPr>
          <p:cNvPr id="18" name="Text Box 41"/>
          <p:cNvSpPr txBox="1">
            <a:spLocks noChangeArrowheads="1"/>
          </p:cNvSpPr>
          <p:nvPr/>
        </p:nvSpPr>
        <p:spPr bwMode="auto">
          <a:xfrm>
            <a:off x="1001600" y="3291568"/>
            <a:ext cx="5167086" cy="393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latin typeface="Times New Roman" panose="02020603050405020304" pitchFamily="18" charset="0"/>
                <a:cs typeface="Times New Roman" panose="02020603050405020304" pitchFamily="18" charset="0"/>
              </a:rPr>
              <a:t>Câu 2: </a:t>
            </a:r>
            <a:r>
              <a:rPr kumimoji="1" lang="en-US" altLang="en-US" sz="2800">
                <a:solidFill>
                  <a:srgbClr val="0000FF"/>
                </a:solidFill>
                <a:latin typeface="Times New Roman" panose="02020603050405020304" pitchFamily="18" charset="0"/>
                <a:cs typeface="Times New Roman" panose="02020603050405020304" pitchFamily="18" charset="0"/>
              </a:rPr>
              <a:t>Nhà cửa </a:t>
            </a:r>
            <a:r>
              <a:rPr kumimoji="1" lang="en-US" altLang="en-US" sz="2800" u="sng">
                <a:solidFill>
                  <a:srgbClr val="FF00FF"/>
                </a:solidFill>
                <a:latin typeface="Times New Roman" panose="02020603050405020304" pitchFamily="18" charset="0"/>
                <a:cs typeface="Times New Roman" panose="02020603050405020304" pitchFamily="18" charset="0"/>
              </a:rPr>
              <a:t>thưa thớt dần.</a:t>
            </a:r>
            <a:endParaRPr lang="en-US" altLang="en-US" sz="2800" u="sng">
              <a:solidFill>
                <a:srgbClr val="FF00FF"/>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1001600" y="5337754"/>
            <a:ext cx="10576934" cy="584775"/>
          </a:xfrm>
          <a:prstGeom prst="rect">
            <a:avLst/>
          </a:prstGeom>
          <a:solidFill>
            <a:srgbClr val="FFFF99"/>
          </a:solidFill>
        </p:spPr>
        <p:txBody>
          <a:bodyPr wrap="none">
            <a:spAutoFit/>
          </a:bodyPr>
          <a:lstStyle/>
          <a:p>
            <a:pPr>
              <a:spcBef>
                <a:spcPct val="50000"/>
              </a:spcBef>
              <a:buFontTx/>
              <a:buNone/>
            </a:pPr>
            <a:r>
              <a:rPr kumimoji="1" lang="en-US" altLang="en-US" sz="3200" b="1">
                <a:latin typeface="Times New Roman" panose="02020603050405020304" pitchFamily="18" charset="0"/>
                <a:cs typeface="Times New Roman" panose="02020603050405020304" pitchFamily="18" charset="0"/>
              </a:rPr>
              <a:t>Từ ngữ trả lời cho câu hỏi </a:t>
            </a:r>
            <a:r>
              <a:rPr kumimoji="1" lang="en-US" altLang="en-US" sz="3200" b="1" i="1">
                <a:solidFill>
                  <a:srgbClr val="FF0000"/>
                </a:solidFill>
                <a:latin typeface="Times New Roman" panose="02020603050405020304" pitchFamily="18" charset="0"/>
                <a:cs typeface="Times New Roman" panose="02020603050405020304" pitchFamily="18" charset="0"/>
              </a:rPr>
              <a:t>thế nào? </a:t>
            </a:r>
            <a:r>
              <a:rPr kumimoji="1" lang="en-US" altLang="en-US" sz="3200" b="1">
                <a:latin typeface="Times New Roman" panose="02020603050405020304" pitchFamily="18" charset="0"/>
                <a:cs typeface="Times New Roman" panose="02020603050405020304" pitchFamily="18" charset="0"/>
              </a:rPr>
              <a:t>chính là vị ngữ của câu.</a:t>
            </a:r>
            <a:endParaRPr kumimoji="1" lang="en-US"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iterate type="lt">
                                    <p:tmPct val="100000"/>
                                  </p:iterate>
                                  <p:childTnLst>
                                    <p:set>
                                      <p:cBhvr>
                                        <p:cTn id="20" dur="1" fill="hold">
                                          <p:stCondLst>
                                            <p:cond delay="0"/>
                                          </p:stCondLst>
                                        </p:cTn>
                                        <p:tgtEl>
                                          <p:spTgt spid="12"/>
                                        </p:tgtEl>
                                        <p:attrNameLst>
                                          <p:attrName>style.visibility</p:attrName>
                                        </p:attrNameLst>
                                      </p:cBhvr>
                                      <p:to>
                                        <p:strVal val="visible"/>
                                      </p:to>
                                    </p:set>
                                    <p:animEffect transition="in" filter="box(in)">
                                      <p:cBhvr>
                                        <p:cTn id="21" dur="75"/>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endParaRPr lang="en-US" altLang="en-US" sz="2800" b="1">
              <a:latin typeface="Times New Roman" panose="02020603050405020304" pitchFamily="18" charset="0"/>
              <a:cs typeface="Times New Roman" panose="02020603050405020304" pitchFamily="18" charset="0"/>
            </a:endParaRP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a:solidFill>
                  <a:srgbClr val="FF0000"/>
                </a:solidFill>
                <a:latin typeface=".VnTime" panose="020B7200000000000000" pitchFamily="34" charset="0"/>
              </a:rPr>
              <a:t> </a:t>
            </a:r>
            <a:r>
              <a:rPr lang="en-US" altLang="en-US" sz="2800" b="1">
                <a:solidFill>
                  <a:srgbClr val="000000"/>
                </a:solidFill>
                <a:latin typeface="Times New Roman" panose="02020603050405020304" pitchFamily="18" charset="0"/>
                <a:cs typeface="Times New Roman" panose="02020603050405020304" pitchFamily="18" charset="0"/>
              </a:rPr>
              <a:t>1. Cho đoạn văn:</a:t>
            </a:r>
            <a:endParaRPr lang="en-US" altLang="en-US" sz="2800" b="1">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Bên đường, cây cối xanh um.   Nhà cửa thưa thớt dần.   Đàn voi bước đi chậm rãi.  Chúng thật hiền lành.  Người quản tượng ngồi vắt vẻo trên chú voi đi đầu.  Anh trẻ và thật khoẻ mạnh.  Thỉnh thoảng, anh lại cúi xuống như nói điều gì đó với chú voi. </a:t>
            </a:r>
            <a:endParaRPr lang="vi-VN" altLang="en-US" sz="28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i="1">
                <a:solidFill>
                  <a:srgbClr val="000000"/>
                </a:solidFill>
                <a:latin typeface="Times New Roman" panose="02020603050405020304" pitchFamily="18" charset="0"/>
                <a:cs typeface="Times New Roman" panose="02020603050405020304" pitchFamily="18" charset="0"/>
              </a:rPr>
              <a:t>Theo Hữu Trị</a:t>
            </a:r>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800">
              <a:solidFill>
                <a:srgbClr val="000000"/>
              </a:solidFill>
              <a:latin typeface="Times New Roman" panose="02020603050405020304" pitchFamily="18" charset="0"/>
              <a:cs typeface="Times New Roman" panose="02020603050405020304" pitchFamily="18" charset="0"/>
            </a:endParaRPr>
          </a:p>
          <a:p>
            <a:pPr algn="just" eaLnBrk="1" hangingPunct="1">
              <a:lnSpc>
                <a:spcPct val="80000"/>
              </a:lnSpc>
              <a:spcBef>
                <a:spcPct val="0"/>
              </a:spcBef>
              <a:buFontTx/>
              <a:buNone/>
            </a:pPr>
            <a:endParaRPr lang="en-US" altLang="en-US" sz="240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Times New Roman" panose="02020603050405020304" pitchFamily="18" charset="0"/>
                <a:cs typeface="Times New Roman" panose="02020603050405020304" pitchFamily="18" charset="0"/>
              </a:rPr>
              <a:t>1</a:t>
            </a:r>
            <a:endParaRPr lang="en-US" altLang="en-US" sz="1400" b="1">
              <a:solidFill>
                <a:srgbClr val="FFFF00"/>
              </a:solidFill>
              <a:latin typeface="Times New Roman" panose="02020603050405020304" pitchFamily="18" charset="0"/>
              <a:cs typeface="Times New Roman" panose="02020603050405020304" pitchFamily="18" charset="0"/>
            </a:endParaRP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2</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5" name="Oval 8"/>
          <p:cNvSpPr>
            <a:spLocks noChangeArrowheads="1"/>
          </p:cNvSpPr>
          <p:nvPr/>
        </p:nvSpPr>
        <p:spPr bwMode="auto">
          <a:xfrm>
            <a:off x="9506857" y="1674688"/>
            <a:ext cx="232229"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3</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4</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7" name="Oval 8"/>
          <p:cNvSpPr>
            <a:spLocks noChangeArrowheads="1"/>
          </p:cNvSpPr>
          <p:nvPr/>
        </p:nvSpPr>
        <p:spPr bwMode="auto">
          <a:xfrm>
            <a:off x="7300668" y="2102858"/>
            <a:ext cx="235382"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5</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6</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9" name="Oval 8"/>
          <p:cNvSpPr>
            <a:spLocks noChangeArrowheads="1"/>
          </p:cNvSpPr>
          <p:nvPr/>
        </p:nvSpPr>
        <p:spPr bwMode="auto">
          <a:xfrm>
            <a:off x="9811558" y="2506941"/>
            <a:ext cx="235382" cy="280988"/>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50" name="Rectangle 7"/>
          <p:cNvSpPr>
            <a:spLocks noChangeArrowheads="1"/>
          </p:cNvSpPr>
          <p:nvPr/>
        </p:nvSpPr>
        <p:spPr bwMode="auto">
          <a:xfrm>
            <a:off x="1397053" y="4289930"/>
            <a:ext cx="9503176"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pPr>
            <a:r>
              <a:rPr lang="en-US" altLang="en-US" sz="2800" b="1" i="1">
                <a:solidFill>
                  <a:srgbClr val="FF0000"/>
                </a:solidFill>
                <a:latin typeface="Times New Roman" panose="02020603050405020304" pitchFamily="18" charset="0"/>
                <a:cs typeface="Times New Roman" panose="02020603050405020304" pitchFamily="18" charset="0"/>
              </a:rPr>
              <a:t>4. </a:t>
            </a:r>
            <a:r>
              <a:rPr lang="vi-VN" altLang="en-US" sz="2800" b="1" i="1">
                <a:solidFill>
                  <a:srgbClr val="FF0000"/>
                </a:solidFill>
                <a:latin typeface="Times New Roman" panose="02020603050405020304" pitchFamily="18" charset="0"/>
                <a:cs typeface="Times New Roman" panose="02020603050405020304" pitchFamily="18" charset="0"/>
              </a:rPr>
              <a:t>Tìm và gạch chân những từ ngữ chỉ</a:t>
            </a:r>
            <a:r>
              <a:rPr lang="vi-VN" altLang="en-US" sz="2800" b="1" i="1" u="sng">
                <a:solidFill>
                  <a:srgbClr val="FF0000"/>
                </a:solidFill>
                <a:latin typeface="Times New Roman" panose="02020603050405020304" pitchFamily="18" charset="0"/>
                <a:cs typeface="Times New Roman" panose="02020603050405020304" pitchFamily="18" charset="0"/>
              </a:rPr>
              <a:t> các sự vật </a:t>
            </a:r>
            <a:r>
              <a:rPr lang="vi-VN" altLang="en-US" sz="2800" b="1" i="1">
                <a:solidFill>
                  <a:srgbClr val="FF0000"/>
                </a:solidFill>
                <a:latin typeface="Times New Roman" panose="02020603050405020304" pitchFamily="18" charset="0"/>
                <a:cs typeface="Times New Roman" panose="02020603050405020304" pitchFamily="18" charset="0"/>
              </a:rPr>
              <a:t>được miêu tả trong các câu văn 1,</a:t>
            </a:r>
            <a:r>
              <a:rPr lang="en-US" altLang="en-US" sz="2800" b="1" i="1">
                <a:solidFill>
                  <a:srgbClr val="FF0000"/>
                </a:solidFill>
                <a:latin typeface="Times New Roman" panose="02020603050405020304" pitchFamily="18" charset="0"/>
                <a:cs typeface="Times New Roman" panose="02020603050405020304" pitchFamily="18" charset="0"/>
              </a:rPr>
              <a:t> </a:t>
            </a:r>
            <a:r>
              <a:rPr lang="vi-VN" altLang="en-US" sz="2800" b="1" i="1">
                <a:solidFill>
                  <a:srgbClr val="FF0000"/>
                </a:solidFill>
                <a:latin typeface="Times New Roman" panose="02020603050405020304" pitchFamily="18" charset="0"/>
                <a:cs typeface="Times New Roman" panose="02020603050405020304" pitchFamily="18" charset="0"/>
              </a:rPr>
              <a:t>2, 4,6. </a:t>
            </a:r>
            <a:endParaRPr lang="vi-VN" altLang="en-US" sz="28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8" name="Text Box 7"/>
          <p:cNvSpPr txBox="1">
            <a:spLocks noChangeArrowheads="1"/>
          </p:cNvSpPr>
          <p:nvPr/>
        </p:nvSpPr>
        <p:spPr bwMode="auto">
          <a:xfrm>
            <a:off x="1328651" y="610986"/>
            <a:ext cx="2743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I. Nhận xét:</a:t>
            </a:r>
            <a:endParaRPr lang="en-US" altLang="en-US" sz="2800" b="1">
              <a:latin typeface="Times New Roman" panose="02020603050405020304" pitchFamily="18" charset="0"/>
              <a:cs typeface="Times New Roman" panose="02020603050405020304" pitchFamily="18" charset="0"/>
            </a:endParaRPr>
          </a:p>
        </p:txBody>
      </p:sp>
      <p:sp>
        <p:nvSpPr>
          <p:cNvPr id="41" name="Rectangle 2"/>
          <p:cNvSpPr>
            <a:spLocks noChangeArrowheads="1"/>
          </p:cNvSpPr>
          <p:nvPr/>
        </p:nvSpPr>
        <p:spPr bwMode="auto">
          <a:xfrm>
            <a:off x="1328651" y="1134206"/>
            <a:ext cx="9673178" cy="528955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400" b="1">
                <a:solidFill>
                  <a:srgbClr val="FF0000"/>
                </a:solidFill>
                <a:latin typeface=".VnTime" panose="020B7200000000000000" pitchFamily="34" charset="0"/>
              </a:rPr>
              <a:t> </a:t>
            </a:r>
            <a:r>
              <a:rPr lang="en-US" altLang="en-US" sz="2800" b="1">
                <a:solidFill>
                  <a:srgbClr val="000000"/>
                </a:solidFill>
                <a:latin typeface="Times New Roman" panose="02020603050405020304" pitchFamily="18" charset="0"/>
                <a:cs typeface="Times New Roman" panose="02020603050405020304" pitchFamily="18" charset="0"/>
              </a:rPr>
              <a:t>1. Cho đoạn văn:</a:t>
            </a:r>
            <a:endParaRPr lang="en-US" altLang="en-US" sz="2800" b="1">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vi-VN" altLang="en-US" sz="2800">
                <a:solidFill>
                  <a:srgbClr val="000000"/>
                </a:solidFill>
                <a:latin typeface="Times New Roman" panose="02020603050405020304" pitchFamily="18" charset="0"/>
                <a:cs typeface="Times New Roman" panose="02020603050405020304" pitchFamily="18" charset="0"/>
              </a:rPr>
              <a:t>    Bên đường, </a:t>
            </a:r>
            <a:r>
              <a:rPr lang="vi-VN" altLang="en-US" sz="2800" u="sng">
                <a:solidFill>
                  <a:srgbClr val="FF0066"/>
                </a:solidFill>
                <a:latin typeface="Times New Roman" panose="02020603050405020304" pitchFamily="18" charset="0"/>
                <a:cs typeface="Times New Roman" panose="02020603050405020304" pitchFamily="18" charset="0"/>
              </a:rPr>
              <a:t>cây cối </a:t>
            </a:r>
            <a:r>
              <a:rPr lang="vi-VN" altLang="en-US" sz="2800">
                <a:solidFill>
                  <a:srgbClr val="000000"/>
                </a:solidFill>
                <a:latin typeface="Times New Roman" panose="02020603050405020304" pitchFamily="18" charset="0"/>
                <a:cs typeface="Times New Roman" panose="02020603050405020304" pitchFamily="18" charset="0"/>
              </a:rPr>
              <a:t>xanh um.   </a:t>
            </a:r>
            <a:r>
              <a:rPr lang="vi-VN" altLang="en-US" sz="2800" u="sng">
                <a:solidFill>
                  <a:srgbClr val="FF0066"/>
                </a:solidFill>
                <a:latin typeface="Times New Roman" panose="02020603050405020304" pitchFamily="18" charset="0"/>
                <a:cs typeface="Times New Roman" panose="02020603050405020304" pitchFamily="18" charset="0"/>
              </a:rPr>
              <a:t>Nhà cửa </a:t>
            </a:r>
            <a:r>
              <a:rPr lang="vi-VN" altLang="en-US" sz="2800">
                <a:solidFill>
                  <a:srgbClr val="000000"/>
                </a:solidFill>
                <a:latin typeface="Times New Roman" panose="02020603050405020304" pitchFamily="18" charset="0"/>
                <a:cs typeface="Times New Roman" panose="02020603050405020304" pitchFamily="18" charset="0"/>
              </a:rPr>
              <a:t>thưa thớt dần.   Đàn voi bước đi chậm rãi.  </a:t>
            </a:r>
            <a:r>
              <a:rPr lang="vi-VN" altLang="en-US" sz="2800" u="sng">
                <a:solidFill>
                  <a:srgbClr val="FF0066"/>
                </a:solidFill>
                <a:latin typeface="Times New Roman" panose="02020603050405020304" pitchFamily="18" charset="0"/>
                <a:cs typeface="Times New Roman" panose="02020603050405020304" pitchFamily="18" charset="0"/>
              </a:rPr>
              <a:t>Chúng</a:t>
            </a:r>
            <a:r>
              <a:rPr lang="vi-VN" altLang="en-US" sz="2800" u="sng">
                <a:solidFill>
                  <a:srgbClr val="FF66CC"/>
                </a:solidFill>
                <a:latin typeface="Times New Roman" panose="02020603050405020304" pitchFamily="18" charset="0"/>
                <a:cs typeface="Times New Roman" panose="02020603050405020304" pitchFamily="18" charset="0"/>
              </a:rPr>
              <a:t> </a:t>
            </a:r>
            <a:r>
              <a:rPr lang="vi-VN" altLang="en-US" sz="2800">
                <a:solidFill>
                  <a:srgbClr val="000000"/>
                </a:solidFill>
                <a:latin typeface="Times New Roman" panose="02020603050405020304" pitchFamily="18" charset="0"/>
                <a:cs typeface="Times New Roman" panose="02020603050405020304" pitchFamily="18" charset="0"/>
              </a:rPr>
              <a:t>thật hiền lành.  Người quản tượng ngồi vắt vẻo trên chú voi đi đầu.  </a:t>
            </a:r>
            <a:r>
              <a:rPr lang="vi-VN" altLang="en-US" sz="2800" u="sng">
                <a:solidFill>
                  <a:srgbClr val="FF0066"/>
                </a:solidFill>
                <a:latin typeface="Times New Roman" panose="02020603050405020304" pitchFamily="18" charset="0"/>
                <a:cs typeface="Times New Roman" panose="02020603050405020304" pitchFamily="18" charset="0"/>
              </a:rPr>
              <a:t>Anh</a:t>
            </a:r>
            <a:r>
              <a:rPr lang="vi-VN" altLang="en-US" sz="2800">
                <a:solidFill>
                  <a:srgbClr val="000000"/>
                </a:solidFill>
                <a:latin typeface="Times New Roman" panose="02020603050405020304" pitchFamily="18" charset="0"/>
                <a:cs typeface="Times New Roman" panose="02020603050405020304" pitchFamily="18" charset="0"/>
              </a:rPr>
              <a:t> trẻ và thật khoẻ mạnh.  Thỉnh thoảng, anh lại cúi xuống như nói điều gì đó với chú voi. </a:t>
            </a:r>
            <a:endParaRPr lang="vi-VN" altLang="en-US" sz="2800">
              <a:solidFill>
                <a:srgbClr val="000000"/>
              </a:solidFill>
              <a:latin typeface="Times New Roman" panose="02020603050405020304" pitchFamily="18" charset="0"/>
              <a:cs typeface="Times New Roman" panose="02020603050405020304" pitchFamily="18" charset="0"/>
            </a:endParaRPr>
          </a:p>
          <a:p>
            <a:pPr algn="just" eaLnBrk="1" hangingPunct="1">
              <a:spcBef>
                <a:spcPct val="0"/>
              </a:spcBef>
              <a:buFontTx/>
              <a:buNone/>
            </a:pPr>
            <a:r>
              <a:rPr lang="en-US" altLang="en-US" sz="2800">
                <a:solidFill>
                  <a:srgbClr val="000000"/>
                </a:solidFill>
                <a:latin typeface="Times New Roman" panose="02020603050405020304" pitchFamily="18" charset="0"/>
                <a:cs typeface="Times New Roman" panose="02020603050405020304" pitchFamily="18" charset="0"/>
              </a:rPr>
              <a:t>		                                                            (</a:t>
            </a:r>
            <a:r>
              <a:rPr lang="en-US" altLang="en-US" sz="2800" i="1">
                <a:solidFill>
                  <a:srgbClr val="000000"/>
                </a:solidFill>
                <a:latin typeface="Times New Roman" panose="02020603050405020304" pitchFamily="18" charset="0"/>
                <a:cs typeface="Times New Roman" panose="02020603050405020304" pitchFamily="18" charset="0"/>
              </a:rPr>
              <a:t>Theo Hữu Trị</a:t>
            </a:r>
            <a:r>
              <a:rPr lang="en-US" altLang="en-US" sz="2800">
                <a:solidFill>
                  <a:srgbClr val="000000"/>
                </a:solidFill>
                <a:latin typeface="Times New Roman" panose="02020603050405020304" pitchFamily="18" charset="0"/>
                <a:cs typeface="Times New Roman" panose="02020603050405020304" pitchFamily="18" charset="0"/>
              </a:rPr>
              <a:t>)</a:t>
            </a:r>
            <a:endParaRPr lang="en-US" altLang="en-US" sz="2800">
              <a:solidFill>
                <a:srgbClr val="000000"/>
              </a:solidFill>
              <a:latin typeface="Times New Roman" panose="02020603050405020304" pitchFamily="18" charset="0"/>
              <a:cs typeface="Times New Roman" panose="02020603050405020304" pitchFamily="18" charset="0"/>
            </a:endParaRPr>
          </a:p>
          <a:p>
            <a:pPr algn="just" eaLnBrk="1" hangingPunct="1">
              <a:lnSpc>
                <a:spcPct val="80000"/>
              </a:lnSpc>
              <a:spcBef>
                <a:spcPct val="0"/>
              </a:spcBef>
              <a:buFontTx/>
              <a:buNone/>
            </a:pPr>
            <a:endParaRPr lang="en-US" altLang="en-US" sz="2400">
              <a:solidFill>
                <a:srgbClr val="0000FF"/>
              </a:solidFill>
              <a:latin typeface=".VnTime" panose="020B7200000000000000" pitchFamily="34" charset="0"/>
            </a:endParaRPr>
          </a:p>
        </p:txBody>
      </p:sp>
      <p:sp>
        <p:nvSpPr>
          <p:cNvPr id="43" name="Oval 8"/>
          <p:cNvSpPr>
            <a:spLocks noChangeArrowheads="1"/>
          </p:cNvSpPr>
          <p:nvPr/>
        </p:nvSpPr>
        <p:spPr bwMode="auto">
          <a:xfrm>
            <a:off x="1567542" y="1674688"/>
            <a:ext cx="208671"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400" b="1">
                <a:solidFill>
                  <a:srgbClr val="FFFF00"/>
                </a:solidFill>
                <a:latin typeface="Times New Roman" panose="02020603050405020304" pitchFamily="18" charset="0"/>
                <a:cs typeface="Times New Roman" panose="02020603050405020304" pitchFamily="18" charset="0"/>
              </a:rPr>
              <a:t>1</a:t>
            </a:r>
            <a:endParaRPr lang="en-US" altLang="en-US" sz="1400" b="1">
              <a:solidFill>
                <a:srgbClr val="FFFF00"/>
              </a:solidFill>
              <a:latin typeface="Times New Roman" panose="02020603050405020304" pitchFamily="18" charset="0"/>
              <a:cs typeface="Times New Roman" panose="02020603050405020304" pitchFamily="18" charset="0"/>
            </a:endParaRPr>
          </a:p>
        </p:txBody>
      </p:sp>
      <p:sp>
        <p:nvSpPr>
          <p:cNvPr id="44" name="Oval 8"/>
          <p:cNvSpPr>
            <a:spLocks noChangeArrowheads="1"/>
          </p:cNvSpPr>
          <p:nvPr/>
        </p:nvSpPr>
        <p:spPr bwMode="auto">
          <a:xfrm>
            <a:off x="5983589" y="1651731"/>
            <a:ext cx="243040" cy="303944"/>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2</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5" name="Oval 8"/>
          <p:cNvSpPr>
            <a:spLocks noChangeArrowheads="1"/>
          </p:cNvSpPr>
          <p:nvPr/>
        </p:nvSpPr>
        <p:spPr bwMode="auto">
          <a:xfrm>
            <a:off x="9515747" y="1674688"/>
            <a:ext cx="232229"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3</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6" name="Oval 8"/>
          <p:cNvSpPr>
            <a:spLocks noChangeArrowheads="1"/>
          </p:cNvSpPr>
          <p:nvPr/>
        </p:nvSpPr>
        <p:spPr bwMode="auto">
          <a:xfrm>
            <a:off x="3954160" y="2102859"/>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4</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7" name="Oval 8"/>
          <p:cNvSpPr>
            <a:spLocks noChangeArrowheads="1"/>
          </p:cNvSpPr>
          <p:nvPr/>
        </p:nvSpPr>
        <p:spPr bwMode="auto">
          <a:xfrm>
            <a:off x="7300668" y="2102858"/>
            <a:ext cx="235382" cy="280987"/>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5</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48" name="Oval 8"/>
          <p:cNvSpPr>
            <a:spLocks noChangeArrowheads="1"/>
          </p:cNvSpPr>
          <p:nvPr/>
        </p:nvSpPr>
        <p:spPr bwMode="auto">
          <a:xfrm>
            <a:off x="5511259" y="2506941"/>
            <a:ext cx="235382" cy="280987"/>
          </a:xfrm>
          <a:prstGeom prst="ellipse">
            <a:avLst/>
          </a:prstGeom>
          <a:solidFill>
            <a:srgbClr val="FF0000"/>
          </a:solid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FF00"/>
                </a:solidFill>
                <a:latin typeface="Times New Roman" panose="02020603050405020304" pitchFamily="18" charset="0"/>
                <a:cs typeface="Times New Roman" panose="02020603050405020304" pitchFamily="18" charset="0"/>
              </a:rPr>
              <a:t>6</a:t>
            </a:r>
            <a:endParaRPr lang="en-US" altLang="en-US" sz="1600" b="1">
              <a:solidFill>
                <a:srgbClr val="FFFF00"/>
              </a:solidFill>
              <a:latin typeface="Times New Roman" panose="02020603050405020304" pitchFamily="18" charset="0"/>
              <a:cs typeface="Times New Roman" panose="02020603050405020304" pitchFamily="18" charset="0"/>
            </a:endParaRPr>
          </a:p>
        </p:txBody>
      </p:sp>
      <p:sp>
        <p:nvSpPr>
          <p:cNvPr id="49" name="Oval 8"/>
          <p:cNvSpPr>
            <a:spLocks noChangeArrowheads="1"/>
          </p:cNvSpPr>
          <p:nvPr/>
        </p:nvSpPr>
        <p:spPr bwMode="auto">
          <a:xfrm>
            <a:off x="9811558" y="2506941"/>
            <a:ext cx="235382" cy="280988"/>
          </a:xfrm>
          <a:prstGeom prst="ellipse">
            <a:avLst/>
          </a:prstGeom>
          <a:noFill/>
          <a:ln w="9525">
            <a:solidFill>
              <a:schemeClr val="tx1"/>
            </a:solidFill>
            <a:rou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a:solidFill>
                  <a:srgbClr val="FF0000"/>
                </a:solidFill>
                <a:latin typeface="Times New Roman" panose="02020603050405020304" pitchFamily="18" charset="0"/>
                <a:cs typeface="Times New Roman" panose="02020603050405020304" pitchFamily="18" charset="0"/>
              </a:rPr>
              <a:t>7</a:t>
            </a:r>
            <a:endParaRPr lang="en-US" altLang="en-US" sz="1600" b="1">
              <a:solidFill>
                <a:srgbClr val="FF0000"/>
              </a:solidFill>
              <a:latin typeface="Times New Roman" panose="02020603050405020304" pitchFamily="18" charset="0"/>
              <a:cs typeface="Times New Roman" panose="02020603050405020304" pitchFamily="18" charset="0"/>
            </a:endParaRPr>
          </a:p>
        </p:txBody>
      </p:sp>
      <p:sp>
        <p:nvSpPr>
          <p:cNvPr id="50" name="Rectangle 7"/>
          <p:cNvSpPr>
            <a:spLocks noChangeArrowheads="1"/>
          </p:cNvSpPr>
          <p:nvPr/>
        </p:nvSpPr>
        <p:spPr bwMode="auto">
          <a:xfrm>
            <a:off x="1397053" y="4289930"/>
            <a:ext cx="9503176"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None/>
            </a:pPr>
            <a:r>
              <a:rPr lang="en-US" altLang="en-US" sz="2800" b="1" i="1">
                <a:solidFill>
                  <a:srgbClr val="FF0000"/>
                </a:solidFill>
                <a:latin typeface="Times New Roman" panose="02020603050405020304" pitchFamily="18" charset="0"/>
                <a:cs typeface="Times New Roman" panose="02020603050405020304" pitchFamily="18" charset="0"/>
              </a:rPr>
              <a:t>4. </a:t>
            </a:r>
            <a:r>
              <a:rPr lang="vi-VN" altLang="en-US" sz="2800" b="1" i="1">
                <a:solidFill>
                  <a:srgbClr val="FF0000"/>
                </a:solidFill>
                <a:latin typeface="Times New Roman" panose="02020603050405020304" pitchFamily="18" charset="0"/>
                <a:cs typeface="Times New Roman" panose="02020603050405020304" pitchFamily="18" charset="0"/>
              </a:rPr>
              <a:t>Tìm và gạch chân những từ ngữ </a:t>
            </a:r>
            <a:r>
              <a:rPr lang="vi-VN" altLang="en-US" sz="2800" b="1" i="1" u="sng">
                <a:solidFill>
                  <a:srgbClr val="FF0000"/>
                </a:solidFill>
                <a:latin typeface="Times New Roman" panose="02020603050405020304" pitchFamily="18" charset="0"/>
                <a:cs typeface="Times New Roman" panose="02020603050405020304" pitchFamily="18" charset="0"/>
              </a:rPr>
              <a:t>chỉ các sự vật</a:t>
            </a:r>
            <a:r>
              <a:rPr lang="vi-VN" altLang="en-US" sz="2800" b="1" i="1">
                <a:solidFill>
                  <a:srgbClr val="FF0000"/>
                </a:solidFill>
                <a:latin typeface="Times New Roman" panose="02020603050405020304" pitchFamily="18" charset="0"/>
                <a:cs typeface="Times New Roman" panose="02020603050405020304" pitchFamily="18" charset="0"/>
              </a:rPr>
              <a:t> được miêu tả trong các câu văn 1,</a:t>
            </a:r>
            <a:r>
              <a:rPr lang="en-US" altLang="en-US" sz="2800" b="1" i="1">
                <a:solidFill>
                  <a:srgbClr val="FF0000"/>
                </a:solidFill>
                <a:latin typeface="Times New Roman" panose="02020603050405020304" pitchFamily="18" charset="0"/>
                <a:cs typeface="Times New Roman" panose="02020603050405020304" pitchFamily="18" charset="0"/>
              </a:rPr>
              <a:t> </a:t>
            </a:r>
            <a:r>
              <a:rPr lang="vi-VN" altLang="en-US" sz="2800" b="1" i="1">
                <a:solidFill>
                  <a:srgbClr val="FF0000"/>
                </a:solidFill>
                <a:latin typeface="Times New Roman" panose="02020603050405020304" pitchFamily="18" charset="0"/>
                <a:cs typeface="Times New Roman" panose="02020603050405020304" pitchFamily="18" charset="0"/>
              </a:rPr>
              <a:t>2, 4,6. </a:t>
            </a:r>
            <a:endParaRPr lang="vi-VN" altLang="en-US" sz="28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9" name="Rectangle 13"/>
          <p:cNvSpPr txBox="1">
            <a:spLocks noChangeArrowheads="1"/>
          </p:cNvSpPr>
          <p:nvPr/>
        </p:nvSpPr>
        <p:spPr>
          <a:xfrm>
            <a:off x="1131163" y="618995"/>
            <a:ext cx="5738813" cy="638175"/>
          </a:xfrm>
          <a:prstGeom prst="rect">
            <a:avLst/>
          </a:prstGeom>
          <a:noFill/>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ltLang="en-US" sz="2800" b="1">
                <a:latin typeface="Times New Roman" panose="02020603050405020304" pitchFamily="18" charset="0"/>
                <a:cs typeface="Times New Roman" panose="02020603050405020304" pitchFamily="18" charset="0"/>
              </a:rPr>
              <a:t>5. Đặt câu hỏi cho các từ gạch chân:</a:t>
            </a:r>
            <a:endParaRPr lang="en-US" altLang="en-US" sz="2800" b="1">
              <a:solidFill>
                <a:srgbClr val="0000FF"/>
              </a:solidFill>
              <a:latin typeface="Times New Roman" panose="02020603050405020304" pitchFamily="18" charset="0"/>
              <a:cs typeface="Times New Roman" panose="02020603050405020304" pitchFamily="18" charset="0"/>
            </a:endParaRPr>
          </a:p>
        </p:txBody>
      </p:sp>
      <p:graphicFrame>
        <p:nvGraphicFramePr>
          <p:cNvPr id="10" name="Group 114"/>
          <p:cNvGraphicFramePr/>
          <p:nvPr/>
        </p:nvGraphicFramePr>
        <p:xfrm>
          <a:off x="971620" y="1363668"/>
          <a:ext cx="10188915" cy="3576637"/>
        </p:xfrm>
        <a:graphic>
          <a:graphicData uri="http://schemas.openxmlformats.org/drawingml/2006/table">
            <a:tbl>
              <a:tblPr/>
              <a:tblGrid>
                <a:gridCol w="5499634"/>
                <a:gridCol w="4689281"/>
              </a:tblGrid>
              <a:tr h="78189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Đặt</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câu</a:t>
                      </a:r>
                      <a:r>
                        <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1"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hỏi</a:t>
                      </a:r>
                      <a:endParaRPr kumimoji="0" lang="en-US" altLang="en-US" sz="24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r>
              <a:tr h="712262">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r>
              <a:tr h="718649">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70000"/>
                        </a:lnSpc>
                        <a:spcBef>
                          <a:spcPct val="50000"/>
                        </a:spcBef>
                        <a:spcAft>
                          <a:spcPct val="0"/>
                        </a:spcAft>
                        <a:buClrTx/>
                        <a:buSzTx/>
                        <a:buFont typeface="Times New Roman" panose="02020603050405020304" pitchFamily="18" charset="0"/>
                        <a:buNone/>
                      </a:pPr>
                      <a:endParaRPr kumimoji="0" lang="en-US" altLang="en-US" sz="2400" b="0" i="0" u="none" strike="noStrike" cap="none" normalizeH="0" baseline="0" dirty="0">
                        <a:ln>
                          <a:noFill/>
                        </a:ln>
                        <a:solidFill>
                          <a:srgbClr val="FFFF00"/>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r>
              <a:tr h="579710">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r>
              <a:tr h="784126">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c>
                  <a:txBody>
                    <a:bodyPr/>
                    <a:lstStyle>
                      <a:lvl1pPr>
                        <a:spcBef>
                          <a:spcPct val="20000"/>
                        </a:spcBef>
                        <a:defRPr sz="2800">
                          <a:solidFill>
                            <a:schemeClr val="tx1"/>
                          </a:solidFill>
                          <a:latin typeface="Arial" panose="020B0604020202020204" pitchFamily="34" charset="0"/>
                          <a:cs typeface="Arial" panose="020B0604020202020204" pitchFamily="34" charset="0"/>
                        </a:defRPr>
                      </a:lvl1pPr>
                      <a:lvl2pPr>
                        <a:spcBef>
                          <a:spcPct val="20000"/>
                        </a:spcBef>
                        <a:defRPr sz="2400">
                          <a:solidFill>
                            <a:schemeClr val="tx1"/>
                          </a:solidFill>
                          <a:latin typeface="Arial" panose="020B0604020202020204" pitchFamily="34" charset="0"/>
                          <a:cs typeface="Arial" panose="020B0604020202020204" pitchFamily="34" charset="0"/>
                        </a:defRPr>
                      </a:lvl2pPr>
                      <a:lvl3pPr>
                        <a:spcBef>
                          <a:spcPct val="20000"/>
                        </a:spcBef>
                        <a:defRPr sz="2000">
                          <a:solidFill>
                            <a:schemeClr val="tx1"/>
                          </a:solidFill>
                          <a:latin typeface="Arial" panose="020B0604020202020204" pitchFamily="34" charset="0"/>
                          <a:cs typeface="Arial" panose="020B0604020202020204" pitchFamily="34" charset="0"/>
                        </a:defRPr>
                      </a:lvl3pPr>
                      <a:lvl4pPr>
                        <a:spcBef>
                          <a:spcPct val="20000"/>
                        </a:spcBef>
                        <a:defRPr>
                          <a:solidFill>
                            <a:schemeClr val="tx1"/>
                          </a:solidFill>
                          <a:latin typeface="Arial" panose="020B0604020202020204" pitchFamily="34" charset="0"/>
                          <a:cs typeface="Arial" panose="020B0604020202020204" pitchFamily="34" charset="0"/>
                        </a:defRPr>
                      </a:lvl4pPr>
                      <a:lvl5pPr>
                        <a:spcBef>
                          <a:spcPct val="20000"/>
                        </a:spcBef>
                        <a:defRPr>
                          <a:solidFill>
                            <a:schemeClr val="tx1"/>
                          </a:solidFill>
                          <a:latin typeface="Arial" panose="020B0604020202020204" pitchFamily="34" charset="0"/>
                          <a:cs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cs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cs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cs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en-US" sz="2400" b="0" i="0" u="none" strike="noStrike" cap="none" normalizeH="0" baseline="0" dirty="0">
                        <a:ln>
                          <a:noFill/>
                        </a:ln>
                        <a:solidFill>
                          <a:schemeClr val="tx1"/>
                        </a:solidFill>
                        <a:effectLst/>
                        <a:latin typeface=".VnTime" panose="020B7200000000000000" pitchFamily="34" charset="0"/>
                        <a:cs typeface="Arial" panose="020B0604020202020204" pitchFamily="34" charset="0"/>
                      </a:endParaRPr>
                    </a:p>
                  </a:txBody>
                  <a:tcPr marL="91435" marR="91435" marT="45718"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blipFill dpi="0" rotWithShape="0">
                      <a:blip r:embed="rId1"/>
                      <a:srcRect/>
                      <a:tile tx="0" ty="0" sx="100000" sy="100000" flip="none" algn="tl"/>
                    </a:blipFill>
                  </a:tcPr>
                </a:tc>
              </a:tr>
            </a:tbl>
          </a:graphicData>
        </a:graphic>
      </p:graphicFrame>
      <p:sp>
        <p:nvSpPr>
          <p:cNvPr id="11" name="Text Box 34"/>
          <p:cNvSpPr txBox="1">
            <a:spLocks noChangeArrowheads="1"/>
          </p:cNvSpPr>
          <p:nvPr/>
        </p:nvSpPr>
        <p:spPr bwMode="auto">
          <a:xfrm>
            <a:off x="971620" y="2340744"/>
            <a:ext cx="5446486" cy="920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vi-VN" altLang="en-US" sz="2800">
                <a:latin typeface="Times New Roman" panose="02020603050405020304" pitchFamily="18" charset="0"/>
                <a:cs typeface="Times New Roman" panose="02020603050405020304" pitchFamily="18" charset="0"/>
              </a:rPr>
              <a:t>Câu 1: </a:t>
            </a:r>
            <a:r>
              <a:rPr lang="vi-VN" altLang="en-US" sz="2800">
                <a:solidFill>
                  <a:srgbClr val="0000FF"/>
                </a:solidFill>
                <a:latin typeface="Times New Roman" panose="02020603050405020304" pitchFamily="18" charset="0"/>
                <a:cs typeface="Times New Roman" panose="02020603050405020304" pitchFamily="18" charset="0"/>
              </a:rPr>
              <a:t>Bên đường, </a:t>
            </a:r>
            <a:r>
              <a:rPr lang="vi-VN" altLang="en-US" sz="2800" u="sng">
                <a:solidFill>
                  <a:srgbClr val="FF0066"/>
                </a:solidFill>
                <a:latin typeface="Times New Roman" panose="02020603050405020304" pitchFamily="18" charset="0"/>
                <a:cs typeface="Times New Roman" panose="02020603050405020304" pitchFamily="18" charset="0"/>
              </a:rPr>
              <a:t>cây cối </a:t>
            </a:r>
            <a:r>
              <a:rPr lang="vi-VN" altLang="en-US" sz="2800">
                <a:solidFill>
                  <a:srgbClr val="004DE6"/>
                </a:solidFill>
                <a:latin typeface="Times New Roman" panose="02020603050405020304" pitchFamily="18" charset="0"/>
                <a:cs typeface="Times New Roman" panose="02020603050405020304" pitchFamily="18" charset="0"/>
              </a:rPr>
              <a:t>xanh um.</a:t>
            </a:r>
            <a:endParaRPr lang="vi-VN" altLang="en-US" sz="2800">
              <a:solidFill>
                <a:srgbClr val="004DE6"/>
              </a:solidFill>
              <a:latin typeface="Times New Roman" panose="02020603050405020304" pitchFamily="18" charset="0"/>
              <a:cs typeface="Times New Roman" panose="02020603050405020304" pitchFamily="18" charset="0"/>
            </a:endParaRPr>
          </a:p>
          <a:p>
            <a:pPr>
              <a:lnSpc>
                <a:spcPct val="70000"/>
              </a:lnSpc>
              <a:spcBef>
                <a:spcPct val="50000"/>
              </a:spcBef>
              <a:buFontTx/>
              <a:buNone/>
            </a:pPr>
            <a:endParaRPr lang="en-US" altLang="en-US" sz="2800">
              <a:solidFill>
                <a:srgbClr val="FF00FF"/>
              </a:solidFill>
              <a:latin typeface=".VnTime" panose="020B7200000000000000" pitchFamily="34" charset="0"/>
            </a:endParaRPr>
          </a:p>
        </p:txBody>
      </p:sp>
      <p:sp>
        <p:nvSpPr>
          <p:cNvPr id="12" name="Text Box 35"/>
          <p:cNvSpPr txBox="1">
            <a:spLocks noChangeArrowheads="1"/>
          </p:cNvSpPr>
          <p:nvPr/>
        </p:nvSpPr>
        <p:spPr bwMode="auto">
          <a:xfrm>
            <a:off x="6566594" y="2223851"/>
            <a:ext cx="4643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kumimoji="1" lang="en-US" altLang="en-US" sz="2800">
                <a:solidFill>
                  <a:schemeClr val="bg1"/>
                </a:solidFill>
                <a:latin typeface=".VnTime" panose="020B7200000000000000" pitchFamily="34" charset="0"/>
              </a:rPr>
              <a:t> </a:t>
            </a:r>
            <a:r>
              <a:rPr lang="vi-VN" altLang="en-US" sz="2800">
                <a:latin typeface="Times New Roman" panose="02020603050405020304" pitchFamily="18" charset="0"/>
                <a:cs typeface="Times New Roman" panose="02020603050405020304" pitchFamily="18" charset="0"/>
              </a:rPr>
              <a:t>Bên đường, </a:t>
            </a:r>
            <a:r>
              <a:rPr lang="en-US" altLang="en-US" sz="2800">
                <a:solidFill>
                  <a:srgbClr val="C00000"/>
                </a:solidFill>
                <a:latin typeface="Times New Roman" panose="02020603050405020304" pitchFamily="18" charset="0"/>
                <a:cs typeface="Times New Roman" panose="02020603050405020304" pitchFamily="18" charset="0"/>
              </a:rPr>
              <a:t>cái gì </a:t>
            </a:r>
            <a:r>
              <a:rPr lang="vi-VN" altLang="en-US" sz="2800">
                <a:latin typeface="Times New Roman" panose="02020603050405020304" pitchFamily="18" charset="0"/>
                <a:cs typeface="Times New Roman" panose="02020603050405020304" pitchFamily="18" charset="0"/>
              </a:rPr>
              <a:t>xanh um</a:t>
            </a:r>
            <a:r>
              <a:rPr kumimoji="1"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3" name="Text Box 36"/>
          <p:cNvSpPr txBox="1">
            <a:spLocks noChangeArrowheads="1"/>
          </p:cNvSpPr>
          <p:nvPr/>
        </p:nvSpPr>
        <p:spPr bwMode="auto">
          <a:xfrm>
            <a:off x="971620" y="3575708"/>
            <a:ext cx="430758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4: </a:t>
            </a:r>
            <a:r>
              <a:rPr lang="en-US" altLang="en-US" sz="2800" u="sng">
                <a:solidFill>
                  <a:srgbClr val="FF0066"/>
                </a:solidFill>
                <a:latin typeface="Times New Roman" panose="02020603050405020304" pitchFamily="18" charset="0"/>
                <a:cs typeface="Times New Roman" panose="02020603050405020304" pitchFamily="18" charset="0"/>
              </a:rPr>
              <a:t>Chúng</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solidFill>
                  <a:srgbClr val="004DE6"/>
                </a:solidFill>
                <a:latin typeface="Times New Roman" panose="02020603050405020304" pitchFamily="18" charset="0"/>
                <a:cs typeface="Times New Roman" panose="02020603050405020304" pitchFamily="18" charset="0"/>
              </a:rPr>
              <a:t>thật hiền lành.</a:t>
            </a:r>
            <a:endParaRPr lang="en-US" altLang="en-US" sz="2800">
              <a:solidFill>
                <a:srgbClr val="004DE6"/>
              </a:solidFill>
              <a:latin typeface="Times New Roman" panose="02020603050405020304" pitchFamily="18" charset="0"/>
              <a:cs typeface="Times New Roman" panose="02020603050405020304" pitchFamily="18" charset="0"/>
            </a:endParaRPr>
          </a:p>
        </p:txBody>
      </p:sp>
      <p:sp>
        <p:nvSpPr>
          <p:cNvPr id="14" name="Text Box 37"/>
          <p:cNvSpPr txBox="1">
            <a:spLocks noChangeArrowheads="1"/>
          </p:cNvSpPr>
          <p:nvPr/>
        </p:nvSpPr>
        <p:spPr bwMode="auto">
          <a:xfrm>
            <a:off x="6566594" y="3594197"/>
            <a:ext cx="36004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None/>
            </a:pPr>
            <a:r>
              <a:rPr lang="en-US" altLang="en-US" sz="2800">
                <a:solidFill>
                  <a:srgbClr val="000000"/>
                </a:solidFill>
                <a:latin typeface=".VnTime" panose="020B7200000000000000" pitchFamily="34" charset="0"/>
              </a:rPr>
              <a:t> </a:t>
            </a:r>
            <a:r>
              <a:rPr lang="en-US" altLang="en-US" sz="2800">
                <a:solidFill>
                  <a:srgbClr val="C00000"/>
                </a:solidFill>
                <a:latin typeface="Times New Roman" panose="02020603050405020304" pitchFamily="18" charset="0"/>
                <a:cs typeface="Times New Roman" panose="02020603050405020304" pitchFamily="18" charset="0"/>
              </a:rPr>
              <a:t>Con gì</a:t>
            </a:r>
            <a:r>
              <a:rPr lang="vi-VN" altLang="en-US" sz="2800">
                <a:solidFill>
                  <a:srgbClr val="C0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thật hiền lành</a:t>
            </a:r>
            <a:r>
              <a:rPr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5" name="Text Box 38"/>
          <p:cNvSpPr txBox="1">
            <a:spLocks noChangeArrowheads="1"/>
          </p:cNvSpPr>
          <p:nvPr/>
        </p:nvSpPr>
        <p:spPr bwMode="auto">
          <a:xfrm>
            <a:off x="971620" y="4250743"/>
            <a:ext cx="5341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cs typeface="Times New Roman" panose="02020603050405020304" pitchFamily="18" charset="0"/>
              </a:rPr>
              <a:t>Câu 6: </a:t>
            </a:r>
            <a:r>
              <a:rPr lang="en-US" altLang="en-US" sz="2800" u="sng">
                <a:solidFill>
                  <a:srgbClr val="FF0066"/>
                </a:solidFill>
                <a:latin typeface="Times New Roman" panose="02020603050405020304" pitchFamily="18" charset="0"/>
                <a:cs typeface="Times New Roman" panose="02020603050405020304" pitchFamily="18" charset="0"/>
              </a:rPr>
              <a:t>Anh</a:t>
            </a:r>
            <a:r>
              <a:rPr lang="en-US" altLang="en-US" sz="2800">
                <a:solidFill>
                  <a:srgbClr val="0000FF"/>
                </a:solidFill>
                <a:latin typeface="Times New Roman" panose="02020603050405020304" pitchFamily="18" charset="0"/>
                <a:cs typeface="Times New Roman" panose="02020603050405020304" pitchFamily="18" charset="0"/>
              </a:rPr>
              <a:t> </a:t>
            </a:r>
            <a:r>
              <a:rPr lang="en-US" altLang="en-US" sz="2800">
                <a:solidFill>
                  <a:srgbClr val="004DE6"/>
                </a:solidFill>
                <a:latin typeface="Times New Roman" panose="02020603050405020304" pitchFamily="18" charset="0"/>
                <a:cs typeface="Times New Roman" panose="02020603050405020304" pitchFamily="18" charset="0"/>
              </a:rPr>
              <a:t>trẻ và thật khỏe mạnh.</a:t>
            </a:r>
            <a:endParaRPr lang="en-US" altLang="en-US" sz="2800">
              <a:solidFill>
                <a:srgbClr val="004DE6"/>
              </a:solidFill>
              <a:latin typeface="Times New Roman" panose="02020603050405020304" pitchFamily="18" charset="0"/>
              <a:cs typeface="Times New Roman" panose="02020603050405020304" pitchFamily="18" charset="0"/>
            </a:endParaRPr>
          </a:p>
        </p:txBody>
      </p:sp>
      <p:sp>
        <p:nvSpPr>
          <p:cNvPr id="16" name="Text Box 39"/>
          <p:cNvSpPr txBox="1">
            <a:spLocks noChangeArrowheads="1"/>
          </p:cNvSpPr>
          <p:nvPr/>
        </p:nvSpPr>
        <p:spPr bwMode="auto">
          <a:xfrm>
            <a:off x="6566594" y="4258407"/>
            <a:ext cx="398859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2800">
                <a:solidFill>
                  <a:srgbClr val="0000FF"/>
                </a:solidFill>
                <a:latin typeface=".VnTime" panose="020B7200000000000000" pitchFamily="34" charset="0"/>
              </a:rPr>
              <a:t> </a:t>
            </a:r>
            <a:r>
              <a:rPr lang="vi-VN" altLang="en-US" sz="2800">
                <a:solidFill>
                  <a:srgbClr val="C00000"/>
                </a:solidFill>
                <a:latin typeface="Times New Roman" panose="02020603050405020304" pitchFamily="18" charset="0"/>
                <a:cs typeface="Times New Roman" panose="02020603050405020304" pitchFamily="18" charset="0"/>
              </a:rPr>
              <a:t>A</a:t>
            </a:r>
            <a:r>
              <a:rPr lang="en-US" altLang="en-US" sz="2800">
                <a:solidFill>
                  <a:srgbClr val="C00000"/>
                </a:solidFill>
                <a:latin typeface="Times New Roman" panose="02020603050405020304" pitchFamily="18" charset="0"/>
                <a:cs typeface="Times New Roman" panose="02020603050405020304" pitchFamily="18" charset="0"/>
              </a:rPr>
              <a:t>i</a:t>
            </a:r>
            <a:r>
              <a:rPr lang="vi-VN" altLang="en-US" sz="2800">
                <a:solidFill>
                  <a:srgbClr val="C00000"/>
                </a:solidFill>
                <a:latin typeface="Times New Roman" panose="02020603050405020304" pitchFamily="18" charset="0"/>
                <a:cs typeface="Times New Roman" panose="02020603050405020304" pitchFamily="18" charset="0"/>
              </a:rPr>
              <a:t> </a:t>
            </a:r>
            <a:r>
              <a:rPr lang="vi-VN" altLang="en-US" sz="2800">
                <a:latin typeface="Times New Roman" panose="02020603050405020304" pitchFamily="18" charset="0"/>
                <a:cs typeface="Times New Roman" panose="02020603050405020304" pitchFamily="18" charset="0"/>
              </a:rPr>
              <a:t>trẻ và thật khoẻ mạnh</a:t>
            </a:r>
            <a:r>
              <a:rPr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7" name="Text Box 40"/>
          <p:cNvSpPr txBox="1">
            <a:spLocks noChangeArrowheads="1"/>
          </p:cNvSpPr>
          <p:nvPr/>
        </p:nvSpPr>
        <p:spPr bwMode="auto">
          <a:xfrm>
            <a:off x="6639619" y="3051726"/>
            <a:ext cx="3527425" cy="402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lang="en-US" altLang="en-US" sz="2800">
                <a:solidFill>
                  <a:srgbClr val="C00000"/>
                </a:solidFill>
                <a:latin typeface="Times New Roman" panose="02020603050405020304" pitchFamily="18" charset="0"/>
                <a:cs typeface="Times New Roman" panose="02020603050405020304" pitchFamily="18" charset="0"/>
              </a:rPr>
              <a:t>Cái gì </a:t>
            </a:r>
            <a:r>
              <a:rPr lang="vi-VN" altLang="en-US" sz="2800">
                <a:latin typeface="Times New Roman" panose="02020603050405020304" pitchFamily="18" charset="0"/>
                <a:cs typeface="Times New Roman" panose="02020603050405020304" pitchFamily="18" charset="0"/>
              </a:rPr>
              <a:t>thưa thớt dần</a:t>
            </a:r>
            <a:r>
              <a:rPr kumimoji="1" lang="en-US" altLang="en-US" sz="2800">
                <a:solidFill>
                  <a:srgbClr val="000000"/>
                </a:solidFill>
                <a:latin typeface=".VnTime" panose="020B7200000000000000" pitchFamily="34" charset="0"/>
              </a:rPr>
              <a:t>?</a:t>
            </a:r>
            <a:endParaRPr lang="en-US" altLang="en-US" sz="2800">
              <a:solidFill>
                <a:srgbClr val="000000"/>
              </a:solidFill>
              <a:latin typeface=".VnTime" panose="020B7200000000000000" pitchFamily="34" charset="0"/>
            </a:endParaRPr>
          </a:p>
        </p:txBody>
      </p:sp>
      <p:sp>
        <p:nvSpPr>
          <p:cNvPr id="18" name="Text Box 41"/>
          <p:cNvSpPr txBox="1">
            <a:spLocks noChangeArrowheads="1"/>
          </p:cNvSpPr>
          <p:nvPr/>
        </p:nvSpPr>
        <p:spPr bwMode="auto">
          <a:xfrm>
            <a:off x="971620" y="3051726"/>
            <a:ext cx="5167086" cy="402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70000"/>
              </a:lnSpc>
              <a:spcBef>
                <a:spcPct val="50000"/>
              </a:spcBef>
              <a:buFontTx/>
              <a:buNone/>
            </a:pPr>
            <a:r>
              <a:rPr kumimoji="1" lang="en-US" altLang="en-US" sz="2800">
                <a:latin typeface="Times New Roman" panose="02020603050405020304" pitchFamily="18" charset="0"/>
                <a:cs typeface="Times New Roman" panose="02020603050405020304" pitchFamily="18" charset="0"/>
              </a:rPr>
              <a:t>Câu 2: </a:t>
            </a:r>
            <a:r>
              <a:rPr kumimoji="1" lang="en-US" altLang="en-US" sz="2800" u="sng">
                <a:solidFill>
                  <a:srgbClr val="FF0066"/>
                </a:solidFill>
                <a:latin typeface="Times New Roman" panose="02020603050405020304" pitchFamily="18" charset="0"/>
                <a:cs typeface="Times New Roman" panose="02020603050405020304" pitchFamily="18" charset="0"/>
              </a:rPr>
              <a:t>Nhà cửa </a:t>
            </a:r>
            <a:r>
              <a:rPr kumimoji="1" lang="en-US" altLang="en-US" sz="2800">
                <a:solidFill>
                  <a:srgbClr val="004DE6"/>
                </a:solidFill>
                <a:latin typeface="Times New Roman" panose="02020603050405020304" pitchFamily="18" charset="0"/>
                <a:cs typeface="Times New Roman" panose="02020603050405020304" pitchFamily="18" charset="0"/>
              </a:rPr>
              <a:t>thưa thớt dần.</a:t>
            </a:r>
            <a:endParaRPr lang="en-US" altLang="en-US" sz="2800">
              <a:solidFill>
                <a:srgbClr val="004DE6"/>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971620" y="5097912"/>
            <a:ext cx="10238411" cy="1076325"/>
          </a:xfrm>
          <a:prstGeom prst="rect">
            <a:avLst/>
          </a:prstGeom>
          <a:solidFill>
            <a:srgbClr val="FFFF99"/>
          </a:solidFill>
        </p:spPr>
        <p:txBody>
          <a:bodyPr wrap="square">
            <a:spAutoFit/>
          </a:bodyPr>
          <a:lstStyle/>
          <a:p>
            <a:pPr algn="just">
              <a:spcBef>
                <a:spcPct val="50000"/>
              </a:spcBef>
              <a:buFontTx/>
              <a:buNone/>
            </a:pPr>
            <a:r>
              <a:rPr kumimoji="1" lang="en-US" altLang="en-US" sz="3200" b="1">
                <a:latin typeface="Times New Roman" panose="02020603050405020304" pitchFamily="18" charset="0"/>
                <a:cs typeface="Times New Roman" panose="02020603050405020304" pitchFamily="18" charset="0"/>
              </a:rPr>
              <a:t>Từ ngữ trả lời cho câu hỏi </a:t>
            </a:r>
            <a:r>
              <a:rPr kumimoji="1" lang="en-US" altLang="en-US" sz="3200" b="1" i="1">
                <a:solidFill>
                  <a:srgbClr val="FF0000"/>
                </a:solidFill>
                <a:latin typeface="Times New Roman" panose="02020603050405020304" pitchFamily="18" charset="0"/>
                <a:cs typeface="Times New Roman" panose="02020603050405020304" pitchFamily="18" charset="0"/>
              </a:rPr>
              <a:t>Ai (cái gì, con gì)? </a:t>
            </a:r>
            <a:r>
              <a:rPr kumimoji="1" lang="en-US" altLang="en-US" sz="3200" b="1">
                <a:latin typeface="Times New Roman" panose="02020603050405020304" pitchFamily="18" charset="0"/>
                <a:cs typeface="Times New Roman" panose="02020603050405020304" pitchFamily="18" charset="0"/>
              </a:rPr>
              <a:t>chính là chủ ngữ của câu.</a:t>
            </a:r>
            <a:endParaRPr kumimoji="1" lang="en-US"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ox(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iterate type="lt">
                                    <p:tmPct val="100000"/>
                                  </p:iterate>
                                  <p:childTnLst>
                                    <p:set>
                                      <p:cBhvr>
                                        <p:cTn id="20" dur="1" fill="hold">
                                          <p:stCondLst>
                                            <p:cond delay="0"/>
                                          </p:stCondLst>
                                        </p:cTn>
                                        <p:tgtEl>
                                          <p:spTgt spid="12"/>
                                        </p:tgtEl>
                                        <p:attrNameLst>
                                          <p:attrName>style.visibility</p:attrName>
                                        </p:attrNameLst>
                                      </p:cBhvr>
                                      <p:to>
                                        <p:strVal val="visible"/>
                                      </p:to>
                                    </p:set>
                                    <p:animEffect transition="in" filter="box(in)">
                                      <p:cBhvr>
                                        <p:cTn id="21" dur="75"/>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ox(in)">
                                      <p:cBhvr>
                                        <p:cTn id="26" dur="500"/>
                                        <p:tgtEl>
                                          <p:spTgt spid="18"/>
                                        </p:tgtEl>
                                      </p:cBhvr>
                                    </p:animEffect>
                                  </p:childTnLst>
                                </p:cTn>
                              </p:par>
                            </p:childTnLst>
                          </p:cTn>
                        </p:par>
                        <p:par>
                          <p:cTn id="27" fill="hold">
                            <p:stCondLst>
                              <p:cond delay="500"/>
                            </p:stCondLst>
                            <p:childTnLst>
                              <p:par>
                                <p:cTn id="28" presetID="4" presetClass="entr" presetSubtype="16"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ox(in)">
                                      <p:cBhvr>
                                        <p:cTn id="30" dur="500"/>
                                        <p:tgtEl>
                                          <p:spTgt spid="13"/>
                                        </p:tgtEl>
                                      </p:cBhvr>
                                    </p:animEffect>
                                  </p:childTnLst>
                                </p:cTn>
                              </p:par>
                            </p:childTnLst>
                          </p:cTn>
                        </p:par>
                        <p:par>
                          <p:cTn id="31" fill="hold">
                            <p:stCondLst>
                              <p:cond delay="1000"/>
                            </p:stCondLst>
                            <p:childTnLst>
                              <p:par>
                                <p:cTn id="32" presetID="4"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ox(i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ox(in)">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ox(in)">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utoUpdateAnimBg="0"/>
      <p:bldP spid="20"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56934"/>
                <a:ext cx="1025979" cy="87149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Ghi nhớ</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1182232" y="934035"/>
            <a:ext cx="2971800" cy="584775"/>
          </a:xfrm>
          <a:prstGeom prst="rect">
            <a:avLst/>
          </a:prstGeom>
          <a:noFill/>
          <a:ln w="9525">
            <a:noFill/>
            <a:miter lim="800000"/>
          </a:ln>
        </p:spPr>
        <p:txBody>
          <a:bodyPr wrap="square">
            <a:spAutoFit/>
          </a:bodyPr>
          <a:lstStyle/>
          <a:p>
            <a:r>
              <a:rPr lang="en-US" sz="3200" b="1" dirty="0">
                <a:solidFill>
                  <a:srgbClr val="FF0000"/>
                </a:solidFill>
                <a:latin typeface="Times New Roman" panose="02020603050405020304" pitchFamily="18" charset="0"/>
                <a:cs typeface="Times New Roman" panose="02020603050405020304" pitchFamily="18" charset="0"/>
              </a:rPr>
              <a:t>II. </a:t>
            </a:r>
            <a:r>
              <a:rPr lang="en-US" sz="3200" b="1" dirty="0" err="1">
                <a:solidFill>
                  <a:srgbClr val="FF0000"/>
                </a:solidFill>
                <a:latin typeface="Times New Roman" panose="02020603050405020304" pitchFamily="18" charset="0"/>
                <a:cs typeface="Times New Roman" panose="02020603050405020304" pitchFamily="18" charset="0"/>
              </a:rPr>
              <a:t>Ghi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nhớ</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5656943" y="1518810"/>
            <a:ext cx="4024086" cy="19050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rgbClr val="0000CC"/>
                </a:solidFill>
                <a:latin typeface="Times New Roman" panose="02020603050405020304" pitchFamily="18" charset="0"/>
                <a:cs typeface="Times New Roman" panose="02020603050405020304" pitchFamily="18" charset="0"/>
              </a:rPr>
              <a:t>                trả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err="1">
                <a:solidFill>
                  <a:srgbClr val="0000CC"/>
                </a:solidFill>
                <a:latin typeface="Times New Roman" panose="02020603050405020304" pitchFamily="18" charset="0"/>
                <a:cs typeface="Times New Roman" panose="02020603050405020304" pitchFamily="18" charset="0"/>
              </a:rPr>
              <a:t>cho</a:t>
            </a:r>
            <a:r>
              <a:rPr lang="en-US" sz="2800" b="1">
                <a:solidFill>
                  <a:srgbClr val="0000CC"/>
                </a:solidFill>
                <a:latin typeface="Times New Roman" panose="02020603050405020304" pitchFamily="18" charset="0"/>
                <a:cs typeface="Times New Roman" panose="02020603050405020304" pitchFamily="18" charset="0"/>
              </a:rPr>
              <a:t> 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hỏi:…</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656943" y="4185810"/>
            <a:ext cx="4024086" cy="1600200"/>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800" b="1">
                <a:solidFill>
                  <a:srgbClr val="0000CC"/>
                </a:solidFill>
                <a:latin typeface="Times New Roman" panose="02020603050405020304" pitchFamily="18" charset="0"/>
                <a:cs typeface="Times New Roman" panose="02020603050405020304" pitchFamily="18" charset="0"/>
              </a:rPr>
              <a:t>  </a:t>
            </a:r>
            <a:r>
              <a:rPr lang="en-US" sz="2800" b="1">
                <a:solidFill>
                  <a:srgbClr val="00CC00"/>
                </a:solidFill>
                <a:latin typeface="Times New Roman" panose="02020603050405020304" pitchFamily="18" charset="0"/>
                <a:cs typeface="Times New Roman" panose="02020603050405020304" pitchFamily="18" charset="0"/>
              </a:rPr>
              <a:t>           </a:t>
            </a:r>
            <a:r>
              <a:rPr lang="en-US" sz="2800" b="1">
                <a:solidFill>
                  <a:srgbClr val="0000CC"/>
                </a:solidFill>
                <a:latin typeface="Times New Roman" panose="02020603050405020304" pitchFamily="18" charset="0"/>
                <a:cs typeface="Times New Roman" panose="02020603050405020304" pitchFamily="18" charset="0"/>
              </a:rPr>
              <a:t>  trả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câu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hỏi</a:t>
            </a:r>
            <a:r>
              <a:rPr lang="en-US" sz="2800" b="1">
                <a:solidFill>
                  <a:srgbClr val="0000CC"/>
                </a:solidFill>
                <a:latin typeface="Times New Roman" panose="02020603050405020304" pitchFamily="18" charset="0"/>
                <a:cs typeface="Times New Roman" panose="02020603050405020304" pitchFamily="18" charset="0"/>
              </a:rPr>
              <a:t>: …</a:t>
            </a:r>
            <a:endParaRPr lang="en-US" sz="2800" b="1" dirty="0">
              <a:solidFill>
                <a:srgbClr val="0000CC"/>
              </a:solidFill>
              <a:latin typeface="Times New Roman" panose="02020603050405020304" pitchFamily="18" charset="0"/>
              <a:cs typeface="Times New Roman" panose="02020603050405020304" pitchFamily="18" charset="0"/>
            </a:endParaRPr>
          </a:p>
        </p:txBody>
      </p:sp>
      <p:sp>
        <p:nvSpPr>
          <p:cNvPr id="7" name="Oval 6"/>
          <p:cNvSpPr/>
          <p:nvPr/>
        </p:nvSpPr>
        <p:spPr>
          <a:xfrm>
            <a:off x="2038575" y="3250773"/>
            <a:ext cx="2997200" cy="1271701"/>
          </a:xfrm>
          <a:prstGeom prst="ellipse">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err="1">
                <a:solidFill>
                  <a:srgbClr val="FF0066"/>
                </a:solidFill>
                <a:latin typeface="Times New Roman" panose="02020603050405020304" pitchFamily="18" charset="0"/>
                <a:cs typeface="Times New Roman" panose="02020603050405020304" pitchFamily="18" charset="0"/>
              </a:rPr>
              <a:t>Câu</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kể</a:t>
            </a:r>
            <a:r>
              <a:rPr lang="en-US" sz="2800" b="1" dirty="0">
                <a:solidFill>
                  <a:srgbClr val="FF0066"/>
                </a:solidFill>
                <a:latin typeface="Times New Roman" panose="02020603050405020304" pitchFamily="18" charset="0"/>
                <a:cs typeface="Times New Roman" panose="02020603050405020304" pitchFamily="18" charset="0"/>
              </a:rPr>
              <a:t> </a:t>
            </a:r>
            <a:endParaRPr lang="en-US" sz="2800" b="1" dirty="0">
              <a:solidFill>
                <a:srgbClr val="FF0066"/>
              </a:solidFill>
              <a:latin typeface="Times New Roman" panose="02020603050405020304" pitchFamily="18" charset="0"/>
              <a:cs typeface="Times New Roman" panose="02020603050405020304" pitchFamily="18" charset="0"/>
            </a:endParaRPr>
          </a:p>
          <a:p>
            <a:pPr algn="ctr" eaLnBrk="1" hangingPunct="1">
              <a:defRPr/>
            </a:pPr>
            <a:r>
              <a:rPr lang="en-US" sz="2800" b="1" dirty="0">
                <a:solidFill>
                  <a:srgbClr val="FF0066"/>
                </a:solidFill>
                <a:latin typeface="Times New Roman" panose="02020603050405020304" pitchFamily="18" charset="0"/>
                <a:cs typeface="Times New Roman" panose="02020603050405020304" pitchFamily="18" charset="0"/>
              </a:rPr>
              <a:t>Ai </a:t>
            </a:r>
            <a:r>
              <a:rPr lang="en-US" sz="2800" b="1" dirty="0" err="1">
                <a:solidFill>
                  <a:srgbClr val="FF0066"/>
                </a:solidFill>
                <a:latin typeface="Times New Roman" panose="02020603050405020304" pitchFamily="18" charset="0"/>
                <a:cs typeface="Times New Roman" panose="02020603050405020304" pitchFamily="18" charset="0"/>
              </a:rPr>
              <a:t>thế</a:t>
            </a:r>
            <a:r>
              <a:rPr lang="en-US" sz="2800" b="1" dirty="0">
                <a:solidFill>
                  <a:srgbClr val="FF0066"/>
                </a:solidFill>
                <a:latin typeface="Times New Roman" panose="02020603050405020304" pitchFamily="18" charset="0"/>
                <a:cs typeface="Times New Roman" panose="02020603050405020304" pitchFamily="18" charset="0"/>
              </a:rPr>
              <a:t> </a:t>
            </a:r>
            <a:r>
              <a:rPr lang="en-US" sz="2800" b="1" dirty="0" err="1">
                <a:solidFill>
                  <a:srgbClr val="FF0066"/>
                </a:solidFill>
                <a:latin typeface="Times New Roman" panose="02020603050405020304" pitchFamily="18" charset="0"/>
                <a:cs typeface="Times New Roman" panose="02020603050405020304" pitchFamily="18" charset="0"/>
              </a:rPr>
              <a:t>nào</a:t>
            </a:r>
            <a:r>
              <a:rPr lang="en-US" sz="2800" b="1" dirty="0">
                <a:solidFill>
                  <a:srgbClr val="FF0066"/>
                </a:solidFill>
                <a:latin typeface="Times New Roman" panose="02020603050405020304" pitchFamily="18" charset="0"/>
                <a:cs typeface="Times New Roman" panose="02020603050405020304" pitchFamily="18" charset="0"/>
              </a:rPr>
              <a:t>?</a:t>
            </a:r>
            <a:endParaRPr lang="en-US" sz="2800" b="1" dirty="0">
              <a:solidFill>
                <a:srgbClr val="FF0066"/>
              </a:solidFill>
              <a:latin typeface="Times New Roman" panose="02020603050405020304" pitchFamily="18" charset="0"/>
              <a:cs typeface="Times New Roman" panose="02020603050405020304" pitchFamily="18" charset="0"/>
            </a:endParaRPr>
          </a:p>
        </p:txBody>
      </p:sp>
      <p:sp>
        <p:nvSpPr>
          <p:cNvPr id="8" name="Left Arrow 7"/>
          <p:cNvSpPr/>
          <p:nvPr/>
        </p:nvSpPr>
        <p:spPr>
          <a:xfrm rot="13400306">
            <a:off x="4852081" y="4357260"/>
            <a:ext cx="912812" cy="458788"/>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9" name="Left Arrow 8"/>
          <p:cNvSpPr/>
          <p:nvPr/>
        </p:nvSpPr>
        <p:spPr>
          <a:xfrm rot="8453483">
            <a:off x="4867956" y="2955498"/>
            <a:ext cx="854075" cy="460375"/>
          </a:xfrm>
          <a:prstGeom prst="leftArrow">
            <a:avLst>
              <a:gd name="adj1" fmla="val 60000"/>
              <a:gd name="adj2" fmla="val 50000"/>
            </a:avLst>
          </a:prstGeom>
          <a:solidFill>
            <a:srgbClr val="FF66FF"/>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sp>
      <p:sp>
        <p:nvSpPr>
          <p:cNvPr id="10" name="Rectangle 9"/>
          <p:cNvSpPr>
            <a:spLocks noChangeArrowheads="1"/>
          </p:cNvSpPr>
          <p:nvPr/>
        </p:nvSpPr>
        <p:spPr bwMode="auto">
          <a:xfrm>
            <a:off x="5685518" y="1997303"/>
            <a:ext cx="1619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latin typeface="Times New Roman" panose="02020603050405020304" pitchFamily="18" charset="0"/>
                <a:cs typeface="Times New Roman" panose="02020603050405020304" pitchFamily="18" charset="0"/>
              </a:rPr>
              <a:t>Chủ ngữ</a:t>
            </a:r>
            <a:r>
              <a:rPr lang="en-US" altLang="en-US" b="1">
                <a:solidFill>
                  <a:srgbClr val="0000CC"/>
                </a:solidFill>
                <a:latin typeface="Times New Roman" panose="02020603050405020304" pitchFamily="18" charset="0"/>
                <a:cs typeface="Times New Roman" panose="02020603050405020304" pitchFamily="18" charset="0"/>
              </a:rPr>
              <a:t> </a:t>
            </a:r>
            <a:endParaRPr lang="en-US" altLang="en-US"/>
          </a:p>
        </p:txBody>
      </p:sp>
      <p:sp>
        <p:nvSpPr>
          <p:cNvPr id="11" name="Rectangle 10"/>
          <p:cNvSpPr>
            <a:spLocks noChangeArrowheads="1"/>
          </p:cNvSpPr>
          <p:nvPr/>
        </p:nvSpPr>
        <p:spPr bwMode="auto">
          <a:xfrm>
            <a:off x="5860143" y="4506825"/>
            <a:ext cx="1228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Vị ngữ</a:t>
            </a:r>
            <a:endParaRPr lang="en-US" altLang="en-US">
              <a:solidFill>
                <a:srgbClr val="00CC00"/>
              </a:solidFill>
            </a:endParaRPr>
          </a:p>
        </p:txBody>
      </p:sp>
      <p:sp>
        <p:nvSpPr>
          <p:cNvPr id="12" name="Rectangle 11"/>
          <p:cNvSpPr>
            <a:spLocks noChangeArrowheads="1"/>
          </p:cNvSpPr>
          <p:nvPr/>
        </p:nvSpPr>
        <p:spPr bwMode="auto">
          <a:xfrm>
            <a:off x="6342743" y="2407067"/>
            <a:ext cx="40176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FF0000"/>
                </a:solidFill>
                <a:latin typeface="Times New Roman" panose="02020603050405020304" pitchFamily="18" charset="0"/>
                <a:cs typeface="Times New Roman" panose="02020603050405020304" pitchFamily="18" charset="0"/>
              </a:rPr>
              <a:t>Ai (cái gì, con gì)?</a:t>
            </a:r>
            <a:endParaRPr lang="en-US" altLang="en-US" b="1">
              <a:solidFill>
                <a:srgbClr val="FF0000"/>
              </a:solidFill>
              <a:latin typeface="Times New Roman" panose="02020603050405020304" pitchFamily="18" charset="0"/>
              <a:cs typeface="Times New Roman" panose="02020603050405020304" pitchFamily="18" charset="0"/>
            </a:endParaRPr>
          </a:p>
        </p:txBody>
      </p:sp>
      <p:sp>
        <p:nvSpPr>
          <p:cNvPr id="13" name="Rectangle 12"/>
          <p:cNvSpPr>
            <a:spLocks noChangeArrowheads="1"/>
          </p:cNvSpPr>
          <p:nvPr/>
        </p:nvSpPr>
        <p:spPr bwMode="auto">
          <a:xfrm>
            <a:off x="6434459" y="4927854"/>
            <a:ext cx="1492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r>
              <a:rPr lang="en-US" altLang="en-US" b="1">
                <a:solidFill>
                  <a:srgbClr val="00CC00"/>
                </a:solidFill>
                <a:latin typeface="Times New Roman" panose="02020603050405020304" pitchFamily="18" charset="0"/>
                <a:cs typeface="Times New Roman" panose="02020603050405020304" pitchFamily="18" charset="0"/>
              </a:rPr>
              <a:t>thế nào?</a:t>
            </a:r>
            <a:endParaRPr lang="en-US" altLang="en-US">
              <a:solidFill>
                <a:srgbClr val="00CC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p:bldP spid="11"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846859" y="2167542"/>
            <a:ext cx="6793848"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tập</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thực</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hành</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1919514" y="2155372"/>
            <a:ext cx="84582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spcBef>
                <a:spcPct val="50000"/>
              </a:spcBef>
            </a:pPr>
            <a:endParaRPr lang="en-US" altLang="en-US"/>
          </a:p>
        </p:txBody>
      </p:sp>
      <p:sp>
        <p:nvSpPr>
          <p:cNvPr id="11" name="Text Box 52"/>
          <p:cNvSpPr txBox="1">
            <a:spLocks noChangeArrowheads="1"/>
          </p:cNvSpPr>
          <p:nvPr/>
        </p:nvSpPr>
        <p:spPr bwMode="auto">
          <a:xfrm>
            <a:off x="1039585" y="580571"/>
            <a:ext cx="10218057" cy="5046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2800" b="1"/>
              <a:t>Bài 1. Đọc và trả lời câu hỏi:</a:t>
            </a:r>
            <a:endParaRPr lang="en-US" altLang="en-US" sz="2800" b="1"/>
          </a:p>
          <a:p>
            <a:pPr algn="just">
              <a:spcBef>
                <a:spcPct val="50000"/>
              </a:spcBef>
            </a:pPr>
            <a:r>
              <a:rPr lang="en-US" altLang="en-US" sz="2800"/>
              <a:t>      </a:t>
            </a:r>
            <a:r>
              <a:rPr lang="vi-VN" altLang="en-US" sz="2800"/>
              <a:t> Rồi những người con cũng lớn lên và lần lượt lên đường. Căn nhà trống vắng. Những đêm không ngủ, mẹ lại nghĩ về họ. Anh Khoa hồn nhiên, xởi lởi. Anh Đức lầm lì, ít nói. Còn anh Tịnh thì đĩnh đạc, chu đáo. </a:t>
            </a:r>
            <a:endParaRPr lang="vi-VN" altLang="en-US" sz="2800"/>
          </a:p>
          <a:p>
            <a:pPr algn="just">
              <a:spcBef>
                <a:spcPct val="50000"/>
              </a:spcBef>
            </a:pPr>
            <a:r>
              <a:rPr lang="vi-VN" altLang="en-US" sz="2800"/>
              <a:t>                                           </a:t>
            </a:r>
            <a:r>
              <a:rPr lang="en-US" altLang="en-US" sz="2800"/>
              <a:t>			  </a:t>
            </a:r>
            <a:r>
              <a:rPr lang="vi-VN" altLang="en-US" sz="2800"/>
              <a:t> (Theo Duy Thắng) </a:t>
            </a:r>
            <a:endParaRPr lang="en-US" altLang="en-US" sz="2800"/>
          </a:p>
          <a:p>
            <a:pPr>
              <a:lnSpc>
                <a:spcPct val="150000"/>
              </a:lnSpc>
              <a:spcBef>
                <a:spcPct val="0"/>
              </a:spcBef>
            </a:pPr>
            <a:r>
              <a:rPr lang="en-US" altLang="en-US" sz="2800" b="1">
                <a:cs typeface="Times New Roman" panose="02020603050405020304" pitchFamily="18" charset="0"/>
              </a:rPr>
              <a:t>a. Tìm các câu kể Ai thế nào? trong đoạn văn trên?</a:t>
            </a:r>
            <a:endParaRPr lang="en-US" altLang="en-US" sz="2800" b="1">
              <a:cs typeface="Times New Roman" panose="02020603050405020304" pitchFamily="18" charset="0"/>
            </a:endParaRPr>
          </a:p>
          <a:p>
            <a:pPr>
              <a:lnSpc>
                <a:spcPct val="150000"/>
              </a:lnSpc>
              <a:spcBef>
                <a:spcPct val="0"/>
              </a:spcBef>
            </a:pPr>
            <a:r>
              <a:rPr lang="en-US" altLang="en-US" sz="2800" b="1">
                <a:cs typeface="Times New Roman" panose="02020603050405020304" pitchFamily="18" charset="0"/>
              </a:rPr>
              <a:t>b. Xác định chủ ngữ của các câu vừa tìm được?</a:t>
            </a:r>
            <a:endParaRPr lang="en-US" altLang="en-US" sz="2800" b="1">
              <a:cs typeface="Times New Roman" panose="02020603050405020304" pitchFamily="18" charset="0"/>
            </a:endParaRPr>
          </a:p>
          <a:p>
            <a:pPr>
              <a:lnSpc>
                <a:spcPct val="150000"/>
              </a:lnSpc>
              <a:spcBef>
                <a:spcPct val="0"/>
              </a:spcBef>
            </a:pPr>
            <a:r>
              <a:rPr lang="en-US" altLang="en-US" sz="2800" b="1">
                <a:cs typeface="Times New Roman" panose="02020603050405020304" pitchFamily="18" charset="0"/>
              </a:rPr>
              <a:t>c. Xác định vị ngữ của các câu vừa tìm được?</a:t>
            </a:r>
            <a:endParaRPr lang="en-US" altLang="en-US" sz="2800" b="1">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7" name="Group 6"/>
          <p:cNvGrpSpPr/>
          <p:nvPr/>
        </p:nvGrpSpPr>
        <p:grpSpPr>
          <a:xfrm>
            <a:off x="3004457" y="1724298"/>
            <a:ext cx="6335486" cy="3513908"/>
            <a:chOff x="2991394" y="1933303"/>
            <a:chExt cx="6335486" cy="3513908"/>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91394" y="1933303"/>
              <a:ext cx="6335486" cy="3513908"/>
            </a:xfrm>
            <a:prstGeom prst="rect">
              <a:avLst/>
            </a:prstGeom>
          </p:spPr>
        </p:pic>
        <p:sp>
          <p:nvSpPr>
            <p:cNvPr id="6" name="Rectangle 5"/>
            <p:cNvSpPr/>
            <p:nvPr/>
          </p:nvSpPr>
          <p:spPr>
            <a:xfrm>
              <a:off x="4453384" y="2232856"/>
              <a:ext cx="3411511"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Khởi</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động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003752" y="1796370"/>
            <a:ext cx="9910991" cy="3094944"/>
          </a:xfrm>
          <a:prstGeom prst="rect">
            <a:avLst/>
          </a:prstGeom>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FontTx/>
              <a:buNone/>
            </a:pPr>
            <a:r>
              <a:rPr lang="en-US" altLang="en-US" sz="2800">
                <a:latin typeface="Times New Roman" panose="02020603050405020304" pitchFamily="18" charset="0"/>
                <a:cs typeface="Times New Roman" panose="02020603050405020304" pitchFamily="18" charset="0"/>
              </a:rPr>
              <a:t>	</a:t>
            </a:r>
            <a:r>
              <a:rPr lang="en-US" altLang="en-US" sz="2800">
                <a:solidFill>
                  <a:srgbClr val="C00000"/>
                </a:solidFill>
                <a:latin typeface="Times New Roman" panose="02020603050405020304" pitchFamily="18" charset="0"/>
                <a:cs typeface="Times New Roman" panose="02020603050405020304" pitchFamily="18" charset="0"/>
              </a:rPr>
              <a:t>Rồi những người con cũng lớn lên và lần lượt lên đường. Căn nhà trống vắng</a:t>
            </a:r>
            <a:r>
              <a:rPr lang="en-US" altLang="en-US" sz="2800">
                <a:latin typeface="Times New Roman" panose="02020603050405020304" pitchFamily="18" charset="0"/>
                <a:cs typeface="Times New Roman" panose="02020603050405020304" pitchFamily="18" charset="0"/>
              </a:rPr>
              <a:t>. Những đêm không ngủ, mẹ lại nghĩ về họ. </a:t>
            </a:r>
            <a:r>
              <a:rPr lang="en-US" altLang="en-US" sz="2800">
                <a:solidFill>
                  <a:srgbClr val="C00000"/>
                </a:solidFill>
                <a:latin typeface="Times New Roman" panose="02020603050405020304" pitchFamily="18" charset="0"/>
                <a:cs typeface="Times New Roman" panose="02020603050405020304" pitchFamily="18" charset="0"/>
              </a:rPr>
              <a:t>Anh Khoa hồn nhiên, xởi lởi</a:t>
            </a:r>
            <a:r>
              <a:rPr lang="en-US" altLang="en-US" sz="2800">
                <a:latin typeface="Times New Roman" panose="02020603050405020304" pitchFamily="18" charset="0"/>
                <a:cs typeface="Times New Roman" panose="02020603050405020304" pitchFamily="18" charset="0"/>
              </a:rPr>
              <a:t>. </a:t>
            </a:r>
            <a:r>
              <a:rPr lang="en-US" altLang="en-US" sz="2800">
                <a:solidFill>
                  <a:srgbClr val="C00000"/>
                </a:solidFill>
                <a:latin typeface="Times New Roman" panose="02020603050405020304" pitchFamily="18" charset="0"/>
                <a:cs typeface="Times New Roman" panose="02020603050405020304" pitchFamily="18" charset="0"/>
              </a:rPr>
              <a:t>Anh Đức lầm lì, ít nói. Còn anh Tịnh thì đĩnh đạc, chu đáo. </a:t>
            </a:r>
            <a:endParaRPr lang="vi-VN" altLang="en-US" sz="2800">
              <a:solidFill>
                <a:srgbClr val="C00000"/>
              </a:solidFill>
              <a:latin typeface="Times New Roman" panose="02020603050405020304" pitchFamily="18" charset="0"/>
              <a:cs typeface="Times New Roman" panose="02020603050405020304" pitchFamily="18" charset="0"/>
            </a:endParaRPr>
          </a:p>
          <a:p>
            <a:pPr algn="just" eaLnBrk="1" hangingPunct="1">
              <a:lnSpc>
                <a:spcPct val="150000"/>
              </a:lnSpc>
              <a:spcBef>
                <a:spcPct val="0"/>
              </a:spcBef>
              <a:buFontTx/>
              <a:buNone/>
            </a:pPr>
            <a:r>
              <a:rPr lang="en-US" altLang="en-US" sz="2800">
                <a:latin typeface="Times New Roman" panose="02020603050405020304" pitchFamily="18" charset="0"/>
                <a:cs typeface="Times New Roman" panose="02020603050405020304" pitchFamily="18" charset="0"/>
              </a:rPr>
              <a:t>    					</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1003752" y="699734"/>
            <a:ext cx="7912100" cy="737235"/>
          </a:xfrm>
          <a:prstGeom prst="rect">
            <a:avLst/>
          </a:prstGeom>
        </p:spPr>
        <p:style>
          <a:lnRef idx="2">
            <a:schemeClr val="accent5"/>
          </a:lnRef>
          <a:fillRef idx="1">
            <a:schemeClr val="lt1"/>
          </a:fillRef>
          <a:effectRef idx="0">
            <a:schemeClr val="accent5"/>
          </a:effectRef>
          <a:fontRef idx="minor">
            <a:schemeClr val="dk1"/>
          </a:fontRef>
        </p:style>
        <p:txBody>
          <a:bodyPr wrap="none">
            <a:spAutoFit/>
          </a:bodyPr>
          <a:lstStyle/>
          <a:p>
            <a:pPr>
              <a:lnSpc>
                <a:spcPct val="150000"/>
              </a:lnSpc>
              <a:spcBef>
                <a:spcPct val="0"/>
              </a:spcBef>
            </a:pPr>
            <a:r>
              <a:rPr lang="en-US" altLang="en-US" sz="2800" b="1">
                <a:latin typeface="Times New Roman" panose="02020603050405020304" pitchFamily="18" charset="0"/>
                <a:cs typeface="Times New Roman" panose="02020603050405020304" pitchFamily="18" charset="0"/>
              </a:rPr>
              <a:t>a. Tìm các câu kể Ai thế nào? trong đoạn văn trên?</a:t>
            </a:r>
            <a:endParaRPr lang="en-US"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Text Box 14"/>
          <p:cNvSpPr txBox="1">
            <a:spLocks noChangeArrowheads="1"/>
          </p:cNvSpPr>
          <p:nvPr/>
        </p:nvSpPr>
        <p:spPr bwMode="auto">
          <a:xfrm>
            <a:off x="1831333" y="2360451"/>
            <a:ext cx="748982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Căn nhà trống vắng.</a:t>
            </a:r>
            <a:endParaRPr lang="en-US" altLang="en-US">
              <a:solidFill>
                <a:srgbClr val="0000FF"/>
              </a:solidFill>
              <a:latin typeface=".VnTime" panose="020B7200000000000000" pitchFamily="34" charset="0"/>
            </a:endParaRPr>
          </a:p>
        </p:txBody>
      </p:sp>
      <p:sp>
        <p:nvSpPr>
          <p:cNvPr id="3" name="Text Box 15"/>
          <p:cNvSpPr txBox="1">
            <a:spLocks noChangeArrowheads="1"/>
          </p:cNvSpPr>
          <p:nvPr/>
        </p:nvSpPr>
        <p:spPr bwMode="auto">
          <a:xfrm>
            <a:off x="1850741" y="3307044"/>
            <a:ext cx="57610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Anh Khoa hồn nhiên, xởi lởi.</a:t>
            </a:r>
            <a:endParaRPr lang="en-US" altLang="en-US">
              <a:solidFill>
                <a:srgbClr val="0000FF"/>
              </a:solidFill>
              <a:latin typeface=".VnTime" panose="020B7200000000000000" pitchFamily="34" charset="0"/>
            </a:endParaRPr>
          </a:p>
        </p:txBody>
      </p:sp>
      <p:sp>
        <p:nvSpPr>
          <p:cNvPr id="4" name="Text Box 16"/>
          <p:cNvSpPr txBox="1">
            <a:spLocks noChangeArrowheads="1"/>
          </p:cNvSpPr>
          <p:nvPr/>
        </p:nvSpPr>
        <p:spPr bwMode="auto">
          <a:xfrm>
            <a:off x="1795615" y="5423593"/>
            <a:ext cx="756126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Còn anh Tịnh thì đĩnh đạc, chu đáo.</a:t>
            </a:r>
            <a:endParaRPr lang="en-US" altLang="en-US">
              <a:solidFill>
                <a:srgbClr val="0000FF"/>
              </a:solidFill>
              <a:latin typeface=".VnTime" panose="020B7200000000000000" pitchFamily="34" charset="0"/>
            </a:endParaRPr>
          </a:p>
        </p:txBody>
      </p:sp>
      <p:sp>
        <p:nvSpPr>
          <p:cNvPr id="5" name="Text Box 17"/>
          <p:cNvSpPr txBox="1">
            <a:spLocks noChangeArrowheads="1"/>
          </p:cNvSpPr>
          <p:nvPr/>
        </p:nvSpPr>
        <p:spPr bwMode="auto">
          <a:xfrm>
            <a:off x="1205930" y="767091"/>
            <a:ext cx="83439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latin typeface="Times New Roman" panose="02020603050405020304" pitchFamily="18" charset="0"/>
                <a:cs typeface="Times New Roman" panose="02020603050405020304" pitchFamily="18" charset="0"/>
              </a:rPr>
              <a:t>Xác định chủ ngữ, vị ngữ trong các câu sau: </a:t>
            </a:r>
            <a:endParaRPr lang="en-US" altLang="en-US" b="1">
              <a:latin typeface="Times New Roman" panose="02020603050405020304" pitchFamily="18" charset="0"/>
              <a:cs typeface="Times New Roman" panose="02020603050405020304" pitchFamily="18" charset="0"/>
            </a:endParaRPr>
          </a:p>
        </p:txBody>
      </p:sp>
      <p:sp>
        <p:nvSpPr>
          <p:cNvPr id="6" name="Text Box 18"/>
          <p:cNvSpPr txBox="1">
            <a:spLocks noChangeArrowheads="1"/>
          </p:cNvSpPr>
          <p:nvPr/>
        </p:nvSpPr>
        <p:spPr bwMode="auto">
          <a:xfrm>
            <a:off x="1795615" y="4422816"/>
            <a:ext cx="475297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latin typeface="Times New Roman" panose="02020603050405020304" pitchFamily="18" charset="0"/>
                <a:cs typeface="Times New Roman" panose="02020603050405020304" pitchFamily="18" charset="0"/>
              </a:rPr>
              <a:t>Anh Đức lầm lì, ít nói.</a:t>
            </a:r>
            <a:endParaRPr lang="en-US" altLang="en-US">
              <a:solidFill>
                <a:srgbClr val="0000FF"/>
              </a:solidFill>
              <a:latin typeface=".VnTime" panose="020B7200000000000000" pitchFamily="34" charset="0"/>
            </a:endParaRPr>
          </a:p>
        </p:txBody>
      </p:sp>
      <p:sp>
        <p:nvSpPr>
          <p:cNvPr id="7" name="Rectangle 19"/>
          <p:cNvSpPr>
            <a:spLocks noChangeArrowheads="1"/>
          </p:cNvSpPr>
          <p:nvPr/>
        </p:nvSpPr>
        <p:spPr bwMode="auto">
          <a:xfrm>
            <a:off x="1578883" y="399596"/>
            <a:ext cx="2411413"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buFontTx/>
              <a:buNone/>
            </a:pPr>
            <a:endParaRPr lang="en-US" altLang="en-US">
              <a:solidFill>
                <a:srgbClr val="FF0000"/>
              </a:solidFill>
              <a:latin typeface=".VnTimeH" panose="020B7200000000000000" pitchFamily="34" charset="0"/>
            </a:endParaRPr>
          </a:p>
        </p:txBody>
      </p:sp>
      <p:grpSp>
        <p:nvGrpSpPr>
          <p:cNvPr id="8" name="Group 62"/>
          <p:cNvGrpSpPr/>
          <p:nvPr/>
        </p:nvGrpSpPr>
        <p:grpSpPr bwMode="auto">
          <a:xfrm>
            <a:off x="1975531" y="2424960"/>
            <a:ext cx="3065463" cy="977900"/>
            <a:chOff x="547" y="851"/>
            <a:chExt cx="1931" cy="616"/>
          </a:xfrm>
        </p:grpSpPr>
        <p:grpSp>
          <p:nvGrpSpPr>
            <p:cNvPr id="9" name="Group 20"/>
            <p:cNvGrpSpPr/>
            <p:nvPr/>
          </p:nvGrpSpPr>
          <p:grpSpPr bwMode="auto">
            <a:xfrm>
              <a:off x="547" y="851"/>
              <a:ext cx="1931" cy="272"/>
              <a:chOff x="719" y="875"/>
              <a:chExt cx="1819" cy="272"/>
            </a:xfrm>
          </p:grpSpPr>
          <p:sp>
            <p:nvSpPr>
              <p:cNvPr id="12" name="Line 21"/>
              <p:cNvSpPr>
                <a:spLocks noChangeShapeType="1"/>
              </p:cNvSpPr>
              <p:nvPr/>
            </p:nvSpPr>
            <p:spPr bwMode="auto">
              <a:xfrm flipV="1">
                <a:off x="1473" y="875"/>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3" name="Line 22"/>
              <p:cNvSpPr>
                <a:spLocks noChangeShapeType="1"/>
              </p:cNvSpPr>
              <p:nvPr/>
            </p:nvSpPr>
            <p:spPr bwMode="auto">
              <a:xfrm>
                <a:off x="719" y="1122"/>
                <a:ext cx="709"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14" name="Line 23"/>
              <p:cNvSpPr>
                <a:spLocks noChangeShapeType="1"/>
              </p:cNvSpPr>
              <p:nvPr/>
            </p:nvSpPr>
            <p:spPr bwMode="auto">
              <a:xfrm>
                <a:off x="1575" y="1130"/>
                <a:ext cx="963"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10" name="Text Box 50"/>
            <p:cNvSpPr txBox="1">
              <a:spLocks noChangeArrowheads="1"/>
            </p:cNvSpPr>
            <p:nvPr/>
          </p:nvSpPr>
          <p:spPr bwMode="auto">
            <a:xfrm>
              <a:off x="624" y="1092"/>
              <a:ext cx="51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endParaRPr lang="en-US" altLang="en-US" b="1">
                <a:solidFill>
                  <a:srgbClr val="FF0000"/>
                </a:solidFill>
                <a:latin typeface=".VnTime" panose="020B7200000000000000" pitchFamily="34" charset="0"/>
              </a:endParaRPr>
            </a:p>
          </p:txBody>
        </p:sp>
        <p:sp>
          <p:nvSpPr>
            <p:cNvPr id="11" name="Text Box 52"/>
            <p:cNvSpPr txBox="1">
              <a:spLocks noChangeArrowheads="1"/>
            </p:cNvSpPr>
            <p:nvPr/>
          </p:nvSpPr>
          <p:spPr bwMode="auto">
            <a:xfrm>
              <a:off x="1678" y="1099"/>
              <a:ext cx="66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endParaRPr lang="en-US" altLang="en-US" b="1">
                <a:solidFill>
                  <a:srgbClr val="FF0000"/>
                </a:solidFill>
                <a:latin typeface=".VnTime" panose="020B7200000000000000" pitchFamily="34" charset="0"/>
              </a:endParaRPr>
            </a:p>
          </p:txBody>
        </p:sp>
      </p:grpSp>
      <p:grpSp>
        <p:nvGrpSpPr>
          <p:cNvPr id="15" name="Group 61"/>
          <p:cNvGrpSpPr/>
          <p:nvPr/>
        </p:nvGrpSpPr>
        <p:grpSpPr bwMode="auto">
          <a:xfrm>
            <a:off x="2600095" y="5507593"/>
            <a:ext cx="5012450" cy="1004888"/>
            <a:chOff x="1175" y="2033"/>
            <a:chExt cx="2965" cy="633"/>
          </a:xfrm>
        </p:grpSpPr>
        <p:grpSp>
          <p:nvGrpSpPr>
            <p:cNvPr id="16" name="Group 39"/>
            <p:cNvGrpSpPr/>
            <p:nvPr/>
          </p:nvGrpSpPr>
          <p:grpSpPr bwMode="auto">
            <a:xfrm>
              <a:off x="1175" y="2033"/>
              <a:ext cx="2965" cy="272"/>
              <a:chOff x="1175" y="2033"/>
              <a:chExt cx="2965" cy="272"/>
            </a:xfrm>
          </p:grpSpPr>
          <p:sp>
            <p:nvSpPr>
              <p:cNvPr id="19" name="Line 29"/>
              <p:cNvSpPr>
                <a:spLocks noChangeShapeType="1"/>
              </p:cNvSpPr>
              <p:nvPr/>
            </p:nvSpPr>
            <p:spPr bwMode="auto">
              <a:xfrm flipV="1">
                <a:off x="2064" y="2033"/>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0" name="Line 30"/>
              <p:cNvSpPr>
                <a:spLocks noChangeShapeType="1"/>
              </p:cNvSpPr>
              <p:nvPr/>
            </p:nvSpPr>
            <p:spPr bwMode="auto">
              <a:xfrm flipV="1">
                <a:off x="1175" y="2298"/>
                <a:ext cx="811"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1" name="Line 38"/>
              <p:cNvSpPr>
                <a:spLocks noChangeShapeType="1"/>
              </p:cNvSpPr>
              <p:nvPr/>
            </p:nvSpPr>
            <p:spPr bwMode="auto">
              <a:xfrm>
                <a:off x="2135" y="2298"/>
                <a:ext cx="2005"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17" name="Text Box 51"/>
            <p:cNvSpPr txBox="1">
              <a:spLocks noChangeArrowheads="1"/>
            </p:cNvSpPr>
            <p:nvPr/>
          </p:nvSpPr>
          <p:spPr bwMode="auto">
            <a:xfrm>
              <a:off x="2619" y="2298"/>
              <a:ext cx="71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endParaRPr lang="en-US" altLang="en-US" b="1">
                <a:solidFill>
                  <a:srgbClr val="FF0000"/>
                </a:solidFill>
                <a:latin typeface=".VnTime" panose="020B7200000000000000" pitchFamily="34" charset="0"/>
              </a:endParaRPr>
            </a:p>
          </p:txBody>
        </p:sp>
        <p:sp>
          <p:nvSpPr>
            <p:cNvPr id="18" name="Text Box 54"/>
            <p:cNvSpPr txBox="1">
              <a:spLocks noChangeArrowheads="1"/>
            </p:cNvSpPr>
            <p:nvPr/>
          </p:nvSpPr>
          <p:spPr bwMode="auto">
            <a:xfrm>
              <a:off x="1279" y="2292"/>
              <a:ext cx="498"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endParaRPr lang="en-US" altLang="en-US" b="1">
                <a:solidFill>
                  <a:srgbClr val="FF0000"/>
                </a:solidFill>
                <a:latin typeface=".VnTime" panose="020B7200000000000000" pitchFamily="34" charset="0"/>
              </a:endParaRPr>
            </a:p>
          </p:txBody>
        </p:sp>
      </p:grpSp>
      <p:grpSp>
        <p:nvGrpSpPr>
          <p:cNvPr id="22" name="Group 60"/>
          <p:cNvGrpSpPr/>
          <p:nvPr/>
        </p:nvGrpSpPr>
        <p:grpSpPr bwMode="auto">
          <a:xfrm>
            <a:off x="1922418" y="4448555"/>
            <a:ext cx="3688424" cy="1063625"/>
            <a:chOff x="1363" y="1697"/>
            <a:chExt cx="2185" cy="670"/>
          </a:xfrm>
        </p:grpSpPr>
        <p:grpSp>
          <p:nvGrpSpPr>
            <p:cNvPr id="23" name="Group 40"/>
            <p:cNvGrpSpPr/>
            <p:nvPr/>
          </p:nvGrpSpPr>
          <p:grpSpPr bwMode="auto">
            <a:xfrm>
              <a:off x="1363" y="1697"/>
              <a:ext cx="2076" cy="294"/>
              <a:chOff x="1363" y="1697"/>
              <a:chExt cx="2076" cy="294"/>
            </a:xfrm>
          </p:grpSpPr>
          <p:sp>
            <p:nvSpPr>
              <p:cNvPr id="26" name="Line 33"/>
              <p:cNvSpPr>
                <a:spLocks noChangeShapeType="1"/>
              </p:cNvSpPr>
              <p:nvPr/>
            </p:nvSpPr>
            <p:spPr bwMode="auto">
              <a:xfrm flipV="1">
                <a:off x="2227" y="1697"/>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7" name="Line 34"/>
              <p:cNvSpPr>
                <a:spLocks noChangeShapeType="1"/>
              </p:cNvSpPr>
              <p:nvPr/>
            </p:nvSpPr>
            <p:spPr bwMode="auto">
              <a:xfrm flipV="1">
                <a:off x="1363" y="1971"/>
                <a:ext cx="856"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28" name="Line 37"/>
              <p:cNvSpPr>
                <a:spLocks noChangeShapeType="1"/>
              </p:cNvSpPr>
              <p:nvPr/>
            </p:nvSpPr>
            <p:spPr bwMode="auto">
              <a:xfrm flipV="1">
                <a:off x="2311" y="1991"/>
                <a:ext cx="1128"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24" name="Text Box 55"/>
            <p:cNvSpPr txBox="1">
              <a:spLocks noChangeArrowheads="1"/>
            </p:cNvSpPr>
            <p:nvPr/>
          </p:nvSpPr>
          <p:spPr bwMode="auto">
            <a:xfrm>
              <a:off x="1494" y="1999"/>
              <a:ext cx="541"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endParaRPr lang="en-US" altLang="en-US" b="1">
                <a:solidFill>
                  <a:srgbClr val="FF0000"/>
                </a:solidFill>
                <a:latin typeface=".VnTime" panose="020B7200000000000000" pitchFamily="34" charset="0"/>
              </a:endParaRPr>
            </a:p>
          </p:txBody>
        </p:sp>
        <p:sp>
          <p:nvSpPr>
            <p:cNvPr id="25" name="Text Box 56"/>
            <p:cNvSpPr txBox="1">
              <a:spLocks noChangeArrowheads="1"/>
            </p:cNvSpPr>
            <p:nvPr/>
          </p:nvSpPr>
          <p:spPr bwMode="auto">
            <a:xfrm>
              <a:off x="2663" y="1988"/>
              <a:ext cx="885"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endParaRPr lang="en-US" altLang="en-US" b="1">
                <a:solidFill>
                  <a:srgbClr val="FF0000"/>
                </a:solidFill>
                <a:latin typeface=".VnTime" panose="020B7200000000000000" pitchFamily="34" charset="0"/>
              </a:endParaRPr>
            </a:p>
          </p:txBody>
        </p:sp>
      </p:grpSp>
      <p:grpSp>
        <p:nvGrpSpPr>
          <p:cNvPr id="29" name="Group 59"/>
          <p:cNvGrpSpPr/>
          <p:nvPr/>
        </p:nvGrpSpPr>
        <p:grpSpPr bwMode="auto">
          <a:xfrm>
            <a:off x="1816396" y="3383266"/>
            <a:ext cx="5113338" cy="1111250"/>
            <a:chOff x="1482" y="1389"/>
            <a:chExt cx="2566" cy="700"/>
          </a:xfrm>
        </p:grpSpPr>
        <p:grpSp>
          <p:nvGrpSpPr>
            <p:cNvPr id="30" name="Group 41"/>
            <p:cNvGrpSpPr/>
            <p:nvPr/>
          </p:nvGrpSpPr>
          <p:grpSpPr bwMode="auto">
            <a:xfrm>
              <a:off x="1482" y="1389"/>
              <a:ext cx="2566" cy="277"/>
              <a:chOff x="1482" y="1389"/>
              <a:chExt cx="2566" cy="277"/>
            </a:xfrm>
          </p:grpSpPr>
          <p:sp>
            <p:nvSpPr>
              <p:cNvPr id="33" name="Line 25"/>
              <p:cNvSpPr>
                <a:spLocks noChangeShapeType="1"/>
              </p:cNvSpPr>
              <p:nvPr/>
            </p:nvSpPr>
            <p:spPr bwMode="auto">
              <a:xfrm flipV="1">
                <a:off x="2399" y="1389"/>
                <a:ext cx="45" cy="272"/>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34" name="Line 26"/>
              <p:cNvSpPr>
                <a:spLocks noChangeShapeType="1"/>
              </p:cNvSpPr>
              <p:nvPr/>
            </p:nvSpPr>
            <p:spPr bwMode="auto">
              <a:xfrm flipV="1">
                <a:off x="1482" y="1666"/>
                <a:ext cx="871"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sp>
            <p:nvSpPr>
              <p:cNvPr id="35" name="Line 36"/>
              <p:cNvSpPr>
                <a:spLocks noChangeShapeType="1"/>
              </p:cNvSpPr>
              <p:nvPr/>
            </p:nvSpPr>
            <p:spPr bwMode="auto">
              <a:xfrm>
                <a:off x="2472" y="1666"/>
                <a:ext cx="1576" cy="0"/>
              </a:xfrm>
              <a:prstGeom prst="line">
                <a:avLst/>
              </a:prstGeom>
              <a:noFill/>
              <a:ln w="9525">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3200"/>
              </a:p>
            </p:txBody>
          </p:sp>
        </p:grpSp>
        <p:sp>
          <p:nvSpPr>
            <p:cNvPr id="31" name="Text Box 53"/>
            <p:cNvSpPr txBox="1">
              <a:spLocks noChangeArrowheads="1"/>
            </p:cNvSpPr>
            <p:nvPr/>
          </p:nvSpPr>
          <p:spPr bwMode="auto">
            <a:xfrm>
              <a:off x="1667" y="1721"/>
              <a:ext cx="500"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endParaRPr lang="en-US" altLang="en-US" b="1">
                <a:solidFill>
                  <a:srgbClr val="FF0000"/>
                </a:solidFill>
                <a:latin typeface=".VnTime" panose="020B7200000000000000" pitchFamily="34" charset="0"/>
              </a:endParaRPr>
            </a:p>
          </p:txBody>
        </p:sp>
        <p:sp>
          <p:nvSpPr>
            <p:cNvPr id="32" name="Text Box 57"/>
            <p:cNvSpPr txBox="1">
              <a:spLocks noChangeArrowheads="1"/>
            </p:cNvSpPr>
            <p:nvPr/>
          </p:nvSpPr>
          <p:spPr bwMode="auto">
            <a:xfrm>
              <a:off x="2869" y="1721"/>
              <a:ext cx="673"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endParaRPr lang="en-US" altLang="en-US" b="1">
                <a:solidFill>
                  <a:srgbClr val="FF0000"/>
                </a:solidFill>
                <a:latin typeface=".VnTime" panose="020B7200000000000000" pitchFamily="34" charset="0"/>
              </a:endParaRPr>
            </a:p>
          </p:txBody>
        </p:sp>
      </p:grpSp>
      <p:sp>
        <p:nvSpPr>
          <p:cNvPr id="36" name="Text Box 14"/>
          <p:cNvSpPr txBox="1">
            <a:spLocks noChangeArrowheads="1"/>
          </p:cNvSpPr>
          <p:nvPr/>
        </p:nvSpPr>
        <p:spPr bwMode="auto">
          <a:xfrm>
            <a:off x="1851025" y="1338580"/>
            <a:ext cx="950214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a:solidFill>
                  <a:schemeClr val="tx1"/>
                </a:solidFill>
                <a:latin typeface="Times New Roman" panose="02020603050405020304" pitchFamily="18" charset="0"/>
                <a:cs typeface="Times New Roman" panose="02020603050405020304" pitchFamily="18" charset="0"/>
                <a:sym typeface="+mn-ea"/>
              </a:rPr>
              <a:t>Rồi những người con cũng lớn lên và lần lượt lên đường.</a:t>
            </a:r>
            <a:endParaRPr lang="en-US" altLang="en-US">
              <a:solidFill>
                <a:schemeClr val="tx1"/>
              </a:solidFill>
              <a:latin typeface="Times New Roman" panose="02020603050405020304" pitchFamily="18" charset="0"/>
              <a:cs typeface="Times New Roman" panose="02020603050405020304" pitchFamily="18" charset="0"/>
              <a:sym typeface="+mn-ea"/>
            </a:endParaRPr>
          </a:p>
        </p:txBody>
      </p:sp>
      <p:sp>
        <p:nvSpPr>
          <p:cNvPr id="37" name="Line 21"/>
          <p:cNvSpPr>
            <a:spLocks noChangeShapeType="1"/>
          </p:cNvSpPr>
          <p:nvPr/>
        </p:nvSpPr>
        <p:spPr bwMode="auto">
          <a:xfrm flipV="1">
            <a:off x="5426797" y="1343555"/>
            <a:ext cx="75836" cy="431800"/>
          </a:xfrm>
          <a:prstGeom prst="line">
            <a:avLst/>
          </a:prstGeom>
          <a:noFill/>
          <a:ln w="38100" cmpd="dbl">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p>
            <a:endParaRPr lang="en-US" sz="3200"/>
          </a:p>
        </p:txBody>
      </p:sp>
      <p:sp>
        <p:nvSpPr>
          <p:cNvPr id="38" name="Line 22"/>
          <p:cNvSpPr>
            <a:spLocks noChangeShapeType="1"/>
          </p:cNvSpPr>
          <p:nvPr/>
        </p:nvSpPr>
        <p:spPr bwMode="auto">
          <a:xfrm flipV="1">
            <a:off x="1922145" y="1802130"/>
            <a:ext cx="3392170" cy="8890"/>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p>
            <a:endParaRPr lang="en-US" sz="3200"/>
          </a:p>
        </p:txBody>
      </p:sp>
      <p:sp>
        <p:nvSpPr>
          <p:cNvPr id="39" name="Line 22"/>
          <p:cNvSpPr>
            <a:spLocks noChangeShapeType="1"/>
          </p:cNvSpPr>
          <p:nvPr/>
        </p:nvSpPr>
        <p:spPr bwMode="auto">
          <a:xfrm>
            <a:off x="5502910" y="1847215"/>
            <a:ext cx="2023110" cy="4445"/>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p>
            <a:endParaRPr lang="en-US" sz="3200"/>
          </a:p>
        </p:txBody>
      </p:sp>
      <p:sp>
        <p:nvSpPr>
          <p:cNvPr id="40" name="Line 22"/>
          <p:cNvSpPr>
            <a:spLocks noChangeShapeType="1"/>
          </p:cNvSpPr>
          <p:nvPr/>
        </p:nvSpPr>
        <p:spPr bwMode="auto">
          <a:xfrm>
            <a:off x="8093710" y="1853565"/>
            <a:ext cx="2997200" cy="9525"/>
          </a:xfrm>
          <a:prstGeom prst="line">
            <a:avLst/>
          </a:prstGeom>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2"/>
          </a:lnRef>
          <a:fillRef idx="0">
            <a:schemeClr val="accent2"/>
          </a:fillRef>
          <a:effectRef idx="0">
            <a:schemeClr val="accent2"/>
          </a:effectRef>
          <a:fontRef idx="minor">
            <a:schemeClr val="tx1"/>
          </a:fontRef>
        </p:style>
        <p:txBody>
          <a:bodyPr/>
          <a:p>
            <a:endParaRPr lang="en-US" sz="3200"/>
          </a:p>
        </p:txBody>
      </p:sp>
      <p:sp>
        <p:nvSpPr>
          <p:cNvPr id="41" name="Text Box 50"/>
          <p:cNvSpPr txBox="1">
            <a:spLocks noChangeArrowheads="1"/>
          </p:cNvSpPr>
          <p:nvPr/>
        </p:nvSpPr>
        <p:spPr bwMode="auto">
          <a:xfrm>
            <a:off x="3210289" y="1840442"/>
            <a:ext cx="8159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CN</a:t>
            </a:r>
            <a:endParaRPr lang="en-US" altLang="en-US" b="1">
              <a:solidFill>
                <a:srgbClr val="FF0000"/>
              </a:solidFill>
              <a:latin typeface=".VnTime" panose="020B7200000000000000" pitchFamily="34" charset="0"/>
            </a:endParaRPr>
          </a:p>
        </p:txBody>
      </p:sp>
      <p:sp>
        <p:nvSpPr>
          <p:cNvPr id="42" name="Text Box 52"/>
          <p:cNvSpPr txBox="1">
            <a:spLocks noChangeArrowheads="1"/>
          </p:cNvSpPr>
          <p:nvPr/>
        </p:nvSpPr>
        <p:spPr bwMode="auto">
          <a:xfrm>
            <a:off x="6156054" y="1923310"/>
            <a:ext cx="105568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r>
              <a:rPr lang="vi-VN" altLang="en-US" b="1" baseline="-25000">
                <a:solidFill>
                  <a:srgbClr val="FF0000"/>
                </a:solidFill>
                <a:latin typeface=".VnTime" panose="020B7200000000000000" pitchFamily="34" charset="0"/>
              </a:rPr>
              <a:t>1</a:t>
            </a:r>
            <a:endParaRPr lang="vi-VN" altLang="en-US" b="1" baseline="-25000">
              <a:solidFill>
                <a:srgbClr val="FF0000"/>
              </a:solidFill>
              <a:latin typeface=".VnTime" panose="020B7200000000000000" pitchFamily="34" charset="0"/>
            </a:endParaRPr>
          </a:p>
        </p:txBody>
      </p:sp>
      <p:sp>
        <p:nvSpPr>
          <p:cNvPr id="43" name="Text Box 52"/>
          <p:cNvSpPr txBox="1">
            <a:spLocks noChangeArrowheads="1"/>
          </p:cNvSpPr>
          <p:nvPr/>
        </p:nvSpPr>
        <p:spPr bwMode="auto">
          <a:xfrm>
            <a:off x="9132934" y="1847110"/>
            <a:ext cx="1055688"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FF0000"/>
                </a:solidFill>
                <a:latin typeface=".VnTime" panose="020B7200000000000000" pitchFamily="34" charset="0"/>
              </a:rPr>
              <a:t>VN</a:t>
            </a:r>
            <a:r>
              <a:rPr lang="vi-VN" altLang="en-US" b="1" baseline="-25000">
                <a:solidFill>
                  <a:srgbClr val="FF0000"/>
                </a:solidFill>
                <a:latin typeface=".VnTime" panose="020B7200000000000000" pitchFamily="34" charset="0"/>
              </a:rPr>
              <a:t>2</a:t>
            </a:r>
            <a:endParaRPr lang="vi-VN" altLang="en-US" b="1" baseline="-25000">
              <a:solidFill>
                <a:srgbClr val="FF0000"/>
              </a:solidFill>
              <a:latin typeface=".VnTime"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ox(in)">
                                      <p:cBhvr>
                                        <p:cTn id="10" dur="500"/>
                                        <p:tgtEl>
                                          <p:spTgt spid="36"/>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ox(in)">
                                      <p:cBhvr>
                                        <p:cTn id="19" dur="500"/>
                                        <p:tgtEl>
                                          <p:spTgt spid="3"/>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additive="base">
                                        <p:cTn id="31" dur="500" fill="hold"/>
                                        <p:tgtEl>
                                          <p:spTgt spid="38"/>
                                        </p:tgtEl>
                                        <p:attrNameLst>
                                          <p:attrName>ppt_x</p:attrName>
                                        </p:attrNameLst>
                                      </p:cBhvr>
                                      <p:tavLst>
                                        <p:tav tm="0">
                                          <p:val>
                                            <p:strVal val="#ppt_x"/>
                                          </p:val>
                                        </p:tav>
                                        <p:tav tm="100000">
                                          <p:val>
                                            <p:strVal val="#ppt_x"/>
                                          </p:val>
                                        </p:tav>
                                      </p:tavLst>
                                    </p:anim>
                                    <p:anim calcmode="lin" valueType="num">
                                      <p:cBhvr additive="base">
                                        <p:cTn id="32" dur="500" fill="hold"/>
                                        <p:tgtEl>
                                          <p:spTgt spid="3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500" fill="hold"/>
                                        <p:tgtEl>
                                          <p:spTgt spid="39"/>
                                        </p:tgtEl>
                                        <p:attrNameLst>
                                          <p:attrName>ppt_x</p:attrName>
                                        </p:attrNameLst>
                                      </p:cBhvr>
                                      <p:tavLst>
                                        <p:tav tm="0">
                                          <p:val>
                                            <p:strVal val="#ppt_x"/>
                                          </p:val>
                                        </p:tav>
                                        <p:tav tm="100000">
                                          <p:val>
                                            <p:strVal val="#ppt_x"/>
                                          </p:val>
                                        </p:tav>
                                      </p:tavLst>
                                    </p:anim>
                                    <p:anim calcmode="lin" valueType="num">
                                      <p:cBhvr additive="base">
                                        <p:cTn id="36" dur="500" fill="hold"/>
                                        <p:tgtEl>
                                          <p:spTgt spid="39"/>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ID="2" presetClass="entr" presetSubtype="4"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additive="base">
                                        <p:cTn id="40" dur="500" fill="hold"/>
                                        <p:tgtEl>
                                          <p:spTgt spid="40"/>
                                        </p:tgtEl>
                                        <p:attrNameLst>
                                          <p:attrName>ppt_x</p:attrName>
                                        </p:attrNameLst>
                                      </p:cBhvr>
                                      <p:tavLst>
                                        <p:tav tm="0">
                                          <p:val>
                                            <p:strVal val="#ppt_x"/>
                                          </p:val>
                                        </p:tav>
                                        <p:tav tm="100000">
                                          <p:val>
                                            <p:strVal val="#ppt_x"/>
                                          </p:val>
                                        </p:tav>
                                      </p:tavLst>
                                    </p:anim>
                                    <p:anim calcmode="lin" valueType="num">
                                      <p:cBhvr additive="base">
                                        <p:cTn id="41" dur="500" fill="hold"/>
                                        <p:tgtEl>
                                          <p:spTgt spid="4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additive="base">
                                        <p:cTn id="48" dur="500" fill="hold"/>
                                        <p:tgtEl>
                                          <p:spTgt spid="42"/>
                                        </p:tgtEl>
                                        <p:attrNameLst>
                                          <p:attrName>ppt_x</p:attrName>
                                        </p:attrNameLst>
                                      </p:cBhvr>
                                      <p:tavLst>
                                        <p:tav tm="0">
                                          <p:val>
                                            <p:strVal val="#ppt_x"/>
                                          </p:val>
                                        </p:tav>
                                        <p:tav tm="100000">
                                          <p:val>
                                            <p:strVal val="#ppt_x"/>
                                          </p:val>
                                        </p:tav>
                                      </p:tavLst>
                                    </p:anim>
                                    <p:anim calcmode="lin" valueType="num">
                                      <p:cBhvr additive="base">
                                        <p:cTn id="49" dur="500" fill="hold"/>
                                        <p:tgtEl>
                                          <p:spTgt spid="42"/>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additive="base">
                                        <p:cTn id="52" dur="500" fill="hold"/>
                                        <p:tgtEl>
                                          <p:spTgt spid="43"/>
                                        </p:tgtEl>
                                        <p:attrNameLst>
                                          <p:attrName>ppt_x</p:attrName>
                                        </p:attrNameLst>
                                      </p:cBhvr>
                                      <p:tavLst>
                                        <p:tav tm="0">
                                          <p:val>
                                            <p:strVal val="#ppt_x"/>
                                          </p:val>
                                        </p:tav>
                                        <p:tav tm="100000">
                                          <p:val>
                                            <p:strVal val="#ppt_x"/>
                                          </p:val>
                                        </p:tav>
                                      </p:tavLst>
                                    </p:anim>
                                    <p:anim calcmode="lin" valueType="num">
                                      <p:cBhvr additive="base">
                                        <p:cTn id="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slide(fromBottom)">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slide(fromBottom)">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slide(fromBottom)">
                                      <p:cBhvr>
                                        <p:cTn id="68" dur="500"/>
                                        <p:tgtEl>
                                          <p:spTgt spid="2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slide(fromBottom)">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p:bldP spid="6" grpId="0" bldLvl="0" animBg="1"/>
      <p:bldP spid="36" grpId="0" bldLvl="0" animBg="1"/>
      <p:bldP spid="41" grpId="0" animBg="1"/>
      <p:bldP spid="42" grpId="0" animBg="1"/>
      <p:bldP spid="43" grpId="0" animBg="1"/>
      <p:bldP spid="41" grpId="1" animBg="1"/>
      <p:bldP spid="42" grpId="1" animBg="1"/>
      <p:bldP spid="43"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có sử dụng câu kể Ai thế nào? yêu cầu lời văn chân thật, câu văn đúng ngữ pháp, từ ngữ sinh 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1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37832" y="1296109"/>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
        <p:nvSpPr>
          <p:cNvPr id="18" name="TextBox 17"/>
          <p:cNvSpPr txBox="1"/>
          <p:nvPr/>
        </p:nvSpPr>
        <p:spPr>
          <a:xfrm>
            <a:off x="10580588" y="241930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3" name="Rectangle 7"/>
          <p:cNvSpPr>
            <a:spLocks noChangeArrowheads="1"/>
          </p:cNvSpPr>
          <p:nvPr/>
        </p:nvSpPr>
        <p:spPr bwMode="auto">
          <a:xfrm>
            <a:off x="1333341" y="724145"/>
            <a:ext cx="9477933" cy="1077218"/>
          </a:xfrm>
          <a:prstGeom prst="rect">
            <a:avLst/>
          </a:prstGeom>
          <a:noFill/>
          <a:ln>
            <a:noFill/>
          </a:ln>
          <a:effectLst/>
        </p:spPr>
        <p:txBody>
          <a:bodyPr wrap="square">
            <a:spAutoFit/>
          </a:bodyPr>
          <a:lstStyle/>
          <a:p>
            <a:pPr algn="just">
              <a:defRPr/>
            </a:pPr>
            <a:r>
              <a:rPr lang="en-US" sz="3200" b="1">
                <a:latin typeface="Times New Roman" panose="02020603050405020304" pitchFamily="18" charset="0"/>
                <a:cs typeface="Times New Roman" panose="02020603050405020304" pitchFamily="18" charset="0"/>
              </a:rPr>
              <a:t>Bài 2. Kể về các bạn trong tổ em, trong lời kể có sử dụng một số câu kể </a:t>
            </a:r>
            <a:r>
              <a:rPr lang="en-US" sz="3200" b="1" i="1">
                <a:solidFill>
                  <a:srgbClr val="FF0000"/>
                </a:solidFill>
                <a:latin typeface="Times New Roman" panose="02020603050405020304" pitchFamily="18" charset="0"/>
                <a:cs typeface="Times New Roman" panose="02020603050405020304" pitchFamily="18" charset="0"/>
              </a:rPr>
              <a:t>Ai thế nào?</a:t>
            </a:r>
            <a:endParaRPr lang="en-US" sz="3200" b="1" i="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333342" y="2337348"/>
            <a:ext cx="9477933" cy="2554545"/>
          </a:xfrm>
          <a:prstGeom prst="rect">
            <a:avLst/>
          </a:prstGeom>
        </p:spPr>
        <p:txBody>
          <a:bodyPr wrap="square">
            <a:spAutoFit/>
          </a:bodyPr>
          <a:lstStyle/>
          <a:p>
            <a:pPr algn="just">
              <a:spcBef>
                <a:spcPct val="50000"/>
              </a:spcBef>
              <a:defRPr/>
            </a:pP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Tổ</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em</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có</a:t>
            </a:r>
            <a:r>
              <a:rPr lang="en-US" altLang="en-US" sz="3200" dirty="0">
                <a:solidFill>
                  <a:srgbClr val="008000"/>
                </a:solidFill>
                <a:latin typeface="Times New Roman" panose="02020603050405020304" pitchFamily="18" charset="0"/>
              </a:rPr>
              <a:t> 12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An </a:t>
            </a:r>
            <a:r>
              <a:rPr lang="en-US" altLang="en-US" sz="3200" dirty="0" err="1">
                <a:solidFill>
                  <a:srgbClr val="008000"/>
                </a:solidFill>
                <a:latin typeface="Times New Roman" panose="02020603050405020304" pitchFamily="18" charset="0"/>
              </a:rPr>
              <a:t>thông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minh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Huyền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tốt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bụng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Còn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Châu</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lại</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dịu</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dàng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xinh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xắn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Nhưng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Sang </a:t>
            </a:r>
            <a:r>
              <a:rPr lang="en-US" altLang="en-US" sz="3200" dirty="0" err="1">
                <a:solidFill>
                  <a:srgbClr val="008000"/>
                </a:solidFill>
                <a:latin typeface="Times New Roman" panose="02020603050405020304" pitchFamily="18" charset="0"/>
              </a:rPr>
              <a:t>và</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Tiến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thì</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lém</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lỉnh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luyên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thuyên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suốt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cả</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ngày.Tuy</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mỗi</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người</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một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cá</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tính</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nhưng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tất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cả</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các</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bạn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trong</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tổ</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em</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đều</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rất</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đoàn</a:t>
            </a:r>
            <a:r>
              <a:rPr lang="en-US" altLang="en-US" sz="3200" dirty="0">
                <a:solidFill>
                  <a:srgbClr val="008000"/>
                </a:solidFill>
                <a:latin typeface="Times New Roman" panose="02020603050405020304" pitchFamily="18" charset="0"/>
              </a:rPr>
              <a:t> </a:t>
            </a:r>
            <a:r>
              <a:rPr lang="en-US" altLang="en-US" sz="3200" dirty="0" err="1">
                <a:solidFill>
                  <a:srgbClr val="008000"/>
                </a:solidFill>
                <a:latin typeface="Times New Roman" panose="02020603050405020304" pitchFamily="18" charset="0"/>
              </a:rPr>
              <a:t>kết</a:t>
            </a:r>
            <a:r>
              <a:rPr lang="en-US" altLang="en-US" sz="3200" dirty="0">
                <a:solidFill>
                  <a:srgbClr val="008000"/>
                </a:solidFill>
                <a:latin typeface="Times New Roman" panose="02020603050405020304" pitchFamily="18" charset="0"/>
              </a:rPr>
              <a:t>.</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Viết đoạn văn có sử dụng câu kể Ai thế nào? yêu cầu lời văn chân thật, câu văn đúng ngữ pháp, từ ngữ sinh động.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
        <p:nvSpPr>
          <p:cNvPr id="16" name="Rounded Rectangle 15"/>
          <p:cNvSpPr/>
          <p:nvPr/>
        </p:nvSpPr>
        <p:spPr>
          <a:xfrm>
            <a:off x="3154679" y="606719"/>
            <a:ext cx="5713549"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solidFill>
                <a:latin typeface="Times New Roman" panose="02020603050405020304" pitchFamily="18" charset="0"/>
                <a:cs typeface="Times New Roman" panose="02020603050405020304" pitchFamily="18" charset="0"/>
              </a:rPr>
              <a:t>Bài 2 em đã đạt được yêu cầu gì?</a:t>
            </a:r>
            <a:endParaRPr lang="en-US" sz="3000" b="1" dirty="0">
              <a:solidFill>
                <a:schemeClr val="tx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0580588" y="3851342"/>
            <a:ext cx="872647" cy="1869777"/>
          </a:xfrm>
          <a:prstGeom prst="rect">
            <a:avLst/>
          </a:prstGeom>
          <a:noFill/>
        </p:spPr>
        <p:txBody>
          <a:bodyPr wrap="square" rtlCol="0">
            <a:spAutoFit/>
          </a:bodyPr>
          <a:lstStyle/>
          <a:p>
            <a:r>
              <a:rPr lang="en-US" sz="11500">
                <a:solidFill>
                  <a:srgbClr val="00B050"/>
                </a:solidFill>
                <a:sym typeface="Wingdings 2" panose="05020102010507070707" pitchFamily="18" charset="2"/>
              </a:rPr>
              <a:t></a:t>
            </a:r>
            <a:endParaRPr lang="en-US" sz="115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683726" y="1933303"/>
            <a:ext cx="5159828" cy="3513908"/>
          </a:xfrm>
          <a:prstGeom prst="rect">
            <a:avLst/>
          </a:prstGeom>
        </p:spPr>
      </p:pic>
      <p:sp>
        <p:nvSpPr>
          <p:cNvPr id="9" name="Rectangle 8"/>
          <p:cNvSpPr/>
          <p:nvPr/>
        </p:nvSpPr>
        <p:spPr>
          <a:xfrm>
            <a:off x="4699130" y="2167542"/>
            <a:ext cx="3089307" cy="923330"/>
          </a:xfrm>
          <a:prstGeom prst="rect">
            <a:avLst/>
          </a:prstGeom>
          <a:noFill/>
        </p:spPr>
        <p:txBody>
          <a:bodyPr wrap="none" lIns="91440" tIns="45720" rIns="91440" bIns="45720">
            <a:spAutoFit/>
          </a:bodyPr>
          <a:lstStyle/>
          <a:p>
            <a:pPr algn="ct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Vận</a:t>
            </a:r>
            <a:r>
              <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cap="none"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dụng</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3" name="Cloud Callout 2"/>
          <p:cNvSpPr/>
          <p:nvPr/>
        </p:nvSpPr>
        <p:spPr>
          <a:xfrm>
            <a:off x="2336800" y="1262376"/>
            <a:ext cx="5863771" cy="3028402"/>
          </a:xfrm>
          <a:prstGeom prst="cloudCallout">
            <a:avLst>
              <a:gd name="adj1" fmla="val -51176"/>
              <a:gd name="adj2" fmla="val 9344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Qua bài học hôm nay, em biết thêm kiến thức gì?</a:t>
            </a:r>
            <a:endParaRPr lang="en-US" sz="3200" dirty="0">
              <a:solidFill>
                <a:schemeClr val="tx1"/>
              </a:solidFill>
            </a:endParaRPr>
          </a:p>
        </p:txBody>
      </p:sp>
      <p:sp>
        <p:nvSpPr>
          <p:cNvPr id="6" name="Double Wave 5"/>
          <p:cNvSpPr/>
          <p:nvPr/>
        </p:nvSpPr>
        <p:spPr>
          <a:xfrm>
            <a:off x="1306289" y="1262376"/>
            <a:ext cx="9739086" cy="3931918"/>
          </a:xfrm>
          <a:prstGeom prst="doubleWave">
            <a:avLst>
              <a:gd name="adj1" fmla="val 6250"/>
              <a:gd name="adj2" fmla="val -314"/>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r>
              <a:rPr lang="en-US" sz="3200" b="1" dirty="0" err="1">
                <a:solidFill>
                  <a:schemeClr val="tx1"/>
                </a:solidFill>
                <a:latin typeface="Times New Roman" panose="02020603050405020304" pitchFamily="18" charset="0"/>
                <a:cs typeface="Times New Roman" panose="02020603050405020304" pitchFamily="18" charset="0"/>
              </a:rPr>
              <a:t>Về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err="1">
                <a:solidFill>
                  <a:schemeClr val="tx1"/>
                </a:solidFill>
                <a:latin typeface="Times New Roman" panose="02020603050405020304" pitchFamily="18" charset="0"/>
                <a:cs typeface="Times New Roman" panose="02020603050405020304" pitchFamily="18" charset="0"/>
              </a:rPr>
              <a:t>nhà</a:t>
            </a:r>
            <a:r>
              <a:rPr lang="en-US" sz="3200" b="1">
                <a:solidFill>
                  <a:schemeClr val="tx1"/>
                </a:solidFill>
                <a:latin typeface="Times New Roman" panose="02020603050405020304" pitchFamily="18" charset="0"/>
                <a:cs typeface="Times New Roman" panose="02020603050405020304" pitchFamily="18" charset="0"/>
              </a:rPr>
              <a:t> em </a:t>
            </a:r>
            <a:r>
              <a:rPr lang="en-US" sz="3200" b="1" dirty="0" err="1">
                <a:solidFill>
                  <a:schemeClr val="tx1"/>
                </a:solidFill>
                <a:latin typeface="Times New Roman" panose="02020603050405020304" pitchFamily="18" charset="0"/>
                <a:cs typeface="Times New Roman" panose="02020603050405020304" pitchFamily="18" charset="0"/>
              </a:rPr>
              <a:t>cần</a:t>
            </a:r>
            <a:r>
              <a:rPr lang="en-US" sz="3200" b="1" dirty="0">
                <a:solidFill>
                  <a:schemeClr val="tx1"/>
                </a:solidFill>
                <a:latin typeface="Times New Roman" panose="02020603050405020304" pitchFamily="18" charset="0"/>
                <a:cs typeface="Times New Roman" panose="02020603050405020304" pitchFamily="18" charset="0"/>
              </a:rPr>
              <a:t>:</a:t>
            </a:r>
            <a:endParaRPr lang="en-US" sz="3200" b="1" dirty="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altLang="en-US" sz="3200">
                <a:solidFill>
                  <a:schemeClr val="tx1"/>
                </a:solidFill>
                <a:latin typeface="Times New Roman" panose="02020603050405020304" pitchFamily="18" charset="0"/>
                <a:cs typeface="Times New Roman" panose="02020603050405020304" pitchFamily="18" charset="0"/>
              </a:rPr>
              <a:t>Ôn tập kiến thức đã học.</a:t>
            </a:r>
            <a:endParaRPr lang="en-US" altLang="en-US" sz="3200">
              <a:solidFill>
                <a:schemeClr val="tx1"/>
              </a:solidFill>
              <a:latin typeface="Times New Roman" panose="02020603050405020304" pitchFamily="18" charset="0"/>
              <a:cs typeface="Times New Roman" panose="02020603050405020304" pitchFamily="18" charset="0"/>
            </a:endParaRPr>
          </a:p>
          <a:p>
            <a:pPr marL="285750" indent="-285750" algn="just">
              <a:buFontTx/>
              <a:buChar char="-"/>
            </a:pPr>
            <a:r>
              <a:rPr lang="en-US" sz="3200">
                <a:solidFill>
                  <a:schemeClr val="tx1"/>
                </a:solidFill>
                <a:latin typeface="Times New Roman" panose="02020603050405020304" pitchFamily="18" charset="0"/>
                <a:cs typeface="Times New Roman" panose="02020603050405020304" pitchFamily="18" charset="0"/>
              </a:rPr>
              <a:t>Chuẩn bị bài sau: </a:t>
            </a:r>
            <a:r>
              <a:rPr lang="en-US" sz="3200" b="1">
                <a:solidFill>
                  <a:schemeClr val="tx1"/>
                </a:solidFill>
                <a:latin typeface="Times New Roman" panose="02020603050405020304" pitchFamily="18" charset="0"/>
                <a:cs typeface="Times New Roman" panose="02020603050405020304" pitchFamily="18" charset="0"/>
              </a:rPr>
              <a:t>Vị ngữ trong câu kể Ai thế nào?</a:t>
            </a:r>
            <a:endParaRPr lang="en-US"/>
          </a:p>
          <a:p>
            <a:pPr marL="285750" indent="-285750" algn="ctr">
              <a:buFontTx/>
              <a:buChar cha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83327" y="470263"/>
            <a:ext cx="11181804" cy="58652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510971" y="1942192"/>
            <a:ext cx="8610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latin typeface="Times New Roman" panose="02020603050405020304" pitchFamily="18" charset="0"/>
                <a:cs typeface="Times New Roman" panose="02020603050405020304" pitchFamily="18" charset="0"/>
              </a:rPr>
              <a:t>1. Câu kể </a:t>
            </a:r>
            <a:r>
              <a:rPr lang="en-US" altLang="en-US" b="1" i="1">
                <a:latin typeface="Times New Roman" panose="02020603050405020304" pitchFamily="18" charset="0"/>
                <a:cs typeface="Times New Roman" panose="02020603050405020304" pitchFamily="18" charset="0"/>
              </a:rPr>
              <a:t>Ai làm gì? c</a:t>
            </a:r>
            <a:r>
              <a:rPr lang="en-US" altLang="en-US" b="1">
                <a:latin typeface="Times New Roman" panose="02020603050405020304" pitchFamily="18" charset="0"/>
                <a:cs typeface="Times New Roman" panose="02020603050405020304" pitchFamily="18" charset="0"/>
              </a:rPr>
              <a:t>ó mấy bộ phận?</a:t>
            </a:r>
            <a:endParaRPr lang="en-US" altLang="en-US" b="1">
              <a:latin typeface="Times New Roman" panose="02020603050405020304" pitchFamily="18" charset="0"/>
              <a:cs typeface="Times New Roman" panose="02020603050405020304" pitchFamily="18" charset="0"/>
            </a:endParaRPr>
          </a:p>
        </p:txBody>
      </p:sp>
      <p:sp>
        <p:nvSpPr>
          <p:cNvPr id="4" name="Text Box 5"/>
          <p:cNvSpPr txBox="1">
            <a:spLocks noChangeArrowheads="1"/>
          </p:cNvSpPr>
          <p:nvPr/>
        </p:nvSpPr>
        <p:spPr bwMode="auto">
          <a:xfrm>
            <a:off x="3044371" y="2656567"/>
            <a:ext cx="8305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Câu kể </a:t>
            </a:r>
            <a:r>
              <a:rPr lang="en-US" altLang="en-US" b="1" i="1">
                <a:solidFill>
                  <a:srgbClr val="0070C0"/>
                </a:solidFill>
                <a:latin typeface="Times New Roman" panose="02020603050405020304" pitchFamily="18" charset="0"/>
                <a:cs typeface="Times New Roman" panose="02020603050405020304" pitchFamily="18" charset="0"/>
              </a:rPr>
              <a:t>Ai làm gì? c</a:t>
            </a:r>
            <a:r>
              <a:rPr lang="en-US" altLang="en-US" b="1">
                <a:solidFill>
                  <a:srgbClr val="0070C0"/>
                </a:solidFill>
                <a:latin typeface="Times New Roman" panose="02020603050405020304" pitchFamily="18" charset="0"/>
                <a:cs typeface="Times New Roman" panose="02020603050405020304" pitchFamily="18" charset="0"/>
              </a:rPr>
              <a:t>ó hai bộ phận:</a:t>
            </a:r>
            <a:endParaRPr lang="en-US" altLang="en-US" b="1">
              <a:solidFill>
                <a:srgbClr val="0070C0"/>
              </a:solidFill>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Chủ ngữ trả lời cho câu hỏi: Ai (cái gì, con gì)?</a:t>
            </a:r>
            <a:endParaRPr lang="en-US" altLang="en-US" b="1">
              <a:solidFill>
                <a:srgbClr val="0070C0"/>
              </a:solidFill>
              <a:latin typeface="Times New Roman" panose="02020603050405020304" pitchFamily="18" charset="0"/>
              <a:cs typeface="Times New Roman" panose="02020603050405020304" pitchFamily="18" charset="0"/>
            </a:endParaRPr>
          </a:p>
          <a:p>
            <a:pPr algn="just" eaLnBrk="1" hangingPunct="1">
              <a:spcBef>
                <a:spcPct val="50000"/>
              </a:spcBef>
            </a:pPr>
            <a:r>
              <a:rPr lang="en-US" altLang="en-US" b="1">
                <a:solidFill>
                  <a:srgbClr val="0070C0"/>
                </a:solidFill>
                <a:latin typeface="Times New Roman" panose="02020603050405020304" pitchFamily="18" charset="0"/>
                <a:cs typeface="Times New Roman" panose="02020603050405020304" pitchFamily="18" charset="0"/>
              </a:rPr>
              <a:t>- Vị ngữ trả lời cho câu hỏi: Làm gì?</a:t>
            </a:r>
            <a:endParaRPr lang="en-US" altLang="en-US" b="1">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465943" y="657225"/>
            <a:ext cx="903151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just">
              <a:spcBef>
                <a:spcPct val="50000"/>
              </a:spcBef>
              <a:defRPr/>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Đặt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phù</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hợp</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với</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nội</a:t>
            </a:r>
            <a:r>
              <a:rPr lang="en-US" altLang="en-US" b="1" dirty="0">
                <a:latin typeface="Times New Roman" panose="02020603050405020304" pitchFamily="18" charset="0"/>
                <a:cs typeface="Times New Roman" panose="02020603050405020304" pitchFamily="18" charset="0"/>
              </a:rPr>
              <a:t> dung </a:t>
            </a:r>
            <a:r>
              <a:rPr lang="en-US" altLang="en-US" b="1" dirty="0" err="1">
                <a:latin typeface="Times New Roman" panose="02020603050405020304" pitchFamily="18" charset="0"/>
                <a:cs typeface="Times New Roman" panose="02020603050405020304" pitchFamily="18" charset="0"/>
              </a:rPr>
              <a:t>hình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sau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và</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xác</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định</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chủ</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vị</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ngữ</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của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câu</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đó</a:t>
            </a:r>
            <a:r>
              <a:rPr lang="en-US" altLang="en-US" b="1" dirty="0">
                <a:latin typeface="Times New Roman" panose="02020603050405020304" pitchFamily="18" charset="0"/>
                <a:cs typeface="Times New Roman" panose="02020603050405020304" pitchFamily="18" charset="0"/>
              </a:rPr>
              <a:t>?</a:t>
            </a:r>
            <a:endParaRPr lang="en-US" altLang="en-US" b="1" dirty="0">
              <a:latin typeface="Times New Roman" panose="02020603050405020304" pitchFamily="18" charset="0"/>
              <a:cs typeface="Times New Roman" panose="02020603050405020304" pitchFamily="18" charset="0"/>
            </a:endParaRPr>
          </a:p>
        </p:txBody>
      </p:sp>
      <p:sp>
        <p:nvSpPr>
          <p:cNvPr id="3" name="TextBox 6"/>
          <p:cNvSpPr txBox="1">
            <a:spLocks noChangeArrowheads="1"/>
          </p:cNvSpPr>
          <p:nvPr/>
        </p:nvSpPr>
        <p:spPr bwMode="auto">
          <a:xfrm>
            <a:off x="3363686" y="57912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33CC"/>
                </a:solidFill>
                <a:latin typeface="Times New Roman" panose="02020603050405020304" pitchFamily="18" charset="0"/>
                <a:cs typeface="Times New Roman" panose="02020603050405020304" pitchFamily="18" charset="0"/>
              </a:rPr>
              <a:t>Các bạn học sinh đang tập thể dục.</a:t>
            </a:r>
            <a:endParaRPr lang="en-US" altLang="en-US" b="1">
              <a:solidFill>
                <a:srgbClr val="0033CC"/>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3554186" y="6248400"/>
            <a:ext cx="23622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059261" y="62484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059261" y="6324600"/>
            <a:ext cx="26670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068285" y="1756228"/>
            <a:ext cx="8429171" cy="402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1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Righ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plus(in)">
                                      <p:cBhvr>
                                        <p:cTn id="23" dur="2000"/>
                                        <p:tgtEl>
                                          <p:spTgt spid="5"/>
                                        </p:tgtEl>
                                      </p:cBhvr>
                                    </p:animEffect>
                                  </p:childTnLst>
                                </p:cTn>
                              </p:par>
                              <p:par>
                                <p:cTn id="24" presetID="1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plus(in)">
                                      <p:cBhvr>
                                        <p:cTn id="2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559628" y="5733142"/>
            <a:ext cx="6172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cs typeface="Arial" panose="020B0604020202020204" pitchFamily="34" charset="0"/>
              </a:defRPr>
            </a:lvl1pPr>
            <a:lvl2pPr marL="742950" indent="-285750" eaLnBrk="0" hangingPunct="0">
              <a:defRPr sz="2800">
                <a:solidFill>
                  <a:schemeClr val="tx1"/>
                </a:solidFill>
                <a:latin typeface="Arial" panose="020B0604020202020204" pitchFamily="34" charset="0"/>
                <a:cs typeface="Arial" panose="020B0604020202020204" pitchFamily="34" charset="0"/>
              </a:defRPr>
            </a:lvl2pPr>
            <a:lvl3pPr marL="1143000" indent="-228600" eaLnBrk="0" hangingPunct="0">
              <a:defRPr sz="2800">
                <a:solidFill>
                  <a:schemeClr val="tx1"/>
                </a:solidFill>
                <a:latin typeface="Arial" panose="020B0604020202020204" pitchFamily="34" charset="0"/>
                <a:cs typeface="Arial" panose="020B0604020202020204" pitchFamily="34" charset="0"/>
              </a:defRPr>
            </a:lvl3pPr>
            <a:lvl4pPr marL="1600200" indent="-228600" eaLnBrk="0" hangingPunct="0">
              <a:defRPr sz="2800">
                <a:solidFill>
                  <a:schemeClr val="tx1"/>
                </a:solidFill>
                <a:latin typeface="Arial" panose="020B0604020202020204" pitchFamily="34" charset="0"/>
                <a:cs typeface="Arial" panose="020B0604020202020204" pitchFamily="34" charset="0"/>
              </a:defRPr>
            </a:lvl4pPr>
            <a:lvl5pPr marL="2057400" indent="-228600" eaLnBrk="0" hangingPunct="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eaLnBrk="1" hangingPunct="1"/>
            <a:r>
              <a:rPr lang="en-US" altLang="en-US" b="1">
                <a:solidFill>
                  <a:srgbClr val="0033CC"/>
                </a:solidFill>
                <a:latin typeface="Times New Roman" panose="02020603050405020304" pitchFamily="18" charset="0"/>
                <a:cs typeface="Times New Roman" panose="02020603050405020304" pitchFamily="18" charset="0"/>
              </a:rPr>
              <a:t>Các bạn nhỏ đang đá bóng.</a:t>
            </a:r>
            <a:endParaRPr lang="en-US" altLang="en-US" b="1">
              <a:solidFill>
                <a:srgbClr val="0033CC"/>
              </a:solidFill>
              <a:latin typeface="Times New Roman" panose="02020603050405020304" pitchFamily="18" charset="0"/>
              <a:cs typeface="Times New Roman" panose="02020603050405020304" pitchFamily="18" charset="0"/>
            </a:endParaRPr>
          </a:p>
        </p:txBody>
      </p:sp>
      <p:cxnSp>
        <p:nvCxnSpPr>
          <p:cNvPr id="3" name="Straight Connector 2"/>
          <p:cNvCxnSpPr/>
          <p:nvPr/>
        </p:nvCxnSpPr>
        <p:spPr>
          <a:xfrm>
            <a:off x="3712028" y="6190342"/>
            <a:ext cx="182880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5763078" y="6190342"/>
            <a:ext cx="20637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763078" y="6266542"/>
            <a:ext cx="2063750" cy="15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2" descr="đbong.jpg"/>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264228" y="1103086"/>
            <a:ext cx="7794171" cy="440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4)">
                                      <p:cBhvr>
                                        <p:cTn id="17" dur="500"/>
                                        <p:tgtEl>
                                          <p:spTgt spid="4"/>
                                        </p:tgtEl>
                                      </p:cBhvr>
                                    </p:animEffect>
                                  </p:childTnLst>
                                </p:cTn>
                              </p:par>
                              <p:par>
                                <p:cTn id="18" presetID="21"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4)">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5" name="Picture 6" descr="Happy Children | Cartoon posters, Happy kids, Cartoon kids"/>
          <p:cNvPicPr>
            <a:picLocks noChangeAspect="1" noChangeArrowheads="1"/>
          </p:cNvPicPr>
          <p:nvPr/>
        </p:nvPicPr>
        <p:blipFill>
          <a:blip r:embed="rId1">
            <a:extLst>
              <a:ext uri="{28A0092B-C50C-407E-A947-70E740481C1C}">
                <a14:useLocalDpi xmlns:a14="http://schemas.microsoft.com/office/drawing/2010/main" val="0"/>
              </a:ext>
            </a:extLst>
          </a:blip>
          <a:srcRect t="23437" b="30843"/>
          <a:stretch>
            <a:fillRect/>
          </a:stretch>
        </p:blipFill>
        <p:spPr bwMode="auto">
          <a:xfrm>
            <a:off x="2767161" y="3207475"/>
            <a:ext cx="6858000" cy="31354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19979" y="1850292"/>
            <a:ext cx="7352364" cy="1938020"/>
          </a:xfrm>
          <a:prstGeom prst="rect">
            <a:avLst/>
          </a:prstGeom>
          <a:solidFill>
            <a:srgbClr val="66FFFF"/>
          </a:solidFill>
          <a:ln>
            <a:noFill/>
          </a:ln>
          <a:effectLst>
            <a:glow rad="635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r>
              <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Thứ tư ngày 9 tháng 2 năm 2022</a:t>
            </a:r>
            <a:endPar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Luyện từ và câu</a:t>
            </a:r>
            <a:endParaRPr 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a:p>
            <a:pPr algn="ctr"/>
            <a:r>
              <a:rPr 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Câu kể Ai thế nào?</a:t>
            </a:r>
            <a:r>
              <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(23)</a:t>
            </a:r>
            <a:endParaRPr lang="vi-VN" altLang="en-US" sz="40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sp>
        <p:nvSpPr>
          <p:cNvPr id="4" name="Rounded Rectangle 3"/>
          <p:cNvSpPr/>
          <p:nvPr/>
        </p:nvSpPr>
        <p:spPr>
          <a:xfrm>
            <a:off x="3415937" y="519356"/>
            <a:ext cx="5055326" cy="719138"/>
          </a:xfrm>
          <a:prstGeom prst="roundRect">
            <a:avLst/>
          </a:prstGeom>
          <a:solidFill>
            <a:schemeClr val="accent2">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err="1">
                <a:solidFill>
                  <a:schemeClr val="tx1"/>
                </a:solidFill>
                <a:latin typeface="Times New Roman" panose="02020603050405020304" pitchFamily="18" charset="0"/>
                <a:cs typeface="Times New Roman" panose="02020603050405020304" pitchFamily="18" charset="0"/>
              </a:rPr>
              <a:t>Yêu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cầu</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cần</a:t>
            </a:r>
            <a:r>
              <a:rPr lang="en-US" sz="3000" b="1" dirty="0">
                <a:solidFill>
                  <a:schemeClr val="tx1"/>
                </a:solidFill>
                <a:latin typeface="Times New Roman" panose="02020603050405020304" pitchFamily="18" charset="0"/>
                <a:cs typeface="Times New Roman" panose="02020603050405020304" pitchFamily="18" charset="0"/>
              </a:rPr>
              <a:t> </a:t>
            </a:r>
            <a:r>
              <a:rPr lang="en-US" sz="3000" b="1" dirty="0" err="1">
                <a:solidFill>
                  <a:schemeClr val="tx1"/>
                </a:solidFill>
                <a:latin typeface="Times New Roman" panose="02020603050405020304" pitchFamily="18" charset="0"/>
                <a:cs typeface="Times New Roman" panose="02020603050405020304" pitchFamily="18" charset="0"/>
              </a:rPr>
              <a:t>đạt</a:t>
            </a:r>
            <a:endParaRPr lang="en-US" sz="3000" b="1" dirty="0">
              <a:solidFill>
                <a:schemeClr val="tx1"/>
              </a:solidFill>
              <a:latin typeface="Times New Roman" panose="02020603050405020304" pitchFamily="18" charset="0"/>
              <a:cs typeface="Times New Roman" panose="02020603050405020304" pitchFamily="18" charset="0"/>
            </a:endParaRPr>
          </a:p>
        </p:txBody>
      </p:sp>
      <p:grpSp>
        <p:nvGrpSpPr>
          <p:cNvPr id="11" name="Group 10"/>
          <p:cNvGrpSpPr/>
          <p:nvPr/>
        </p:nvGrpSpPr>
        <p:grpSpPr bwMode="auto">
          <a:xfrm>
            <a:off x="610586" y="1873730"/>
            <a:ext cx="10674076" cy="811413"/>
            <a:chOff x="-12697" y="1699617"/>
            <a:chExt cx="9412922" cy="811879"/>
          </a:xfrm>
          <a:solidFill>
            <a:srgbClr val="FF99FF"/>
          </a:solidFill>
        </p:grpSpPr>
        <p:sp>
          <p:nvSpPr>
            <p:cNvPr id="5" name="Rectangle 4"/>
            <p:cNvSpPr/>
            <p:nvPr/>
          </p:nvSpPr>
          <p:spPr>
            <a:xfrm>
              <a:off x="678063" y="1699617"/>
              <a:ext cx="8722162" cy="811879"/>
            </a:xfrm>
            <a:prstGeom prst="rect">
              <a:avLst/>
            </a:prstGeom>
            <a:solidFill>
              <a:schemeClr val="accent4">
                <a:lumMod val="20000"/>
                <a:lumOff val="8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ea typeface="Tahoma" panose="020B0604030504040204" pitchFamily="34" charset="0"/>
                  <a:cs typeface="Times New Roman" panose="02020603050405020304" pitchFamily="18" charset="0"/>
                </a:rPr>
                <a:t>Nhận diện được câu kể Ai thế nào?</a:t>
              </a:r>
              <a:endParaRPr lang="en-US" sz="2800" i="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Oval 7"/>
            <p:cNvSpPr/>
            <p:nvPr/>
          </p:nvSpPr>
          <p:spPr>
            <a:xfrm>
              <a:off x="-12697" y="1817260"/>
              <a:ext cx="576299" cy="576593"/>
            </a:xfrm>
            <a:prstGeom prst="ellipse">
              <a:avLst/>
            </a:prstGeom>
            <a:solidFill>
              <a:schemeClr val="accent6">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dirty="0">
                  <a:solidFill>
                    <a:schemeClr val="tx1">
                      <a:lumMod val="95000"/>
                      <a:lumOff val="5000"/>
                    </a:schemeClr>
                  </a:solidFill>
                  <a:latin typeface="Arial" panose="020B0604020202020204" pitchFamily="34" charset="0"/>
                  <a:cs typeface="Arial" panose="020B0604020202020204" pitchFamily="34" charset="0"/>
                </a:rPr>
                <a:t>1</a:t>
              </a:r>
              <a:endParaRPr lang="en-US" sz="32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10" name="Group 9"/>
          <p:cNvGrpSpPr/>
          <p:nvPr/>
        </p:nvGrpSpPr>
        <p:grpSpPr bwMode="auto">
          <a:xfrm>
            <a:off x="606562" y="3061751"/>
            <a:ext cx="10674076" cy="784534"/>
            <a:chOff x="-26657" y="2060507"/>
            <a:chExt cx="8941551" cy="784984"/>
          </a:xfrm>
        </p:grpSpPr>
        <p:sp>
          <p:nvSpPr>
            <p:cNvPr id="13" name="Rectangle 12"/>
            <p:cNvSpPr/>
            <p:nvPr/>
          </p:nvSpPr>
          <p:spPr>
            <a:xfrm>
              <a:off x="643705" y="2060507"/>
              <a:ext cx="8271189" cy="784984"/>
            </a:xfrm>
            <a:prstGeom prst="rect">
              <a:avLst/>
            </a:prstGeom>
            <a:solidFill>
              <a:srgbClr val="66FFFF"/>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a:solidFill>
                    <a:schemeClr val="tx1"/>
                  </a:solidFill>
                  <a:latin typeface="Times New Roman" panose="02020603050405020304" pitchFamily="18" charset="0"/>
                  <a:cs typeface="Times New Roman" panose="02020603050405020304" pitchFamily="18" charset="0"/>
                </a:rPr>
                <a:t>Xác định được bộ phận CN, VN trong câu kể Ai thế nào?</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4" name="Oval 13"/>
            <p:cNvSpPr/>
            <p:nvPr/>
          </p:nvSpPr>
          <p:spPr>
            <a:xfrm>
              <a:off x="-26657" y="2164702"/>
              <a:ext cx="576299" cy="576593"/>
            </a:xfrm>
            <a:prstGeom prst="ellipse">
              <a:avLst/>
            </a:prstGeom>
            <a:solidFill>
              <a:schemeClr val="accent4">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dirty="0">
                  <a:solidFill>
                    <a:schemeClr val="tx1">
                      <a:lumMod val="95000"/>
                      <a:lumOff val="5000"/>
                    </a:schemeClr>
                  </a:solidFill>
                  <a:latin typeface="Arial" panose="020B0604020202020204" pitchFamily="34" charset="0"/>
                  <a:cs typeface="Arial" panose="020B0604020202020204" pitchFamily="34" charset="0"/>
                </a:rPr>
                <a:t>2</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grpSp>
        <p:nvGrpSpPr>
          <p:cNvPr id="9" name="Group 8"/>
          <p:cNvGrpSpPr/>
          <p:nvPr/>
        </p:nvGrpSpPr>
        <p:grpSpPr bwMode="auto">
          <a:xfrm>
            <a:off x="606562" y="4222893"/>
            <a:ext cx="10674076" cy="900649"/>
            <a:chOff x="-26657" y="2060506"/>
            <a:chExt cx="8941551" cy="901166"/>
          </a:xfrm>
        </p:grpSpPr>
        <p:sp>
          <p:nvSpPr>
            <p:cNvPr id="12" name="Rectangle 11"/>
            <p:cNvSpPr/>
            <p:nvPr/>
          </p:nvSpPr>
          <p:spPr>
            <a:xfrm>
              <a:off x="643705" y="2060506"/>
              <a:ext cx="8271189" cy="901166"/>
            </a:xfrm>
            <a:prstGeom prst="rect">
              <a:avLst/>
            </a:prstGeom>
            <a:solidFill>
              <a:schemeClr val="accent4">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Viết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kể</a:t>
              </a:r>
              <a:r>
                <a:rPr lang="en-US" sz="2800" dirty="0">
                  <a:solidFill>
                    <a:schemeClr val="tx1"/>
                  </a:solidFill>
                  <a:latin typeface="Times New Roman" panose="02020603050405020304" pitchFamily="18" charset="0"/>
                  <a:cs typeface="Times New Roman" panose="02020603050405020304" pitchFamily="18" charset="0"/>
                </a:rPr>
                <a:t> Ai </a:t>
              </a:r>
              <a:r>
                <a:rPr lang="en-US" sz="2800" dirty="0" err="1">
                  <a:solidFill>
                    <a:schemeClr val="tx1"/>
                  </a:solidFill>
                  <a:latin typeface="Times New Roman" panose="02020603050405020304" pitchFamily="18" charset="0"/>
                  <a:cs typeface="Times New Roman" panose="02020603050405020304" pitchFamily="18" charset="0"/>
                </a:rPr>
                <a:t>thế</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cầu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đúng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pháp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từ</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sinh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động</a:t>
              </a:r>
              <a:r>
                <a:rPr lang="en-US" sz="2800" dirty="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15" name="Oval 14"/>
            <p:cNvSpPr/>
            <p:nvPr/>
          </p:nvSpPr>
          <p:spPr>
            <a:xfrm>
              <a:off x="-26657" y="2164702"/>
              <a:ext cx="576299" cy="576593"/>
            </a:xfrm>
            <a:prstGeom prst="ellipse">
              <a:avLst/>
            </a:prstGeom>
            <a:solidFill>
              <a:schemeClr val="accent5">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000" b="1">
                  <a:solidFill>
                    <a:schemeClr val="tx1">
                      <a:lumMod val="95000"/>
                      <a:lumOff val="5000"/>
                    </a:schemeClr>
                  </a:solidFill>
                  <a:latin typeface="Arial" panose="020B0604020202020204" pitchFamily="34" charset="0"/>
                  <a:cs typeface="Arial" panose="020B0604020202020204" pitchFamily="34" charset="0"/>
                </a:rPr>
                <a:t>3</a:t>
              </a:r>
              <a:endParaRPr lang="en-US" sz="3000" b="1" dirty="0">
                <a:solidFill>
                  <a:schemeClr val="tx1">
                    <a:lumMod val="95000"/>
                    <a:lumOff val="5000"/>
                  </a:schemeClr>
                </a:solidFill>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102589" y="1933303"/>
            <a:ext cx="8282381" cy="3513908"/>
          </a:xfrm>
          <a:prstGeom prst="rect">
            <a:avLst/>
          </a:prstGeom>
        </p:spPr>
      </p:pic>
      <p:sp>
        <p:nvSpPr>
          <p:cNvPr id="9" name="Rectangle 8"/>
          <p:cNvSpPr/>
          <p:nvPr/>
        </p:nvSpPr>
        <p:spPr>
          <a:xfrm>
            <a:off x="2309056" y="2167542"/>
            <a:ext cx="7869463" cy="923330"/>
          </a:xfrm>
          <a:prstGeom prst="rect">
            <a:avLst/>
          </a:prstGeom>
          <a:noFill/>
        </p:spPr>
        <p:txBody>
          <a:bodyPr wrap="none" lIns="91440" tIns="45720" rIns="91440" bIns="45720">
            <a:spAutoFit/>
          </a:bodyPr>
          <a:lstStyle/>
          <a:p>
            <a:pPr algn="ctr"/>
            <a:r>
              <a:rPr lang="en-US" sz="5400" b="1" cap="none" spc="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Hình thành kiến thức mới</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5EF"/>
        </a:solidFill>
        <a:effectLst/>
      </p:bgPr>
    </p:bg>
    <p:spTree>
      <p:nvGrpSpPr>
        <p:cNvPr id="1" name=""/>
        <p:cNvGrpSpPr/>
        <p:nvPr/>
      </p:nvGrpSpPr>
      <p:grpSpPr>
        <a:xfrm>
          <a:off x="0" y="0"/>
          <a:ext cx="0" cy="0"/>
          <a:chOff x="0" y="0"/>
          <a:chExt cx="0" cy="0"/>
        </a:xfrm>
      </p:grpSpPr>
      <p:grpSp>
        <p:nvGrpSpPr>
          <p:cNvPr id="30" name="Group 29"/>
          <p:cNvGrpSpPr/>
          <p:nvPr/>
        </p:nvGrpSpPr>
        <p:grpSpPr>
          <a:xfrm>
            <a:off x="2259874" y="1604140"/>
            <a:ext cx="7014755" cy="3529563"/>
            <a:chOff x="501963" y="593139"/>
            <a:chExt cx="4692591" cy="3155143"/>
          </a:xfrm>
        </p:grpSpPr>
        <p:grpSp>
          <p:nvGrpSpPr>
            <p:cNvPr id="17" name="Group 16"/>
            <p:cNvGrpSpPr/>
            <p:nvPr/>
          </p:nvGrpSpPr>
          <p:grpSpPr>
            <a:xfrm rot="779021">
              <a:off x="1906329" y="593139"/>
              <a:ext cx="3288225" cy="2133473"/>
              <a:chOff x="1214333" y="5025712"/>
              <a:chExt cx="1133475" cy="1571625"/>
            </a:xfrm>
          </p:grpSpPr>
          <p:grpSp>
            <p:nvGrpSpPr>
              <p:cNvPr id="18" name="Group 17"/>
              <p:cNvGrpSpPr/>
              <p:nvPr/>
            </p:nvGrpSpPr>
            <p:grpSpPr>
              <a:xfrm>
                <a:off x="1214333" y="5025712"/>
                <a:ext cx="1133475" cy="1571625"/>
                <a:chOff x="1214333" y="5025712"/>
                <a:chExt cx="1133475" cy="1571625"/>
              </a:xfrm>
            </p:grpSpPr>
            <p:pic>
              <p:nvPicPr>
                <p:cNvPr id="20" name="Picture 1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0594517">
                  <a:off x="1214333" y="5025712"/>
                  <a:ext cx="1133475" cy="1571625"/>
                </a:xfrm>
                <a:prstGeom prst="rect">
                  <a:avLst/>
                </a:prstGeom>
              </p:spPr>
            </p:pic>
            <p:sp>
              <p:nvSpPr>
                <p:cNvPr id="21" name="Rectangle 20"/>
                <p:cNvSpPr/>
                <p:nvPr/>
              </p:nvSpPr>
              <p:spPr>
                <a:xfrm rot="20628557">
                  <a:off x="1260343" y="5126751"/>
                  <a:ext cx="971554" cy="1358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rot="20665241">
                <a:off x="1233129" y="5205224"/>
                <a:ext cx="1025979" cy="974913"/>
              </a:xfrm>
              <a:prstGeom prst="rect">
                <a:avLst/>
              </a:prstGeom>
              <a:noFill/>
            </p:spPr>
            <p:txBody>
              <a:bodyPr wrap="square" lIns="91440" tIns="45720" rIns="91440" bIns="45720">
                <a:spAutoFit/>
              </a:bodyPr>
              <a:lstStyle/>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Hoạt</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động</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1. </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a:p>
                <a:pPr algn="ct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Nhận</a:t>
                </a:r>
                <a:r>
                  <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 </a:t>
                </a:r>
                <a:r>
                  <a:rPr lang="en-US" sz="4000" b="1" dirty="0" err="1">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rPr>
                  <a:t>xét</a:t>
                </a:r>
                <a:endParaRPr lang="en-US" sz="4000" b="1" dirty="0">
                  <a:ln w="12700" cmpd="sng">
                    <a:solidFill>
                      <a:schemeClr val="accent4"/>
                    </a:solidFill>
                    <a:prstDash val="solid"/>
                  </a:ln>
                  <a:solidFill>
                    <a:srgbClr val="92D05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501963" y="891735"/>
              <a:ext cx="2127132" cy="2856547"/>
              <a:chOff x="1086331" y="3256870"/>
              <a:chExt cx="1539304" cy="1628775"/>
            </a:xfrm>
          </p:grpSpPr>
          <p:pic>
            <p:nvPicPr>
              <p:cNvPr id="13" name="Picture 12"/>
              <p:cNvPicPr>
                <a:picLocks noChangeAspect="1"/>
              </p:cNvPicPr>
              <p:nvPr/>
            </p:nvPicPr>
            <p:blipFill rotWithShape="1">
              <a:blip r:embed="rId2">
                <a:extLst>
                  <a:ext uri="{BEBA8EAE-BF5A-486C-A8C5-ECC9F3942E4B}">
                    <a14:imgProps xmlns:a14="http://schemas.microsoft.com/office/drawing/2010/main">
                      <a14:imgLayer r:embed="rId3">
                        <a14:imgEffect>
                          <a14:backgroundRemoval t="4094" b="100000" l="0" r="59322"/>
                        </a14:imgEffect>
                      </a14:imgLayer>
                    </a14:imgProps>
                  </a:ext>
                  <a:ext uri="{28A0092B-C50C-407E-A947-70E740481C1C}">
                    <a14:useLocalDpi xmlns:a14="http://schemas.microsoft.com/office/drawing/2010/main" val="0"/>
                  </a:ext>
                </a:extLst>
              </a:blip>
              <a:srcRect r="45218"/>
              <a:stretch>
                <a:fillRect/>
              </a:stretch>
            </p:blipFill>
            <p:spPr>
              <a:xfrm>
                <a:off x="1086331" y="3256870"/>
                <a:ext cx="1539304" cy="1628775"/>
              </a:xfrm>
              <a:prstGeom prst="rect">
                <a:avLst/>
              </a:prstGeom>
            </p:spPr>
          </p:pic>
          <p:sp>
            <p:nvSpPr>
              <p:cNvPr id="22" name="Oval 21"/>
              <p:cNvSpPr/>
              <p:nvPr/>
            </p:nvSpPr>
            <p:spPr>
              <a:xfrm>
                <a:off x="1489166" y="3791352"/>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Oval 27"/>
              <p:cNvSpPr/>
              <p:nvPr/>
            </p:nvSpPr>
            <p:spPr>
              <a:xfrm>
                <a:off x="1908200" y="3727599"/>
                <a:ext cx="127506" cy="12750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grpSp>
    </p:spTree>
  </p:cSld>
  <p:clrMapOvr>
    <a:masterClrMapping/>
  </p:clrMapOvr>
</p:sld>
</file>

<file path=ppt/tags/tag1.xml><?xml version="1.0" encoding="utf-8"?>
<p:tagLst xmlns:p="http://schemas.openxmlformats.org/presentationml/2006/main">
  <p:tag name="INKNOELEADERBOARD" val="-530957718"/>
</p:tagLst>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5264</Words>
  <Application>WPS Presentation</Application>
  <PresentationFormat>Widescreen</PresentationFormat>
  <Paragraphs>298</Paragraphs>
  <Slides>27</Slides>
  <Notes>6</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27</vt:i4>
      </vt:variant>
    </vt:vector>
  </HeadingPairs>
  <TitlesOfParts>
    <vt:vector size="44" baseType="lpstr">
      <vt:lpstr>Arial</vt:lpstr>
      <vt:lpstr>SimSun</vt:lpstr>
      <vt:lpstr>Wingdings</vt:lpstr>
      <vt:lpstr>Arial</vt:lpstr>
      <vt:lpstr>Times New Roman</vt:lpstr>
      <vt:lpstr>Tahoma</vt:lpstr>
      <vt:lpstr>.VnTime</vt:lpstr>
      <vt:lpstr>Microsoft YaHei</vt:lpstr>
      <vt:lpstr>Arial Unicode MS</vt:lpstr>
      <vt:lpstr>Garamond</vt:lpstr>
      <vt:lpstr>Calibri</vt:lpstr>
      <vt:lpstr>.VnTimeH</vt:lpstr>
      <vt:lpstr>Wingdings 2</vt:lpstr>
      <vt:lpstr>Calibri Light</vt:lpstr>
      <vt:lpstr>Segoe Print</vt:lpstr>
      <vt:lpstr>1_Office Theme</vt:lpstr>
      <vt:lpstr>Organic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KHAI BINH</dc:creator>
  <cp:lastModifiedBy>Đinh Thu Hà</cp:lastModifiedBy>
  <cp:revision>317</cp:revision>
  <dcterms:created xsi:type="dcterms:W3CDTF">2021-08-04T18:52:00Z</dcterms:created>
  <dcterms:modified xsi:type="dcterms:W3CDTF">2022-02-06T08:35:30Z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996BA2ED24C646C08E91379AFDC2705B</vt:lpwstr>
  </property>
  <property fmtid="{D5CDD505-2E9C-101B-9397-08002B2CF9AE}" pid="3" name="KSOProductBuildVer">
    <vt:lpwstr>1033-11.2.0.10463</vt:lpwstr>
  </property>
</Properties>
</file>