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9"/>
  </p:notesMasterIdLst>
  <p:sldIdLst>
    <p:sldId id="445" r:id="rId3"/>
    <p:sldId id="282" r:id="rId4"/>
    <p:sldId id="280" r:id="rId5"/>
    <p:sldId id="386" r:id="rId6"/>
    <p:sldId id="283" r:id="rId7"/>
    <p:sldId id="278" r:id="rId8"/>
    <p:sldId id="366" r:id="rId9"/>
    <p:sldId id="311" r:id="rId10"/>
    <p:sldId id="533" r:id="rId11"/>
    <p:sldId id="608" r:id="rId12"/>
    <p:sldId id="603" r:id="rId13"/>
    <p:sldId id="477" r:id="rId14"/>
    <p:sldId id="460" r:id="rId15"/>
    <p:sldId id="310" r:id="rId16"/>
    <p:sldId id="575" r:id="rId17"/>
    <p:sldId id="609" r:id="rId18"/>
    <p:sldId id="610" r:id="rId19"/>
    <p:sldId id="605" r:id="rId20"/>
    <p:sldId id="611" r:id="rId21"/>
    <p:sldId id="612" r:id="rId22"/>
    <p:sldId id="613" r:id="rId23"/>
    <p:sldId id="614" r:id="rId24"/>
    <p:sldId id="615" r:id="rId25"/>
    <p:sldId id="292" r:id="rId26"/>
    <p:sldId id="293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00FFCC"/>
    <a:srgbClr val="FF0066"/>
    <a:srgbClr val="FF66CC"/>
    <a:srgbClr val="FFFF99"/>
    <a:srgbClr val="004DE6"/>
    <a:srgbClr val="DDBA59"/>
    <a:srgbClr val="006600"/>
    <a:srgbClr val="9900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1" autoAdjust="0"/>
    <p:restoredTop sz="90326" autoAdjust="0"/>
  </p:normalViewPr>
  <p:slideViewPr>
    <p:cSldViewPr snapToGrid="0">
      <p:cViewPr varScale="1">
        <p:scale>
          <a:sx n="66" d="100"/>
          <a:sy n="66" d="100"/>
        </p:scale>
        <p:origin x="3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3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300617" y="648153"/>
            <a:ext cx="1009445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văn sau dùng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gì?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3200" b="1" smtClean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altLang="en-US" sz="32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mèo có bộ lông mới đẹp </a:t>
            </a:r>
            <a:r>
              <a:rPr lang="en-US" altLang="en-US" sz="32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altLang="en-US" sz="3200" b="1" smtClean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sao!</a:t>
            </a:r>
          </a:p>
          <a:p>
            <a:pPr marL="457200" indent="-457200" algn="just" eaLnBrk="1" hangingPunct="1">
              <a:buFontTx/>
              <a:buChar char="-"/>
            </a:pPr>
            <a:endParaRPr lang="en-US" altLang="en-US" sz="3200" b="1">
              <a:solidFill>
                <a:srgbClr val="003F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/>
            <a:endParaRPr lang="en-US" altLang="en-US" sz="3200" b="1" smtClean="0">
              <a:solidFill>
                <a:srgbClr val="003F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3200" b="1" smtClean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Con mèo này </a:t>
            </a:r>
            <a:r>
              <a:rPr lang="en-US" altLang="en-US" sz="32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 </a:t>
            </a:r>
            <a:r>
              <a:rPr lang="en-US" altLang="en-US" sz="3200" b="1" smtClean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thật!</a:t>
            </a:r>
            <a:endParaRPr lang="en-US" altLang="en-US" sz="3200" b="1">
              <a:solidFill>
                <a:srgbClr val="003F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1343252" y="2048536"/>
            <a:ext cx="100518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 nhiên, vui mừng trước vẻ đẹp của bộ lông con mèo.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1343252" y="3564337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 phục sự khôn ngoan của con mèo.</a:t>
            </a:r>
          </a:p>
        </p:txBody>
      </p:sp>
      <p:sp>
        <p:nvSpPr>
          <p:cNvPr id="10" name="Text Box 128"/>
          <p:cNvSpPr txBox="1">
            <a:spLocks noChangeArrowheads="1"/>
          </p:cNvSpPr>
          <p:nvPr/>
        </p:nvSpPr>
        <p:spPr bwMode="auto">
          <a:xfrm>
            <a:off x="1300617" y="4314297"/>
            <a:ext cx="7567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Cuối mỗi câu trên có dấu gì ? 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1300617" y="5014489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mỗi câu trên có dấu chấm than (!)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1103087" y="1063625"/>
            <a:ext cx="1011645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dùng để làm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Câu cảm (câu cảm thán) là câu dùng để bộc lộ cảm xúc (vui mừng, thán phục, đau xót, ngạc nhiên…) của người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cảm thường có những từ, ngữ nào thể hiện rõ cảm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ôi, chao, chà, trời; quá, lắm,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9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67717" y="1064664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67717" y="1818275"/>
            <a:ext cx="9905999" cy="3450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800" b="1" smtClean="0">
                <a:solidFill>
                  <a:schemeClr val="tx1"/>
                </a:solidFill>
                <a:cs typeface="Times New Roman" panose="02020603050405020304" pitchFamily="18" charset="0"/>
              </a:rPr>
              <a:t>Câu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cảm (câu cảm thán) là câu dùng để bộc lộ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cảm </a:t>
            </a:r>
            <a:r>
              <a:rPr lang="vi-VN" altLang="en-US" sz="2800" b="1" smtClean="0">
                <a:solidFill>
                  <a:schemeClr val="tx1"/>
                </a:solidFill>
                <a:cs typeface="Times New Roman" panose="02020603050405020304" pitchFamily="18" charset="0"/>
              </a:rPr>
              <a:t>xúc</a:t>
            </a:r>
            <a:r>
              <a:rPr lang="en-US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smtClean="0">
                <a:solidFill>
                  <a:schemeClr val="tx1"/>
                </a:solidFill>
                <a:cs typeface="Times New Roman" panose="02020603050405020304" pitchFamily="18" charset="0"/>
              </a:rPr>
              <a:t>(vui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mừng, thán phục, đau xót, ngạc nhiên,…) của người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nói</a:t>
            </a:r>
            <a:r>
              <a:rPr lang="vi-VN" altLang="en-US" sz="2800" b="1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1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Trong câu cảm, thường có các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từ </a:t>
            </a:r>
            <a:r>
              <a:rPr lang="vi-VN" altLang="en-US" sz="2800" b="1" smtClean="0">
                <a:solidFill>
                  <a:schemeClr val="tx1"/>
                </a:solidFill>
                <a:cs typeface="Times New Roman" panose="02020603050405020304" pitchFamily="18" charset="0"/>
              </a:rPr>
              <a:t>ngữ: </a:t>
            </a:r>
            <a:r>
              <a:rPr lang="vi-VN" altLang="en-US" sz="2800" b="1" i="1">
                <a:solidFill>
                  <a:srgbClr val="FF0000"/>
                </a:solidFill>
                <a:cs typeface="Times New Roman" panose="02020603050405020304" pitchFamily="18" charset="0"/>
              </a:rPr>
              <a:t>ôi; chao; chà; trời ; quá; lắm; thật…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 Khi viết, cuối câu cảm thường có </a:t>
            </a:r>
            <a:r>
              <a:rPr lang="vi-VN" altLang="en-US" sz="2800" b="1" i="1">
                <a:solidFill>
                  <a:srgbClr val="FF0000"/>
                </a:solidFill>
                <a:cs typeface="Times New Roman" panose="02020603050405020304" pitchFamily="18" charset="0"/>
              </a:rPr>
              <a:t>dấu chấm than </a:t>
            </a:r>
            <a:r>
              <a:rPr lang="vi-VN" altLang="en-US" sz="2800" b="1" i="1">
                <a:solidFill>
                  <a:srgbClr val="FF0000"/>
                </a:solidFill>
                <a:cs typeface="Times New Roman" panose="02020603050405020304" pitchFamily="18" charset="0"/>
              </a:rPr>
              <a:t>(!). </a:t>
            </a:r>
            <a:endParaRPr lang="en-US" alt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vi-VN" altLang="en-US" sz="28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484085" y="785238"/>
            <a:ext cx="8632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Chuyển các câu kể sau thành câu cảm.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611086" y="1370013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Con mèo này bắt chuột giỏi.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611086" y="1979613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Trời rét.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611086" y="2589213"/>
            <a:ext cx="5442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 Bạn Ngân chăm chỉ.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611086" y="3223638"/>
            <a:ext cx="711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d) Bạn Giang học giỏi.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18772" y="512988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Con mèo này bắt chuột giỏi.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779816" y="1588456"/>
            <a:ext cx="6741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mèo này bắt chuột giỏi</a:t>
            </a:r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680029" y="1036208"/>
            <a:ext cx="652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mèo này bắt chuột giỏi</a:t>
            </a:r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418772" y="2082648"/>
            <a:ext cx="877207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Trời rét.</a:t>
            </a:r>
          </a:p>
          <a:p>
            <a:pPr>
              <a:lnSpc>
                <a:spcPct val="150000"/>
              </a:lnSpc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Bạn Ngân chăm chỉ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Bạn Giang học giỏi.</a:t>
            </a:r>
          </a:p>
          <a:p>
            <a:pPr>
              <a:lnSpc>
                <a:spcPct val="150000"/>
              </a:lnSpc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561647" y="2788785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Ôi, (Ôi chao, …) trời rét quá (thật …)!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1561647" y="4125863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Bạn Ngân chăm chỉ quá (thật, lắm,…)!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561647" y="5185943"/>
            <a:ext cx="8915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Chà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học giỏi ghê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          </a:t>
            </a:r>
            <a:endParaRPr lang="en-US" alt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Bạn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học giỏi lắm (quá)!</a:t>
            </a:r>
          </a:p>
        </p:txBody>
      </p:sp>
    </p:spTree>
    <p:extLst>
      <p:ext uri="{BB962C8B-B14F-4D97-AF65-F5344CB8AC3E}">
        <p14:creationId xmlns:p14="http://schemas.microsoft.com/office/powerpoint/2010/main" val="30645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cấu tạo và tác dụng của câu cảm.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được câu cảm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chuyển các câu kể thành câu cảm.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06562" y="5035693"/>
            <a:ext cx="10674076" cy="894023"/>
            <a:chOff x="-26657" y="2060506"/>
            <a:chExt cx="8941551" cy="8945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câu cảm trong các tình huống cụ thể.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609092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em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9364" y="848688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59364" y="3408320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26470" y="915736"/>
            <a:ext cx="6715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Đặt câu cảm cho các tình huống sau:</a:t>
            </a:r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1326470" y="1438956"/>
            <a:ext cx="96318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Cô giáo ra một bài toán khó, cả lớp chỉ có mỗi một bạn làm được.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đặt câu để bày tỏ sự thán phục.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Vào ngày sinh nhật của em, có một bạn học cũ đã chuyển trường từ lâu bỗng nhiên tới chúc mừng em.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đặt câu cảm để bày tỏ sự ngạc nhiên và vui mừng.</a:t>
            </a:r>
          </a:p>
        </p:txBody>
      </p:sp>
    </p:spTree>
    <p:extLst>
      <p:ext uri="{BB962C8B-B14F-4D97-AF65-F5344CB8AC3E}">
        <p14:creationId xmlns:p14="http://schemas.microsoft.com/office/powerpoint/2010/main" val="28309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26470" y="915736"/>
            <a:ext cx="6715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Đặt câu cảm cho các tình huống sau:</a:t>
            </a:r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1326470" y="1438956"/>
            <a:ext cx="9631816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Cô giáo ra một bài toán khó, cả lớp chỉ có mỗi một bạn làm được.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đặt câu để bày tỏ sự thán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9"/>
          <p:cNvSpPr txBox="1">
            <a:spLocks noChangeArrowheads="1"/>
          </p:cNvSpPr>
          <p:nvPr/>
        </p:nvSpPr>
        <p:spPr bwMode="auto">
          <a:xfrm>
            <a:off x="4684032" y="2965678"/>
            <a:ext cx="457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5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26470" y="915736"/>
            <a:ext cx="6715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Đặt câu cảm cho các tình huống sau:</a:t>
            </a:r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1326470" y="1438956"/>
            <a:ext cx="963181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Vào ngày sinh nhật của em, có một bạn học cũ đã chuyển trường từ lâu bỗng nhiên tới chúc mừng em.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đặt câu cảm để bày tỏ sự ngạc nhiên và vui mừng.</a:t>
            </a:r>
          </a:p>
        </p:txBody>
      </p:sp>
      <p:sp>
        <p:nvSpPr>
          <p:cNvPr id="4" name="Text Box 69"/>
          <p:cNvSpPr txBox="1">
            <a:spLocks noChangeArrowheads="1"/>
          </p:cNvSpPr>
          <p:nvPr/>
        </p:nvSpPr>
        <p:spPr bwMode="auto">
          <a:xfrm>
            <a:off x="1889693" y="3470281"/>
            <a:ext cx="906859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2800" b="1" smtClean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Ơ!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à,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967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cấu tạo và tác dụng của câu cảm.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được câu cảm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chuyển các câu kể thành câu cảm.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06562" y="5035693"/>
            <a:ext cx="10674076" cy="894023"/>
            <a:chOff x="-26657" y="2060506"/>
            <a:chExt cx="8941551" cy="8945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câu cảm trong các tình huống cụ thể.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609092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em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96515" y="4486330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509713" y="995363"/>
            <a:ext cx="8519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Những câu cảm  sau đây bộc lộ cảm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xúc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gì? 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7616" y="1705819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lvl="0" indent="-533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Ôi, bạn Nam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kìa!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7616" y="2954048"/>
            <a:ext cx="4870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lvl="0" indent="-533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Ồ, bạn Nam thông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quá!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7616" y="4166383"/>
            <a:ext cx="415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lvl="0" indent="-533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Trời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thật là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kinh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khủng!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2049009" y="2258850"/>
            <a:ext cx="5106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 lộ cảm xúc vui  mừng.</a:t>
            </a: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049008" y="3532178"/>
            <a:ext cx="4468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 lộ cảm xúc thán phục.</a:t>
            </a: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2049008" y="4827421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 lộ cảm xúc ghê sợ.</a:t>
            </a:r>
          </a:p>
        </p:txBody>
      </p:sp>
    </p:spTree>
    <p:extLst>
      <p:ext uri="{BB962C8B-B14F-4D97-AF65-F5344CB8AC3E}">
        <p14:creationId xmlns:p14="http://schemas.microsoft.com/office/powerpoint/2010/main" val="10644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cấu tạo và tác dụng của câu cảm.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được câu cảm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chuyển các câu kể thành câu cảm.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06562" y="5035693"/>
            <a:ext cx="10674076" cy="894023"/>
            <a:chOff x="-26657" y="2060506"/>
            <a:chExt cx="8941551" cy="8945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câu cảm trong các tình huống cụ thể.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609092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em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07991" y="2240044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36800" y="1262376"/>
            <a:ext cx="5863771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biết thêm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62746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endParaRPr lang="en-US" dirty="0"/>
          </a:p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trạng ngữ cho câu</a:t>
            </a:r>
            <a:endParaRPr lang="en-US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94856" y="1942821"/>
            <a:ext cx="731519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Thế </a:t>
            </a:r>
            <a:r>
              <a:rPr lang="en-US" altLang="en-US" sz="36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là câu kể? Cho </a:t>
            </a:r>
            <a:r>
              <a:rPr lang="en-US" altLang="en-US" sz="36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dụ.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Thể nào là câu hỏi? Cho </a:t>
            </a:r>
            <a:r>
              <a:rPr lang="en-US" altLang="en-US" sz="36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dụ.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Câu khiến dùng để làm gì? Nêu dấu hiệu để nhận biết câu khiến?</a:t>
            </a:r>
          </a:p>
          <a:p>
            <a:pPr algn="just">
              <a:spcBef>
                <a:spcPct val="50000"/>
              </a:spcBef>
            </a:pPr>
            <a:endParaRPr lang="en-US" altLang="en-US" sz="3600">
              <a:solidFill>
                <a:srgbClr val="004D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61142" y="1273611"/>
            <a:ext cx="9782629" cy="421157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04456" y="1835779"/>
            <a:ext cx="6058275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cảm</a:t>
            </a:r>
            <a:endParaRPr lang="en-US" sz="6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cấu tạo và tác dụng của câu cảm.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được câu cảm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chuyển các câu kể thành câu cảm.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06562" y="5035693"/>
            <a:ext cx="10674076" cy="894023"/>
            <a:chOff x="-26657" y="2060506"/>
            <a:chExt cx="8941551" cy="8945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câu cảm trong các tình huống cụ thể.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300617" y="648153"/>
            <a:ext cx="1009445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văn sau dùng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gì?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3200" b="1" smtClean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altLang="en-US" sz="32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mèo có bộ lông mới đẹp </a:t>
            </a:r>
            <a:r>
              <a:rPr lang="en-US" altLang="en-US" sz="32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altLang="en-US" sz="3200" b="1" smtClean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sao!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3200" b="1" smtClean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Con mèo này </a:t>
            </a:r>
            <a:r>
              <a:rPr lang="en-US" altLang="en-US" sz="32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 </a:t>
            </a:r>
            <a:r>
              <a:rPr lang="en-US" altLang="en-US" sz="3200" b="1" smtClean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thật!</a:t>
            </a:r>
            <a:endParaRPr lang="en-US" altLang="en-US" sz="3200" b="1">
              <a:solidFill>
                <a:srgbClr val="003F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8"/>
          <p:cNvSpPr txBox="1">
            <a:spLocks noChangeArrowheads="1"/>
          </p:cNvSpPr>
          <p:nvPr/>
        </p:nvSpPr>
        <p:spPr bwMode="auto">
          <a:xfrm>
            <a:off x="1300617" y="2606449"/>
            <a:ext cx="7567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Cuối mỗi câu trên có dấu gì ? </a:t>
            </a:r>
          </a:p>
        </p:txBody>
      </p:sp>
      <p:sp>
        <p:nvSpPr>
          <p:cNvPr id="9" name="Text Box 128"/>
          <p:cNvSpPr txBox="1">
            <a:spLocks noChangeArrowheads="1"/>
          </p:cNvSpPr>
          <p:nvPr/>
        </p:nvSpPr>
        <p:spPr bwMode="auto">
          <a:xfrm>
            <a:off x="1300617" y="3333638"/>
            <a:ext cx="1089138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Rút ra kết luận về câu cảm: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cảm dùng để làm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câu cảm thường có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 nào?</a:t>
            </a:r>
          </a:p>
        </p:txBody>
      </p:sp>
    </p:spTree>
    <p:extLst>
      <p:ext uri="{BB962C8B-B14F-4D97-AF65-F5344CB8AC3E}">
        <p14:creationId xmlns:p14="http://schemas.microsoft.com/office/powerpoint/2010/main" val="10231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1038</Words>
  <Application>Microsoft Office PowerPoint</Application>
  <PresentationFormat>Widescreen</PresentationFormat>
  <Paragraphs>126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Tahoma</vt:lpstr>
      <vt:lpstr>Times New Roman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389</cp:revision>
  <dcterms:created xsi:type="dcterms:W3CDTF">2021-08-04T18:52:07Z</dcterms:created>
  <dcterms:modified xsi:type="dcterms:W3CDTF">2022-04-01T06:32:52Z</dcterms:modified>
</cp:coreProperties>
</file>