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5429-80D9-45CB-ADC8-47D2B4565A1C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E12-6831-4CFC-B7B0-10F7A5DFE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5429-80D9-45CB-ADC8-47D2B4565A1C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E12-6831-4CFC-B7B0-10F7A5DFE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5429-80D9-45CB-ADC8-47D2B4565A1C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E12-6831-4CFC-B7B0-10F7A5DFE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5429-80D9-45CB-ADC8-47D2B4565A1C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E12-6831-4CFC-B7B0-10F7A5DFE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5429-80D9-45CB-ADC8-47D2B4565A1C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E12-6831-4CFC-B7B0-10F7A5DFE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5429-80D9-45CB-ADC8-47D2B4565A1C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E12-6831-4CFC-B7B0-10F7A5DFE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5429-80D9-45CB-ADC8-47D2B4565A1C}" type="datetimeFigureOut">
              <a:rPr lang="en-US" smtClean="0"/>
              <a:t>5/8/22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E12-6831-4CFC-B7B0-10F7A5DFE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5429-80D9-45CB-ADC8-47D2B4565A1C}" type="datetimeFigureOut">
              <a:rPr lang="en-US" smtClean="0"/>
              <a:t>5/8/22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E12-6831-4CFC-B7B0-10F7A5DFE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5429-80D9-45CB-ADC8-47D2B4565A1C}" type="datetimeFigureOut">
              <a:rPr lang="en-US" smtClean="0"/>
              <a:t>5/8/22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E12-6831-4CFC-B7B0-10F7A5DFE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5429-80D9-45CB-ADC8-47D2B4565A1C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E12-6831-4CFC-B7B0-10F7A5DFE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5429-80D9-45CB-ADC8-47D2B4565A1C}" type="datetimeFigureOut">
              <a:rPr lang="en-US" smtClean="0"/>
              <a:t>5/8/22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E12-6831-4CFC-B7B0-10F7A5DFE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85429-80D9-45CB-ADC8-47D2B4565A1C}" type="datetimeFigureOut">
              <a:rPr lang="en-US" smtClean="0"/>
              <a:t>5/8/22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DCE12-6831-4CFC-B7B0-10F7A5DFE6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13" Type="http://schemas.openxmlformats.org/officeDocument/2006/relationships/image" Target="../media/image18.gif"/><Relationship Id="rId3" Type="http://schemas.openxmlformats.org/officeDocument/2006/relationships/image" Target="../media/image10.jpeg"/><Relationship Id="rId7" Type="http://schemas.openxmlformats.org/officeDocument/2006/relationships/image" Target="../media/image12.gif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image" Target="../media/image16.gi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5.png"/><Relationship Id="rId4" Type="http://schemas.openxmlformats.org/officeDocument/2006/relationships/image" Target="../media/image11.gif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 descr="C:\Users\DELL\Downloads\phu nu\hinh-nen-powerpoint-kute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13" descr="AN68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9525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10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/>
                <a:cs typeface="Times New Roman" panose="02020603050405020304"/>
              </a:rPr>
              <a:t>TOÁN</a:t>
            </a:r>
          </a:p>
          <a:p>
            <a:pPr algn="ctr"/>
            <a:r>
              <a:rPr lang="en-US" sz="4000" kern="10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/>
                <a:cs typeface="Times New Roman" panose="02020603050405020304"/>
              </a:rPr>
              <a:t>LUYỆN TẬP CHUNG (Tr.175)</a:t>
            </a:r>
          </a:p>
          <a:p>
            <a:endParaRPr lang="en-US" sz="4000" kern="10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 bwMode="auto">
          <a:xfrm>
            <a:off x="685800" y="762000"/>
            <a:ext cx="35052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Khởi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endParaRPr lang="vi-VN" alt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Text Box 86"/>
          <p:cNvSpPr txBox="1">
            <a:spLocks noChangeArrowheads="1"/>
          </p:cNvSpPr>
          <p:nvPr/>
        </p:nvSpPr>
        <p:spPr bwMode="auto">
          <a:xfrm>
            <a:off x="1295400" y="1371600"/>
            <a:ext cx="6629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Text Box 86"/>
          <p:cNvSpPr txBox="1">
            <a:spLocks noChangeArrowheads="1"/>
          </p:cNvSpPr>
          <p:nvPr/>
        </p:nvSpPr>
        <p:spPr bwMode="auto">
          <a:xfrm>
            <a:off x="1472852" y="2438400"/>
            <a:ext cx="698534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86"/>
          <p:cNvSpPr txBox="1">
            <a:spLocks noChangeArrowheads="1"/>
          </p:cNvSpPr>
          <p:nvPr/>
        </p:nvSpPr>
        <p:spPr bwMode="auto">
          <a:xfrm>
            <a:off x="1295400" y="3505200"/>
            <a:ext cx="6858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 Box 86"/>
          <p:cNvSpPr txBox="1">
            <a:spLocks noChangeArrowheads="1"/>
          </p:cNvSpPr>
          <p:nvPr/>
        </p:nvSpPr>
        <p:spPr bwMode="auto">
          <a:xfrm>
            <a:off x="1371600" y="4038600"/>
            <a:ext cx="6629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 bwMode="auto">
          <a:xfrm>
            <a:off x="152400" y="1625577"/>
            <a:ext cx="7696200" cy="3200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1.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FontTx/>
              <a:buAutoNum type="arabicPeriod"/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lphaLcParenR"/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85793 – 36841 +  3826 =</a:t>
            </a:r>
          </a:p>
          <a:p>
            <a:pPr marL="514350" indent="-514350">
              <a:buFontTx/>
              <a:buAutoNum type="alphaLcParenR"/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lphaLcParenR"/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lphaLcParenR"/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lphaLcParenR"/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514350" indent="-514350"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514350" indent="-514350"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514350" indent="-514350"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c)  325,97 + 86,54 + 103,46 =</a:t>
            </a:r>
          </a:p>
          <a:p>
            <a:pPr marL="514350" indent="-514350">
              <a:buFontTx/>
              <a:buAutoNum type="arabicPeriod"/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5157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633213"/>
              </p:ext>
            </p:extLst>
          </p:nvPr>
        </p:nvGraphicFramePr>
        <p:xfrm>
          <a:off x="152400" y="3006858"/>
          <a:ext cx="3333750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" imgW="1282700" imgH="393700" progId="Equation.DSMT4">
                  <p:embed/>
                </p:oleObj>
              </mc:Choice>
              <mc:Fallback>
                <p:oleObj name="Equation" r:id="rId3" imgW="1282700" imgH="393700" progId="Equation.DSMT4">
                  <p:embed/>
                  <p:pic>
                    <p:nvPicPr>
                      <p:cNvPr id="0" name="Picture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06858"/>
                        <a:ext cx="3333750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86"/>
          <p:cNvSpPr txBox="1">
            <a:spLocks noChangeArrowheads="1"/>
          </p:cNvSpPr>
          <p:nvPr/>
        </p:nvSpPr>
        <p:spPr bwMode="auto">
          <a:xfrm>
            <a:off x="4495800" y="1625577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48952 + </a:t>
            </a:r>
          </a:p>
        </p:txBody>
      </p:sp>
      <p:sp>
        <p:nvSpPr>
          <p:cNvPr id="11" name="Text Box 86"/>
          <p:cNvSpPr txBox="1">
            <a:spLocks noChangeArrowheads="1"/>
          </p:cNvSpPr>
          <p:nvPr/>
        </p:nvSpPr>
        <p:spPr bwMode="auto">
          <a:xfrm>
            <a:off x="5867400" y="1625577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3826  </a:t>
            </a:r>
          </a:p>
        </p:txBody>
      </p:sp>
      <p:sp>
        <p:nvSpPr>
          <p:cNvPr id="12" name="Text Box 86"/>
          <p:cNvSpPr txBox="1">
            <a:spLocks noChangeArrowheads="1"/>
          </p:cNvSpPr>
          <p:nvPr/>
        </p:nvSpPr>
        <p:spPr bwMode="auto">
          <a:xfrm>
            <a:off x="4079174" y="2284191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= </a:t>
            </a:r>
          </a:p>
        </p:txBody>
      </p:sp>
      <p:sp>
        <p:nvSpPr>
          <p:cNvPr id="16" name="Text Box 86"/>
          <p:cNvSpPr txBox="1">
            <a:spLocks noChangeArrowheads="1"/>
          </p:cNvSpPr>
          <p:nvPr/>
        </p:nvSpPr>
        <p:spPr bwMode="auto">
          <a:xfrm>
            <a:off x="4567030" y="4585179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412,51 +  </a:t>
            </a:r>
          </a:p>
        </p:txBody>
      </p:sp>
      <p:sp>
        <p:nvSpPr>
          <p:cNvPr id="17" name="Text Box 86"/>
          <p:cNvSpPr txBox="1">
            <a:spLocks noChangeArrowheads="1"/>
          </p:cNvSpPr>
          <p:nvPr/>
        </p:nvSpPr>
        <p:spPr bwMode="auto">
          <a:xfrm>
            <a:off x="5938630" y="4585179"/>
            <a:ext cx="21336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103,46  </a:t>
            </a:r>
          </a:p>
        </p:txBody>
      </p:sp>
      <p:sp>
        <p:nvSpPr>
          <p:cNvPr id="20" name="Text Box 86"/>
          <p:cNvSpPr txBox="1">
            <a:spLocks noChangeArrowheads="1"/>
          </p:cNvSpPr>
          <p:nvPr/>
        </p:nvSpPr>
        <p:spPr bwMode="auto">
          <a:xfrm>
            <a:off x="4123496" y="5198716"/>
            <a:ext cx="887067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=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752110" y="3128309"/>
                <a:ext cx="1524000" cy="887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85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100</m:t>
                        </m:r>
                      </m:den>
                    </m:f>
                  </m:oMath>
                </a14:m>
                <a:endParaRPr lang="en-US" sz="3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110" y="3128309"/>
                <a:ext cx="1524000" cy="887166"/>
              </a:xfrm>
              <a:prstGeom prst="rect">
                <a:avLst/>
              </a:prstGeom>
              <a:blipFill>
                <a:blip r:embed="rId5"/>
                <a:stretch>
                  <a:fillRect l="-12397" b="-9859"/>
                </a:stretch>
              </a:blipFill>
            </p:spPr>
            <p:txBody>
              <a:bodyPr/>
              <a:lstStyle/>
              <a:p>
                <a:r>
                  <a:rPr lang="en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486150" y="3083235"/>
                <a:ext cx="2286000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84−29+30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150" y="3083235"/>
                <a:ext cx="2286000" cy="910570"/>
              </a:xfrm>
              <a:prstGeom prst="rect">
                <a:avLst/>
              </a:prstGeom>
              <a:blipFill>
                <a:blip r:embed="rId6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en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86"/>
          <p:cNvSpPr txBox="1">
            <a:spLocks noChangeArrowheads="1"/>
          </p:cNvSpPr>
          <p:nvPr/>
        </p:nvSpPr>
        <p:spPr bwMode="auto">
          <a:xfrm>
            <a:off x="5142510" y="2279317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52778 </a:t>
            </a:r>
          </a:p>
        </p:txBody>
      </p:sp>
      <p:sp>
        <p:nvSpPr>
          <p:cNvPr id="14" name="Text Box 86"/>
          <p:cNvSpPr txBox="1">
            <a:spLocks noChangeArrowheads="1"/>
          </p:cNvSpPr>
          <p:nvPr/>
        </p:nvSpPr>
        <p:spPr bwMode="auto">
          <a:xfrm>
            <a:off x="5073015" y="5198716"/>
            <a:ext cx="158877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515,97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6" grpId="0"/>
      <p:bldP spid="17" grpId="0"/>
      <p:bldP spid="20" grpId="0"/>
      <p:bldP spid="3" grpId="0"/>
      <p:bldP spid="18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 bwMode="auto">
          <a:xfrm>
            <a:off x="533400" y="1143000"/>
            <a:ext cx="35052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2.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x:</a:t>
            </a:r>
          </a:p>
        </p:txBody>
      </p:sp>
      <p:sp>
        <p:nvSpPr>
          <p:cNvPr id="6" name="Text Box 86"/>
          <p:cNvSpPr txBox="1">
            <a:spLocks noChangeArrowheads="1"/>
          </p:cNvSpPr>
          <p:nvPr/>
        </p:nvSpPr>
        <p:spPr bwMode="auto">
          <a:xfrm>
            <a:off x="533400" y="1905000"/>
            <a:ext cx="411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x + 3,5 = 4,72 + 2,28</a:t>
            </a:r>
          </a:p>
        </p:txBody>
      </p:sp>
      <p:sp>
        <p:nvSpPr>
          <p:cNvPr id="7" name="Text Box 86"/>
          <p:cNvSpPr txBox="1">
            <a:spLocks noChangeArrowheads="1"/>
          </p:cNvSpPr>
          <p:nvPr/>
        </p:nvSpPr>
        <p:spPr bwMode="auto">
          <a:xfrm>
            <a:off x="4800600" y="1905000"/>
            <a:ext cx="396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x – 7,2 = 3,9 + 2,5</a:t>
            </a:r>
          </a:p>
        </p:txBody>
      </p:sp>
      <p:sp>
        <p:nvSpPr>
          <p:cNvPr id="8" name="Text Box 86"/>
          <p:cNvSpPr txBox="1">
            <a:spLocks noChangeArrowheads="1"/>
          </p:cNvSpPr>
          <p:nvPr/>
        </p:nvSpPr>
        <p:spPr bwMode="auto">
          <a:xfrm>
            <a:off x="914400" y="25146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cs typeface="Arial" panose="020B0604020202020204" pitchFamily="34" charset="0"/>
              </a:rPr>
              <a:t>x + 3,5 = </a:t>
            </a:r>
          </a:p>
        </p:txBody>
      </p:sp>
      <p:sp>
        <p:nvSpPr>
          <p:cNvPr id="9" name="Text Box 86"/>
          <p:cNvSpPr txBox="1">
            <a:spLocks noChangeArrowheads="1"/>
          </p:cNvSpPr>
          <p:nvPr/>
        </p:nvSpPr>
        <p:spPr bwMode="auto">
          <a:xfrm>
            <a:off x="2514600" y="2514600"/>
            <a:ext cx="220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cs typeface="Arial" panose="020B0604020202020204" pitchFamily="34" charset="0"/>
              </a:rPr>
              <a:t>7</a:t>
            </a:r>
          </a:p>
        </p:txBody>
      </p:sp>
      <p:sp>
        <p:nvSpPr>
          <p:cNvPr id="10" name="Text Box 86"/>
          <p:cNvSpPr txBox="1">
            <a:spLocks noChangeArrowheads="1"/>
          </p:cNvSpPr>
          <p:nvPr/>
        </p:nvSpPr>
        <p:spPr bwMode="auto">
          <a:xfrm>
            <a:off x="921028" y="3058391"/>
            <a:ext cx="17459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cs typeface="Arial" panose="020B0604020202020204" pitchFamily="34" charset="0"/>
              </a:rPr>
              <a:t>x          = </a:t>
            </a:r>
          </a:p>
        </p:txBody>
      </p:sp>
      <p:sp>
        <p:nvSpPr>
          <p:cNvPr id="11" name="Text Box 86"/>
          <p:cNvSpPr txBox="1">
            <a:spLocks noChangeArrowheads="1"/>
          </p:cNvSpPr>
          <p:nvPr/>
        </p:nvSpPr>
        <p:spPr bwMode="auto">
          <a:xfrm>
            <a:off x="2514600" y="3048000"/>
            <a:ext cx="220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cs typeface="Arial" panose="020B0604020202020204" pitchFamily="34" charset="0"/>
              </a:rPr>
              <a:t>7 – 3,5</a:t>
            </a:r>
          </a:p>
        </p:txBody>
      </p:sp>
      <p:sp>
        <p:nvSpPr>
          <p:cNvPr id="12" name="Text Box 86"/>
          <p:cNvSpPr txBox="1">
            <a:spLocks noChangeArrowheads="1"/>
          </p:cNvSpPr>
          <p:nvPr/>
        </p:nvSpPr>
        <p:spPr bwMode="auto">
          <a:xfrm>
            <a:off x="923306" y="3648075"/>
            <a:ext cx="174369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cs typeface="Arial" panose="020B0604020202020204" pitchFamily="34" charset="0"/>
              </a:rPr>
              <a:t>x          = </a:t>
            </a:r>
          </a:p>
        </p:txBody>
      </p:sp>
      <p:sp>
        <p:nvSpPr>
          <p:cNvPr id="13" name="Text Box 86"/>
          <p:cNvSpPr txBox="1">
            <a:spLocks noChangeArrowheads="1"/>
          </p:cNvSpPr>
          <p:nvPr/>
        </p:nvSpPr>
        <p:spPr bwMode="auto">
          <a:xfrm>
            <a:off x="2514600" y="3657600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cs typeface="Arial" panose="020B0604020202020204" pitchFamily="34" charset="0"/>
              </a:rPr>
              <a:t>3,5</a:t>
            </a:r>
          </a:p>
        </p:txBody>
      </p:sp>
      <p:sp>
        <p:nvSpPr>
          <p:cNvPr id="14" name="Text Box 86"/>
          <p:cNvSpPr txBox="1">
            <a:spLocks noChangeArrowheads="1"/>
          </p:cNvSpPr>
          <p:nvPr/>
        </p:nvSpPr>
        <p:spPr bwMode="auto">
          <a:xfrm>
            <a:off x="5201480" y="251460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x – 7,2 =</a:t>
            </a:r>
          </a:p>
        </p:txBody>
      </p:sp>
      <p:sp>
        <p:nvSpPr>
          <p:cNvPr id="15" name="Text Box 86"/>
          <p:cNvSpPr txBox="1">
            <a:spLocks noChangeArrowheads="1"/>
          </p:cNvSpPr>
          <p:nvPr/>
        </p:nvSpPr>
        <p:spPr bwMode="auto">
          <a:xfrm>
            <a:off x="6858000" y="2514600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6,4</a:t>
            </a:r>
          </a:p>
        </p:txBody>
      </p:sp>
      <p:sp>
        <p:nvSpPr>
          <p:cNvPr id="16" name="Text Box 86"/>
          <p:cNvSpPr txBox="1">
            <a:spLocks noChangeArrowheads="1"/>
          </p:cNvSpPr>
          <p:nvPr/>
        </p:nvSpPr>
        <p:spPr bwMode="auto">
          <a:xfrm>
            <a:off x="5201480" y="3133725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x          =</a:t>
            </a:r>
          </a:p>
        </p:txBody>
      </p:sp>
      <p:sp>
        <p:nvSpPr>
          <p:cNvPr id="17" name="Text Box 86"/>
          <p:cNvSpPr txBox="1">
            <a:spLocks noChangeArrowheads="1"/>
          </p:cNvSpPr>
          <p:nvPr/>
        </p:nvSpPr>
        <p:spPr bwMode="auto">
          <a:xfrm>
            <a:off x="6858000" y="31242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6,4 + 7,2</a:t>
            </a:r>
          </a:p>
        </p:txBody>
      </p:sp>
      <p:sp>
        <p:nvSpPr>
          <p:cNvPr id="18" name="Text Box 86"/>
          <p:cNvSpPr txBox="1">
            <a:spLocks noChangeArrowheads="1"/>
          </p:cNvSpPr>
          <p:nvPr/>
        </p:nvSpPr>
        <p:spPr bwMode="auto">
          <a:xfrm>
            <a:off x="5239580" y="3752850"/>
            <a:ext cx="171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x          =</a:t>
            </a:r>
          </a:p>
        </p:txBody>
      </p:sp>
      <p:sp>
        <p:nvSpPr>
          <p:cNvPr id="19" name="Text Box 86"/>
          <p:cNvSpPr txBox="1">
            <a:spLocks noChangeArrowheads="1"/>
          </p:cNvSpPr>
          <p:nvPr/>
        </p:nvSpPr>
        <p:spPr bwMode="auto">
          <a:xfrm>
            <a:off x="6858000" y="373380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13,6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 bwMode="auto">
          <a:xfrm>
            <a:off x="228600" y="609600"/>
            <a:ext cx="8686800" cy="167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just">
              <a:defRPr/>
            </a:pP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3.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mảnh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thang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đáy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150m,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đáy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đáy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đáy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tích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mảnh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mét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héc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-ta ?</a:t>
            </a:r>
          </a:p>
        </p:txBody>
      </p:sp>
      <p:sp>
        <p:nvSpPr>
          <p:cNvPr id="9" name="Text Box 86"/>
          <p:cNvSpPr txBox="1">
            <a:spLocks noChangeArrowheads="1"/>
          </p:cNvSpPr>
          <p:nvPr/>
        </p:nvSpPr>
        <p:spPr bwMode="auto">
          <a:xfrm>
            <a:off x="3352800" y="2273300"/>
            <a:ext cx="152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5157" name="Object 37"/>
          <p:cNvGraphicFramePr>
            <a:graphicFrameLocks noChangeAspect="1"/>
          </p:cNvGraphicFramePr>
          <p:nvPr/>
        </p:nvGraphicFramePr>
        <p:xfrm>
          <a:off x="1729077" y="914400"/>
          <a:ext cx="293687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3" imgW="139700" imgH="393700" progId="Equation.DSMT4">
                  <p:embed/>
                </p:oleObj>
              </mc:Choice>
              <mc:Fallback>
                <p:oleObj name="Equation" r:id="rId3" imgW="139700" imgH="393700" progId="Equation.DSMT4">
                  <p:embed/>
                  <p:pic>
                    <p:nvPicPr>
                      <p:cNvPr id="0" name="Picture 20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9077" y="914400"/>
                        <a:ext cx="293687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5326062" y="914400"/>
          <a:ext cx="3206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5" imgW="152400" imgH="393700" progId="Equation.DSMT4">
                  <p:embed/>
                </p:oleObj>
              </mc:Choice>
              <mc:Fallback>
                <p:oleObj name="Equation" r:id="rId5" imgW="152400" imgH="393700" progId="Equation.DSMT4">
                  <p:embed/>
                  <p:pic>
                    <p:nvPicPr>
                      <p:cNvPr id="0" name="Picture 20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2" y="914400"/>
                        <a:ext cx="32067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86"/>
              <p:cNvSpPr txBox="1">
                <a:spLocks noChangeArrowheads="1"/>
              </p:cNvSpPr>
              <p:nvPr/>
            </p:nvSpPr>
            <p:spPr bwMode="auto">
              <a:xfrm>
                <a:off x="457200" y="2819400"/>
                <a:ext cx="8153400" cy="798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Đáy </a:t>
                </a:r>
                <a:r>
                  <a:rPr lang="en-US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lớn</a:t>
                </a:r>
                <a:r>
                  <a:rPr lang="en-US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mảnh</a:t>
                </a:r>
                <a:r>
                  <a:rPr lang="en-US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đất</a:t>
                </a:r>
                <a:r>
                  <a:rPr lang="en-US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150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250 (m)</a:t>
                </a:r>
                <a:endParaRPr 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 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819400"/>
                <a:ext cx="8153400" cy="798295"/>
              </a:xfrm>
              <a:prstGeom prst="rect">
                <a:avLst/>
              </a:prstGeom>
              <a:blipFill>
                <a:blip r:embed="rId7"/>
                <a:stretch>
                  <a:fillRect l="-1711" b="-63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86"/>
              <p:cNvSpPr txBox="1">
                <a:spLocks noChangeArrowheads="1"/>
              </p:cNvSpPr>
              <p:nvPr/>
            </p:nvSpPr>
            <p:spPr bwMode="auto">
              <a:xfrm>
                <a:off x="533400" y="3581400"/>
                <a:ext cx="7467600" cy="791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Chiều </a:t>
                </a:r>
                <a:r>
                  <a:rPr lang="en-US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cao</a:t>
                </a:r>
                <a:r>
                  <a:rPr lang="en-US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mảnh</a:t>
                </a:r>
                <a:r>
                  <a:rPr lang="en-US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đất</a:t>
                </a:r>
                <a:r>
                  <a:rPr lang="en-US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250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100 (m)</a:t>
                </a:r>
              </a:p>
            </p:txBody>
          </p:sp>
        </mc:Choice>
        <mc:Fallback xmlns="">
          <p:sp>
            <p:nvSpPr>
              <p:cNvPr id="13" name="Text 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3581400"/>
                <a:ext cx="7467600" cy="791820"/>
              </a:xfrm>
              <a:prstGeom prst="rect">
                <a:avLst/>
              </a:prstGeom>
              <a:blipFill rotWithShape="1">
                <a:blip r:embed="rId8"/>
                <a:stretch>
                  <a:fillRect b="7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86"/>
          <p:cNvSpPr txBox="1">
            <a:spLocks noChangeArrowheads="1"/>
          </p:cNvSpPr>
          <p:nvPr/>
        </p:nvSpPr>
        <p:spPr bwMode="auto">
          <a:xfrm>
            <a:off x="685800" y="4343400"/>
            <a:ext cx="541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7" name="Text Box 86"/>
          <p:cNvSpPr txBox="1">
            <a:spLocks noChangeArrowheads="1"/>
          </p:cNvSpPr>
          <p:nvPr/>
        </p:nvSpPr>
        <p:spPr bwMode="auto">
          <a:xfrm>
            <a:off x="1828800" y="4800600"/>
            <a:ext cx="533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(250 + 150) x 100 : 2 =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20 000 (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nl-NL" sz="2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9" name="Text Box 86"/>
          <p:cNvSpPr txBox="1">
            <a:spLocks noChangeArrowheads="1"/>
          </p:cNvSpPr>
          <p:nvPr/>
        </p:nvSpPr>
        <p:spPr bwMode="auto">
          <a:xfrm>
            <a:off x="2743200" y="5382163"/>
            <a:ext cx="464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20 000 </a:t>
            </a:r>
            <a:r>
              <a:rPr lang="nl-N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nl-NL" sz="28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2ha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2" name="Text Box 86"/>
          <p:cNvSpPr txBox="1">
            <a:spLocks noChangeArrowheads="1"/>
          </p:cNvSpPr>
          <p:nvPr/>
        </p:nvSpPr>
        <p:spPr bwMode="auto">
          <a:xfrm>
            <a:off x="3581400" y="5964381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3" name="Text Box 86"/>
          <p:cNvSpPr txBox="1">
            <a:spLocks noChangeArrowheads="1"/>
          </p:cNvSpPr>
          <p:nvPr/>
        </p:nvSpPr>
        <p:spPr bwMode="auto">
          <a:xfrm>
            <a:off x="4953000" y="5964381"/>
            <a:ext cx="213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20 000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nl-NL" sz="2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4" name="Text Box 86"/>
          <p:cNvSpPr txBox="1">
            <a:spLocks noChangeArrowheads="1"/>
          </p:cNvSpPr>
          <p:nvPr/>
        </p:nvSpPr>
        <p:spPr bwMode="auto">
          <a:xfrm>
            <a:off x="6858000" y="5964381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2ha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3" grpId="0"/>
      <p:bldP spid="16" grpId="0"/>
      <p:bldP spid="17" grpId="0"/>
      <p:bldP spid="19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imagesCAQC80J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5" descr="dandelions_butterfly_h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4689873"/>
            <a:ext cx="1428750" cy="1539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556" name="Object 6"/>
          <p:cNvGraphicFramePr>
            <a:graphicFrameLocks noChangeAspect="1"/>
          </p:cNvGraphicFramePr>
          <p:nvPr/>
        </p:nvGraphicFramePr>
        <p:xfrm>
          <a:off x="1371600" y="4204098"/>
          <a:ext cx="1325166" cy="1796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r:id="rId5" imgW="1060704" imgH="1335024" progId="MS_ClipArt_Gallery.2">
                  <p:embed/>
                </p:oleObj>
              </mc:Choice>
              <mc:Fallback>
                <p:oleObj r:id="rId5" imgW="1060704" imgH="1335024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04098"/>
                        <a:ext cx="1325166" cy="17966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7" name="Picture 7" descr="92946cxn8xmvkw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2533650"/>
            <a:ext cx="1285875" cy="209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8" descr="92946cxn8xmvkw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49204"/>
            <a:ext cx="1285875" cy="166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9" descr="92946cxn8xmvkw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0" y="3943350"/>
            <a:ext cx="1285875" cy="166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10" descr="92946cxn8xmvkw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87391"/>
            <a:ext cx="1285875" cy="166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11"/>
          <p:cNvSpPr>
            <a:spLocks noChangeArrowheads="1" noChangeShapeType="1" noTextEdit="1"/>
          </p:cNvSpPr>
          <p:nvPr/>
        </p:nvSpPr>
        <p:spPr bwMode="auto">
          <a:xfrm>
            <a:off x="2228850" y="2287191"/>
            <a:ext cx="5086350" cy="171330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2700" kern="10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Cảm ơn các em </a:t>
            </a:r>
            <a:endParaRPr lang="en-US" sz="2700" kern="10">
              <a:ln w="9525">
                <a:solidFill>
                  <a:srgbClr val="990000"/>
                </a:solidFill>
                <a:round/>
                <a:headEnd/>
                <a:tailEnd/>
              </a:ln>
              <a:solidFill>
                <a:srgbClr val="FF66CC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23562" name="Picture 12" descr="92946cxn8xmvkw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4135041"/>
            <a:ext cx="1285875" cy="166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13" descr="3d butterfl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937523"/>
            <a:ext cx="971550" cy="867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4" name="Picture 14" descr="k-hana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4196954"/>
            <a:ext cx="394097" cy="49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5" name="Picture 15" descr="k-hana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997054"/>
            <a:ext cx="357188" cy="44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6" name="Picture 16" descr="k-hanap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058966"/>
            <a:ext cx="357188" cy="44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7" name="Picture 17" descr="love-sun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1" y="4811316"/>
            <a:ext cx="307181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8" name="Picture 18" descr="k-hanab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5182791"/>
            <a:ext cx="357188" cy="44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9" name="Picture 19" descr="k-hana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937523"/>
            <a:ext cx="357188" cy="44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0" name="Picture 20" descr="k-hanap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2" y="4689873"/>
            <a:ext cx="357188" cy="44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1" name="Picture 21" descr="love-sun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1" y="4935141"/>
            <a:ext cx="307181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2" name="Freeform 22"/>
          <p:cNvSpPr>
            <a:spLocks noChangeArrowheads="1"/>
          </p:cNvSpPr>
          <p:nvPr/>
        </p:nvSpPr>
        <p:spPr bwMode="auto">
          <a:xfrm>
            <a:off x="3829050" y="937023"/>
            <a:ext cx="4057650" cy="1291828"/>
          </a:xfrm>
          <a:custGeom>
            <a:avLst/>
            <a:gdLst>
              <a:gd name="T0" fmla="*/ 2147483646 w 1720"/>
              <a:gd name="T1" fmla="*/ 2147483646 h 842"/>
              <a:gd name="T2" fmla="*/ 2147483646 w 1720"/>
              <a:gd name="T3" fmla="*/ 2147483646 h 842"/>
              <a:gd name="T4" fmla="*/ 2147483646 w 1720"/>
              <a:gd name="T5" fmla="*/ 0 h 842"/>
              <a:gd name="T6" fmla="*/ 2147483646 w 1720"/>
              <a:gd name="T7" fmla="*/ 2147483646 h 842"/>
              <a:gd name="T8" fmla="*/ 2147483646 w 1720"/>
              <a:gd name="T9" fmla="*/ 2147483646 h 842"/>
              <a:gd name="T10" fmla="*/ 2147483646 w 1720"/>
              <a:gd name="T11" fmla="*/ 2147483646 h 842"/>
              <a:gd name="T12" fmla="*/ 2147483646 w 1720"/>
              <a:gd name="T13" fmla="*/ 2147483646 h 842"/>
              <a:gd name="T14" fmla="*/ 2147483646 w 1720"/>
              <a:gd name="T15" fmla="*/ 2147483646 h 842"/>
              <a:gd name="T16" fmla="*/ 2147483646 w 1720"/>
              <a:gd name="T17" fmla="*/ 2147483646 h 842"/>
              <a:gd name="T18" fmla="*/ 2147483646 w 1720"/>
              <a:gd name="T19" fmla="*/ 2147483646 h 842"/>
              <a:gd name="T20" fmla="*/ 2147483646 w 1720"/>
              <a:gd name="T21" fmla="*/ 2147483646 h 842"/>
              <a:gd name="T22" fmla="*/ 2147483646 w 1720"/>
              <a:gd name="T23" fmla="*/ 2147483646 h 842"/>
              <a:gd name="T24" fmla="*/ 2147483646 w 1720"/>
              <a:gd name="T25" fmla="*/ 2147483646 h 842"/>
              <a:gd name="T26" fmla="*/ 2147483646 w 1720"/>
              <a:gd name="T27" fmla="*/ 2147483646 h 842"/>
              <a:gd name="T28" fmla="*/ 2147483646 w 1720"/>
              <a:gd name="T29" fmla="*/ 2147483646 h 842"/>
              <a:gd name="T30" fmla="*/ 2147483646 w 1720"/>
              <a:gd name="T31" fmla="*/ 2147483646 h 842"/>
              <a:gd name="T32" fmla="*/ 2147483646 w 1720"/>
              <a:gd name="T33" fmla="*/ 2147483646 h 842"/>
              <a:gd name="T34" fmla="*/ 2147483646 w 1720"/>
              <a:gd name="T35" fmla="*/ 2147483646 h 842"/>
              <a:gd name="T36" fmla="*/ 2147483646 w 1720"/>
              <a:gd name="T37" fmla="*/ 2147483646 h 842"/>
              <a:gd name="T38" fmla="*/ 2147483646 w 1720"/>
              <a:gd name="T39" fmla="*/ 2147483646 h 842"/>
              <a:gd name="T40" fmla="*/ 2147483646 w 1720"/>
              <a:gd name="T41" fmla="*/ 2147483646 h 842"/>
              <a:gd name="T42" fmla="*/ 2147483646 w 1720"/>
              <a:gd name="T43" fmla="*/ 2147483646 h 842"/>
              <a:gd name="T44" fmla="*/ 2147483646 w 1720"/>
              <a:gd name="T45" fmla="*/ 2147483646 h 842"/>
              <a:gd name="T46" fmla="*/ 2147483646 w 1720"/>
              <a:gd name="T47" fmla="*/ 2147483646 h 842"/>
              <a:gd name="T48" fmla="*/ 2147483646 w 1720"/>
              <a:gd name="T49" fmla="*/ 2147483646 h 842"/>
              <a:gd name="T50" fmla="*/ 2147483646 w 1720"/>
              <a:gd name="T51" fmla="*/ 2147483646 h 842"/>
              <a:gd name="T52" fmla="*/ 2147483646 w 1720"/>
              <a:gd name="T53" fmla="*/ 2147483646 h 842"/>
              <a:gd name="T54" fmla="*/ 2147483646 w 1720"/>
              <a:gd name="T55" fmla="*/ 2147483646 h 842"/>
              <a:gd name="T56" fmla="*/ 2147483646 w 1720"/>
              <a:gd name="T57" fmla="*/ 2147483646 h 842"/>
              <a:gd name="T58" fmla="*/ 2147483646 w 1720"/>
              <a:gd name="T59" fmla="*/ 2147483646 h 842"/>
              <a:gd name="T60" fmla="*/ 2147483646 w 1720"/>
              <a:gd name="T61" fmla="*/ 2147483646 h 842"/>
              <a:gd name="T62" fmla="*/ 2147483646 w 1720"/>
              <a:gd name="T63" fmla="*/ 2147483646 h 842"/>
              <a:gd name="T64" fmla="*/ 2147483646 w 1720"/>
              <a:gd name="T65" fmla="*/ 2147483646 h 842"/>
              <a:gd name="T66" fmla="*/ 2147483646 w 1720"/>
              <a:gd name="T67" fmla="*/ 2147483646 h 842"/>
              <a:gd name="T68" fmla="*/ 2147483646 w 1720"/>
              <a:gd name="T69" fmla="*/ 2147483646 h 842"/>
              <a:gd name="T70" fmla="*/ 2147483646 w 1720"/>
              <a:gd name="T71" fmla="*/ 2147483646 h 842"/>
              <a:gd name="T72" fmla="*/ 2147483646 w 1720"/>
              <a:gd name="T73" fmla="*/ 2147483646 h 842"/>
              <a:gd name="T74" fmla="*/ 2147483646 w 1720"/>
              <a:gd name="T75" fmla="*/ 2147483646 h 842"/>
              <a:gd name="T76" fmla="*/ 2147483646 w 1720"/>
              <a:gd name="T77" fmla="*/ 2147483646 h 84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720"/>
              <a:gd name="T118" fmla="*/ 0 h 842"/>
              <a:gd name="T119" fmla="*/ 1720 w 1720"/>
              <a:gd name="T120" fmla="*/ 842 h 84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3" tIns="34287" rIns="68573" bIns="34287"/>
          <a:lstStyle/>
          <a:p>
            <a:endParaRPr lang="en-US" sz="1350"/>
          </a:p>
        </p:txBody>
      </p:sp>
      <p:pic>
        <p:nvPicPr>
          <p:cNvPr id="23573" name="Picture 23" descr="sun14[1]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41" y="162907"/>
            <a:ext cx="1828800" cy="143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4" name="Freeform 24"/>
          <p:cNvSpPr>
            <a:spLocks noChangeArrowheads="1"/>
          </p:cNvSpPr>
          <p:nvPr/>
        </p:nvSpPr>
        <p:spPr bwMode="auto">
          <a:xfrm>
            <a:off x="2457450" y="953691"/>
            <a:ext cx="2343150" cy="1046559"/>
          </a:xfrm>
          <a:custGeom>
            <a:avLst/>
            <a:gdLst>
              <a:gd name="T0" fmla="*/ 2147483646 w 1576"/>
              <a:gd name="T1" fmla="*/ 2147483646 h 815"/>
              <a:gd name="T2" fmla="*/ 2147483646 w 1576"/>
              <a:gd name="T3" fmla="*/ 2147483646 h 815"/>
              <a:gd name="T4" fmla="*/ 2147483646 w 1576"/>
              <a:gd name="T5" fmla="*/ 2147483646 h 815"/>
              <a:gd name="T6" fmla="*/ 2147483646 w 1576"/>
              <a:gd name="T7" fmla="*/ 2147483646 h 815"/>
              <a:gd name="T8" fmla="*/ 2147483646 w 1576"/>
              <a:gd name="T9" fmla="*/ 2147483646 h 815"/>
              <a:gd name="T10" fmla="*/ 2147483646 w 1576"/>
              <a:gd name="T11" fmla="*/ 2147483646 h 815"/>
              <a:gd name="T12" fmla="*/ 2147483646 w 1576"/>
              <a:gd name="T13" fmla="*/ 2147483646 h 815"/>
              <a:gd name="T14" fmla="*/ 2147483646 w 1576"/>
              <a:gd name="T15" fmla="*/ 2147483646 h 815"/>
              <a:gd name="T16" fmla="*/ 2147483646 w 1576"/>
              <a:gd name="T17" fmla="*/ 2147483646 h 815"/>
              <a:gd name="T18" fmla="*/ 2147483646 w 1576"/>
              <a:gd name="T19" fmla="*/ 2147483646 h 815"/>
              <a:gd name="T20" fmla="*/ 2147483646 w 1576"/>
              <a:gd name="T21" fmla="*/ 2147483646 h 815"/>
              <a:gd name="T22" fmla="*/ 2147483646 w 1576"/>
              <a:gd name="T23" fmla="*/ 2147483646 h 815"/>
              <a:gd name="T24" fmla="*/ 2147483646 w 1576"/>
              <a:gd name="T25" fmla="*/ 2147483646 h 815"/>
              <a:gd name="T26" fmla="*/ 2147483646 w 1576"/>
              <a:gd name="T27" fmla="*/ 2147483646 h 815"/>
              <a:gd name="T28" fmla="*/ 2147483646 w 1576"/>
              <a:gd name="T29" fmla="*/ 2147483646 h 815"/>
              <a:gd name="T30" fmla="*/ 2147483646 w 1576"/>
              <a:gd name="T31" fmla="*/ 2147483646 h 815"/>
              <a:gd name="T32" fmla="*/ 2147483646 w 1576"/>
              <a:gd name="T33" fmla="*/ 2147483646 h 815"/>
              <a:gd name="T34" fmla="*/ 2147483646 w 1576"/>
              <a:gd name="T35" fmla="*/ 2147483646 h 815"/>
              <a:gd name="T36" fmla="*/ 2147483646 w 1576"/>
              <a:gd name="T37" fmla="*/ 2147483646 h 815"/>
              <a:gd name="T38" fmla="*/ 2147483646 w 1576"/>
              <a:gd name="T39" fmla="*/ 2147483646 h 815"/>
              <a:gd name="T40" fmla="*/ 2147483646 w 1576"/>
              <a:gd name="T41" fmla="*/ 2147483646 h 815"/>
              <a:gd name="T42" fmla="*/ 2147483646 w 1576"/>
              <a:gd name="T43" fmla="*/ 2147483646 h 815"/>
              <a:gd name="T44" fmla="*/ 2147483646 w 1576"/>
              <a:gd name="T45" fmla="*/ 2147483646 h 815"/>
              <a:gd name="T46" fmla="*/ 2147483646 w 1576"/>
              <a:gd name="T47" fmla="*/ 2147483646 h 815"/>
              <a:gd name="T48" fmla="*/ 0 w 1576"/>
              <a:gd name="T49" fmla="*/ 2147483646 h 815"/>
              <a:gd name="T50" fmla="*/ 2147483646 w 1576"/>
              <a:gd name="T51" fmla="*/ 2147483646 h 815"/>
              <a:gd name="T52" fmla="*/ 2147483646 w 1576"/>
              <a:gd name="T53" fmla="*/ 2147483646 h 815"/>
              <a:gd name="T54" fmla="*/ 2147483646 w 1576"/>
              <a:gd name="T55" fmla="*/ 2147483646 h 815"/>
              <a:gd name="T56" fmla="*/ 2147483646 w 1576"/>
              <a:gd name="T57" fmla="*/ 2147483646 h 815"/>
              <a:gd name="T58" fmla="*/ 2147483646 w 1576"/>
              <a:gd name="T59" fmla="*/ 2147483646 h 81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76"/>
              <a:gd name="T91" fmla="*/ 0 h 815"/>
              <a:gd name="T92" fmla="*/ 1576 w 1576"/>
              <a:gd name="T93" fmla="*/ 815 h 81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76" h="815">
                <a:moveTo>
                  <a:pt x="170" y="4"/>
                </a:moveTo>
                <a:cubicBezTo>
                  <a:pt x="343" y="26"/>
                  <a:pt x="518" y="5"/>
                  <a:pt x="693" y="15"/>
                </a:cubicBezTo>
                <a:cubicBezTo>
                  <a:pt x="760" y="24"/>
                  <a:pt x="819" y="42"/>
                  <a:pt x="885" y="57"/>
                </a:cubicBezTo>
                <a:cubicBezTo>
                  <a:pt x="920" y="94"/>
                  <a:pt x="931" y="70"/>
                  <a:pt x="949" y="121"/>
                </a:cubicBezTo>
                <a:cubicBezTo>
                  <a:pt x="935" y="177"/>
                  <a:pt x="919" y="220"/>
                  <a:pt x="864" y="239"/>
                </a:cubicBezTo>
                <a:cubicBezTo>
                  <a:pt x="934" y="285"/>
                  <a:pt x="1016" y="283"/>
                  <a:pt x="1098" y="292"/>
                </a:cubicBezTo>
                <a:cubicBezTo>
                  <a:pt x="1174" y="317"/>
                  <a:pt x="1149" y="294"/>
                  <a:pt x="1184" y="345"/>
                </a:cubicBezTo>
                <a:cubicBezTo>
                  <a:pt x="1191" y="366"/>
                  <a:pt x="1198" y="388"/>
                  <a:pt x="1205" y="409"/>
                </a:cubicBezTo>
                <a:cubicBezTo>
                  <a:pt x="1209" y="420"/>
                  <a:pt x="1183" y="439"/>
                  <a:pt x="1194" y="441"/>
                </a:cubicBezTo>
                <a:cubicBezTo>
                  <a:pt x="1216" y="446"/>
                  <a:pt x="1258" y="420"/>
                  <a:pt x="1258" y="420"/>
                </a:cubicBezTo>
                <a:cubicBezTo>
                  <a:pt x="1308" y="433"/>
                  <a:pt x="1359" y="438"/>
                  <a:pt x="1408" y="452"/>
                </a:cubicBezTo>
                <a:cubicBezTo>
                  <a:pt x="1443" y="462"/>
                  <a:pt x="1469" y="483"/>
                  <a:pt x="1504" y="495"/>
                </a:cubicBezTo>
                <a:cubicBezTo>
                  <a:pt x="1515" y="506"/>
                  <a:pt x="1529" y="513"/>
                  <a:pt x="1536" y="527"/>
                </a:cubicBezTo>
                <a:cubicBezTo>
                  <a:pt x="1576" y="608"/>
                  <a:pt x="1497" y="676"/>
                  <a:pt x="1429" y="697"/>
                </a:cubicBezTo>
                <a:cubicBezTo>
                  <a:pt x="1370" y="759"/>
                  <a:pt x="1288" y="770"/>
                  <a:pt x="1205" y="783"/>
                </a:cubicBezTo>
                <a:cubicBezTo>
                  <a:pt x="1095" y="800"/>
                  <a:pt x="1000" y="808"/>
                  <a:pt x="885" y="815"/>
                </a:cubicBezTo>
                <a:cubicBezTo>
                  <a:pt x="592" y="807"/>
                  <a:pt x="583" y="806"/>
                  <a:pt x="384" y="783"/>
                </a:cubicBezTo>
                <a:cubicBezTo>
                  <a:pt x="305" y="756"/>
                  <a:pt x="205" y="741"/>
                  <a:pt x="138" y="687"/>
                </a:cubicBezTo>
                <a:cubicBezTo>
                  <a:pt x="124" y="675"/>
                  <a:pt x="103" y="649"/>
                  <a:pt x="96" y="633"/>
                </a:cubicBezTo>
                <a:cubicBezTo>
                  <a:pt x="87" y="612"/>
                  <a:pt x="74" y="569"/>
                  <a:pt x="74" y="569"/>
                </a:cubicBezTo>
                <a:cubicBezTo>
                  <a:pt x="78" y="544"/>
                  <a:pt x="77" y="519"/>
                  <a:pt x="85" y="495"/>
                </a:cubicBezTo>
                <a:cubicBezTo>
                  <a:pt x="88" y="485"/>
                  <a:pt x="104" y="483"/>
                  <a:pt x="106" y="473"/>
                </a:cubicBezTo>
                <a:cubicBezTo>
                  <a:pt x="113" y="437"/>
                  <a:pt x="86" y="438"/>
                  <a:pt x="64" y="431"/>
                </a:cubicBezTo>
                <a:cubicBezTo>
                  <a:pt x="46" y="413"/>
                  <a:pt x="32" y="402"/>
                  <a:pt x="21" y="377"/>
                </a:cubicBezTo>
                <a:cubicBezTo>
                  <a:pt x="12" y="356"/>
                  <a:pt x="0" y="313"/>
                  <a:pt x="0" y="313"/>
                </a:cubicBezTo>
                <a:cubicBezTo>
                  <a:pt x="24" y="217"/>
                  <a:pt x="23" y="144"/>
                  <a:pt x="128" y="111"/>
                </a:cubicBezTo>
                <a:cubicBezTo>
                  <a:pt x="135" y="104"/>
                  <a:pt x="145" y="98"/>
                  <a:pt x="149" y="89"/>
                </a:cubicBezTo>
                <a:cubicBezTo>
                  <a:pt x="159" y="69"/>
                  <a:pt x="148" y="30"/>
                  <a:pt x="170" y="25"/>
                </a:cubicBezTo>
                <a:cubicBezTo>
                  <a:pt x="184" y="22"/>
                  <a:pt x="213" y="30"/>
                  <a:pt x="213" y="15"/>
                </a:cubicBezTo>
                <a:cubicBezTo>
                  <a:pt x="213" y="0"/>
                  <a:pt x="184" y="8"/>
                  <a:pt x="170" y="4"/>
                </a:cubicBezTo>
                <a:close/>
              </a:path>
            </a:pathLst>
          </a:cu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3" tIns="34287" rIns="68573" bIns="34287"/>
          <a:lstStyle/>
          <a:p>
            <a:endParaRPr lang="en-US" sz="1350"/>
          </a:p>
        </p:txBody>
      </p:sp>
      <p:pic>
        <p:nvPicPr>
          <p:cNvPr id="23575" name="Picture 26" descr="92946cxn8xmvkw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057650"/>
            <a:ext cx="1285875" cy="166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26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284</Words>
  <Application>Microsoft Macintosh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Equation</vt:lpstr>
      <vt:lpstr>MS_ClipArt_Gallery.2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Pham Tuan An 20150014</cp:lastModifiedBy>
  <cp:revision>22</cp:revision>
  <dcterms:created xsi:type="dcterms:W3CDTF">2021-05-11T14:38:00Z</dcterms:created>
  <dcterms:modified xsi:type="dcterms:W3CDTF">2022-05-08T07:22:02Z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A0243AFD45E04F81903F87FD9914FE01</vt:lpwstr>
  </property>
  <property fmtid="{D5CDD505-2E9C-101B-9397-08002B2CF9AE}" pid="3" name="KSOProductBuildVer">
    <vt:lpwstr>1033-11.2.0.11029</vt:lpwstr>
  </property>
</Properties>
</file>