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handoutMasterIdLst>
    <p:handoutMasterId r:id="rId15"/>
  </p:handoutMasterIdLst>
  <p:sldIdLst>
    <p:sldId id="305" r:id="rId2"/>
    <p:sldId id="261" r:id="rId3"/>
    <p:sldId id="306" r:id="rId4"/>
    <p:sldId id="308" r:id="rId5"/>
    <p:sldId id="315" r:id="rId6"/>
    <p:sldId id="309" r:id="rId7"/>
    <p:sldId id="313" r:id="rId8"/>
    <p:sldId id="316" r:id="rId9"/>
    <p:sldId id="318" r:id="rId10"/>
    <p:sldId id="311" r:id="rId11"/>
    <p:sldId id="320" r:id="rId12"/>
    <p:sldId id="314" r:id="rId13"/>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00"/>
    <a:srgbClr val="E9FDA1"/>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94667" autoAdjust="0"/>
  </p:normalViewPr>
  <p:slideViewPr>
    <p:cSldViewPr>
      <p:cViewPr varScale="1">
        <p:scale>
          <a:sx n="67" d="100"/>
          <a:sy n="67" d="100"/>
        </p:scale>
        <p:origin x="96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Arial" charset="0"/>
              </a:defRPr>
            </a:lvl1pPr>
          </a:lstStyle>
          <a:p>
            <a:pPr>
              <a:defRPr/>
            </a:pPr>
            <a:endParaRPr lang="en-US"/>
          </a:p>
        </p:txBody>
      </p:sp>
      <p:sp>
        <p:nvSpPr>
          <p:cNvPr id="23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endParaRPr lang="en-US"/>
          </a:p>
        </p:txBody>
      </p:sp>
      <p:sp>
        <p:nvSpPr>
          <p:cNvPr id="23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Arial" charset="0"/>
              </a:defRPr>
            </a:lvl1pPr>
          </a:lstStyle>
          <a:p>
            <a:pPr>
              <a:defRPr/>
            </a:pPr>
            <a:endParaRPr lang="en-US"/>
          </a:p>
        </p:txBody>
      </p:sp>
      <p:sp>
        <p:nvSpPr>
          <p:cNvPr id="23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Arial" charset="0"/>
              </a:defRPr>
            </a:lvl1pPr>
          </a:lstStyle>
          <a:p>
            <a:pPr>
              <a:defRPr/>
            </a:pPr>
            <a:fld id="{1A9F9047-717F-449B-B2D1-8F24AC030FCD}" type="slidenum">
              <a:rPr lang="en-US"/>
              <a:pPr>
                <a:defRPr/>
              </a:pPr>
              <a:t>‹#›</a:t>
            </a:fld>
            <a:endParaRPr lang="en-US"/>
          </a:p>
        </p:txBody>
      </p:sp>
    </p:spTree>
    <p:extLst>
      <p:ext uri="{BB962C8B-B14F-4D97-AF65-F5344CB8AC3E}">
        <p14:creationId xmlns:p14="http://schemas.microsoft.com/office/powerpoint/2010/main" val="2151379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A405D-CEEF-4A69-B148-12D5E1AAFE02}" type="datetimeFigureOut">
              <a:rPr lang="en-US" smtClean="0"/>
              <a:t>08/05/2022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CB497F-6B7E-4B79-8183-6A32D4A2B428}" type="slidenum">
              <a:rPr lang="en-US" smtClean="0"/>
              <a:t>‹#›</a:t>
            </a:fld>
            <a:endParaRPr lang="en-US"/>
          </a:p>
        </p:txBody>
      </p:sp>
    </p:spTree>
    <p:extLst>
      <p:ext uri="{BB962C8B-B14F-4D97-AF65-F5344CB8AC3E}">
        <p14:creationId xmlns:p14="http://schemas.microsoft.com/office/powerpoint/2010/main" val="594420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21505"/>
          <p:cNvSpPr>
            <a:spLocks noGrp="1" noRot="1" noChangeAspect="1" noTextEdit="1"/>
          </p:cNvSpPr>
          <p:nvPr>
            <p:ph type="sldImg"/>
          </p:nvPr>
        </p:nvSpPr>
        <p:spPr/>
      </p:sp>
      <p:sp>
        <p:nvSpPr>
          <p:cNvPr id="21507" name="文本占位符 21506"/>
          <p:cNvSpPr>
            <a:spLocks noGrp="1"/>
          </p:cNvSpPr>
          <p:nvPr>
            <p:ph type="body" idx="1"/>
          </p:nvPr>
        </p:nvSpPr>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9</a:t>
            </a:fld>
            <a:endParaRPr lang="zh-CN" sz="1200" dirty="0"/>
          </a:p>
        </p:txBody>
      </p:sp>
    </p:spTree>
    <p:extLst>
      <p:ext uri="{BB962C8B-B14F-4D97-AF65-F5344CB8AC3E}">
        <p14:creationId xmlns:p14="http://schemas.microsoft.com/office/powerpoint/2010/main" val="344495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21505"/>
          <p:cNvSpPr>
            <a:spLocks noGrp="1" noRot="1" noChangeAspect="1" noTextEdit="1"/>
          </p:cNvSpPr>
          <p:nvPr>
            <p:ph type="sldImg"/>
          </p:nvPr>
        </p:nvSpPr>
        <p:spPr/>
      </p:sp>
      <p:sp>
        <p:nvSpPr>
          <p:cNvPr id="21507" name="文本占位符 21506"/>
          <p:cNvSpPr>
            <a:spLocks noGrp="1"/>
          </p:cNvSpPr>
          <p:nvPr>
            <p:ph type="body" idx="1"/>
          </p:nvPr>
        </p:nvSpPr>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11</a:t>
            </a:fld>
            <a:endParaRPr lang="zh-CN" sz="1200" dirty="0"/>
          </a:p>
        </p:txBody>
      </p:sp>
    </p:spTree>
    <p:extLst>
      <p:ext uri="{BB962C8B-B14F-4D97-AF65-F5344CB8AC3E}">
        <p14:creationId xmlns:p14="http://schemas.microsoft.com/office/powerpoint/2010/main" val="168318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C2500F8-1C21-47F5-BDB9-65BBE6A466E5}" type="slidenum">
              <a:rPr lang="en-US" smtClean="0"/>
              <a:pPr>
                <a:defRPr/>
              </a:pPr>
              <a:t>‹#›</a:t>
            </a:fld>
            <a:endParaRPr lang="en-US"/>
          </a:p>
        </p:txBody>
      </p:sp>
    </p:spTree>
    <p:extLst>
      <p:ext uri="{BB962C8B-B14F-4D97-AF65-F5344CB8AC3E}">
        <p14:creationId xmlns:p14="http://schemas.microsoft.com/office/powerpoint/2010/main" val="3437100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FC7940-D85F-4E98-8360-FFFC0B1C8DB4}" type="slidenum">
              <a:rPr lang="en-US" smtClean="0"/>
              <a:pPr>
                <a:defRPr/>
              </a:pPr>
              <a:t>‹#›</a:t>
            </a:fld>
            <a:endParaRPr lang="en-US"/>
          </a:p>
        </p:txBody>
      </p:sp>
    </p:spTree>
    <p:extLst>
      <p:ext uri="{BB962C8B-B14F-4D97-AF65-F5344CB8AC3E}">
        <p14:creationId xmlns:p14="http://schemas.microsoft.com/office/powerpoint/2010/main" val="48401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50E223-D1A1-42E0-A9A6-FDDD463B6FC9}" type="slidenum">
              <a:rPr lang="en-US" smtClean="0"/>
              <a:pPr>
                <a:defRPr/>
              </a:pPr>
              <a:t>‹#›</a:t>
            </a:fld>
            <a:endParaRPr lang="en-US"/>
          </a:p>
        </p:txBody>
      </p:sp>
    </p:spTree>
    <p:extLst>
      <p:ext uri="{BB962C8B-B14F-4D97-AF65-F5344CB8AC3E}">
        <p14:creationId xmlns:p14="http://schemas.microsoft.com/office/powerpoint/2010/main" val="2460094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51340923"/>
      </p:ext>
    </p:extLst>
  </p:cSld>
  <p:clrMapOvr>
    <a:masterClrMapping/>
  </p:clrMapOvr>
  <mc:AlternateContent xmlns:mc="http://schemas.openxmlformats.org/markup-compatibility/2006">
    <mc:Choice xmlns:p14="http://schemas.microsoft.com/office/powerpoint/2010/main" Requires="p14">
      <p:transition spd="slow" p14:dur="1600" advTm="1000">
        <p:blinds dir="vert"/>
      </p:transition>
    </mc:Choice>
    <mc:Fallback>
      <p:transition spd="slow" advTm="1000">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F89C4B-B722-47D2-925F-3933455E5CBE}" type="slidenum">
              <a:rPr lang="en-US" smtClean="0"/>
              <a:pPr>
                <a:defRPr/>
              </a:pPr>
              <a:t>‹#›</a:t>
            </a:fld>
            <a:endParaRPr lang="en-US"/>
          </a:p>
        </p:txBody>
      </p:sp>
    </p:spTree>
    <p:extLst>
      <p:ext uri="{BB962C8B-B14F-4D97-AF65-F5344CB8AC3E}">
        <p14:creationId xmlns:p14="http://schemas.microsoft.com/office/powerpoint/2010/main" val="1412345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793073-6C7B-4C63-AFE2-230281281B45}" type="slidenum">
              <a:rPr lang="en-US" smtClean="0"/>
              <a:pPr>
                <a:defRPr/>
              </a:pPr>
              <a:t>‹#›</a:t>
            </a:fld>
            <a:endParaRPr lang="en-US"/>
          </a:p>
        </p:txBody>
      </p:sp>
    </p:spTree>
    <p:extLst>
      <p:ext uri="{BB962C8B-B14F-4D97-AF65-F5344CB8AC3E}">
        <p14:creationId xmlns:p14="http://schemas.microsoft.com/office/powerpoint/2010/main" val="173227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449347C-A37E-40FF-BAEB-195AFB20A777}" type="slidenum">
              <a:rPr lang="en-US" smtClean="0"/>
              <a:pPr>
                <a:defRPr/>
              </a:pPr>
              <a:t>‹#›</a:t>
            </a:fld>
            <a:endParaRPr lang="en-US"/>
          </a:p>
        </p:txBody>
      </p:sp>
    </p:spTree>
    <p:extLst>
      <p:ext uri="{BB962C8B-B14F-4D97-AF65-F5344CB8AC3E}">
        <p14:creationId xmlns:p14="http://schemas.microsoft.com/office/powerpoint/2010/main" val="276247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1AD3268-4165-4155-923B-A05245CBC1FB}" type="slidenum">
              <a:rPr lang="en-US" smtClean="0"/>
              <a:pPr>
                <a:defRPr/>
              </a:pPr>
              <a:t>‹#›</a:t>
            </a:fld>
            <a:endParaRPr lang="en-US"/>
          </a:p>
        </p:txBody>
      </p:sp>
    </p:spTree>
    <p:extLst>
      <p:ext uri="{BB962C8B-B14F-4D97-AF65-F5344CB8AC3E}">
        <p14:creationId xmlns:p14="http://schemas.microsoft.com/office/powerpoint/2010/main" val="8104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02D1D8-F493-4DD8-9F43-C3800106C9AC}" type="slidenum">
              <a:rPr lang="en-US" smtClean="0"/>
              <a:pPr>
                <a:defRPr/>
              </a:pPr>
              <a:t>‹#›</a:t>
            </a:fld>
            <a:endParaRPr lang="en-US"/>
          </a:p>
        </p:txBody>
      </p:sp>
    </p:spTree>
    <p:extLst>
      <p:ext uri="{BB962C8B-B14F-4D97-AF65-F5344CB8AC3E}">
        <p14:creationId xmlns:p14="http://schemas.microsoft.com/office/powerpoint/2010/main" val="219216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0669402-12BB-4E01-B183-A8EDB115B625}" type="slidenum">
              <a:rPr lang="en-US" smtClean="0"/>
              <a:pPr>
                <a:defRPr/>
              </a:pPr>
              <a:t>‹#›</a:t>
            </a:fld>
            <a:endParaRPr lang="en-US"/>
          </a:p>
        </p:txBody>
      </p:sp>
    </p:spTree>
    <p:extLst>
      <p:ext uri="{BB962C8B-B14F-4D97-AF65-F5344CB8AC3E}">
        <p14:creationId xmlns:p14="http://schemas.microsoft.com/office/powerpoint/2010/main" val="79559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359A79-EFD5-481A-880B-71C607099860}" type="slidenum">
              <a:rPr lang="en-US" smtClean="0"/>
              <a:pPr>
                <a:defRPr/>
              </a:pPr>
              <a:t>‹#›</a:t>
            </a:fld>
            <a:endParaRPr lang="en-US"/>
          </a:p>
        </p:txBody>
      </p:sp>
    </p:spTree>
    <p:extLst>
      <p:ext uri="{BB962C8B-B14F-4D97-AF65-F5344CB8AC3E}">
        <p14:creationId xmlns:p14="http://schemas.microsoft.com/office/powerpoint/2010/main" val="298506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80A057-EBE7-4F67-B316-F30794F14B6B}" type="slidenum">
              <a:rPr lang="en-US" smtClean="0"/>
              <a:pPr>
                <a:defRPr/>
              </a:pPr>
              <a:t>‹#›</a:t>
            </a:fld>
            <a:endParaRPr lang="en-US"/>
          </a:p>
        </p:txBody>
      </p:sp>
    </p:spTree>
    <p:extLst>
      <p:ext uri="{BB962C8B-B14F-4D97-AF65-F5344CB8AC3E}">
        <p14:creationId xmlns:p14="http://schemas.microsoft.com/office/powerpoint/2010/main" val="422468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128A077-56E4-497B-BC36-67E74107C181}" type="slidenum">
              <a:rPr lang="en-US" smtClean="0"/>
              <a:pPr>
                <a:defRPr/>
              </a:pPr>
              <a:t>‹#›</a:t>
            </a:fld>
            <a:endParaRPr lang="en-US"/>
          </a:p>
        </p:txBody>
      </p:sp>
    </p:spTree>
    <p:extLst>
      <p:ext uri="{BB962C8B-B14F-4D97-AF65-F5344CB8AC3E}">
        <p14:creationId xmlns:p14="http://schemas.microsoft.com/office/powerpoint/2010/main" val="2297081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219200"/>
            <a:ext cx="7772400" cy="1470025"/>
          </a:xfrm>
        </p:spPr>
        <p:txBody>
          <a:bodyPr>
            <a:normAutofit/>
          </a:bodyPr>
          <a:lstStyle/>
          <a:p>
            <a:r>
              <a:rPr lang="vi-VN" sz="3600" b="1" i="1" dirty="0" smtClean="0"/>
              <a:t>Thứ </a:t>
            </a:r>
            <a:r>
              <a:rPr lang="en-US" sz="3600" b="1" i="1" dirty="0" smtClean="0"/>
              <a:t>….</a:t>
            </a:r>
            <a:r>
              <a:rPr lang="vi-VN" sz="3600" b="1" i="1" dirty="0" smtClean="0"/>
              <a:t> n</a:t>
            </a:r>
            <a:r>
              <a:rPr lang="en-US" sz="3600" b="1" i="1" dirty="0" smtClean="0"/>
              <a:t>g</a:t>
            </a:r>
            <a:r>
              <a:rPr lang="vi-VN" sz="3600" b="1" i="1" dirty="0" smtClean="0"/>
              <a:t>ày </a:t>
            </a:r>
            <a:r>
              <a:rPr lang="en-US" sz="3600" b="1" i="1" dirty="0" smtClean="0"/>
              <a:t>…</a:t>
            </a:r>
            <a:r>
              <a:rPr lang="vi-VN" sz="3600" b="1" i="1" dirty="0" smtClean="0"/>
              <a:t> </a:t>
            </a:r>
            <a:r>
              <a:rPr lang="vi-VN" sz="3600" b="1" i="1" dirty="0" smtClean="0"/>
              <a:t>tháng </a:t>
            </a:r>
            <a:r>
              <a:rPr lang="en-US" sz="3600" b="1" i="1" dirty="0" smtClean="0"/>
              <a:t>….</a:t>
            </a:r>
            <a:r>
              <a:rPr lang="vi-VN" sz="3600" b="1" i="1" dirty="0" smtClean="0"/>
              <a:t> </a:t>
            </a:r>
            <a:r>
              <a:rPr lang="vi-VN" sz="3600" b="1" i="1" dirty="0" smtClean="0"/>
              <a:t>năm </a:t>
            </a:r>
            <a:r>
              <a:rPr lang="en-US" sz="3600" b="1" i="1" dirty="0" smtClean="0"/>
              <a:t>….</a:t>
            </a:r>
            <a:r>
              <a:rPr lang="vi-VN" sz="3600" b="1" dirty="0" smtClean="0"/>
              <a:t/>
            </a:r>
            <a:br>
              <a:rPr lang="vi-VN" sz="3600" b="1" dirty="0" smtClean="0"/>
            </a:br>
            <a:r>
              <a:rPr lang="vi-VN" sz="3600" dirty="0" smtClean="0"/>
              <a:t>Chính tả ( Nhớ viết)</a:t>
            </a:r>
            <a:endParaRPr lang="en-US" sz="3600" dirty="0"/>
          </a:p>
        </p:txBody>
      </p:sp>
      <p:sp>
        <p:nvSpPr>
          <p:cNvPr id="4" name="Subtitle 3"/>
          <p:cNvSpPr>
            <a:spLocks noGrp="1"/>
          </p:cNvSpPr>
          <p:nvPr>
            <p:ph type="subTitle" idx="1"/>
          </p:nvPr>
        </p:nvSpPr>
        <p:spPr>
          <a:xfrm>
            <a:off x="152400" y="2667000"/>
            <a:ext cx="8839200" cy="838200"/>
          </a:xfrm>
        </p:spPr>
        <p:txBody>
          <a:bodyPr>
            <a:noAutofit/>
          </a:bodyPr>
          <a:lstStyle/>
          <a:p>
            <a:r>
              <a:rPr lang="vi-VN" sz="5400" b="1" dirty="0" smtClean="0">
                <a:solidFill>
                  <a:srgbClr val="C00000"/>
                </a:solidFill>
                <a:latin typeface="+mj-lt"/>
              </a:rPr>
              <a:t>SANG NĂM CON LÊN BẢY</a:t>
            </a:r>
            <a:endParaRPr lang="en-US" sz="5400" b="1" dirty="0">
              <a:solidFill>
                <a:srgbClr val="C0000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80484"/>
            <a:ext cx="8077200" cy="954107"/>
          </a:xfrm>
          <a:prstGeom prst="rect">
            <a:avLst/>
          </a:prstGeom>
        </p:spPr>
        <p:txBody>
          <a:bodyPr wrap="square">
            <a:spAutoFit/>
          </a:bodyPr>
          <a:lstStyle/>
          <a:p>
            <a:r>
              <a:rPr lang="en-US" sz="2800" b="1" dirty="0" err="1" smtClean="0">
                <a:solidFill>
                  <a:srgbClr val="C00000"/>
                </a:solidFill>
                <a:effectLst/>
                <a:latin typeface="Arial" pitchFamily="34" charset="0"/>
                <a:cs typeface="Arial" pitchFamily="34" charset="0"/>
              </a:rPr>
              <a:t>Bài</a:t>
            </a:r>
            <a:r>
              <a:rPr lang="en-US" sz="2800" b="1" dirty="0" smtClean="0">
                <a:solidFill>
                  <a:srgbClr val="C00000"/>
                </a:solidFill>
                <a:effectLst/>
                <a:latin typeface="Arial" pitchFamily="34" charset="0"/>
                <a:cs typeface="Arial" pitchFamily="34" charset="0"/>
              </a:rPr>
              <a:t> </a:t>
            </a:r>
            <a:r>
              <a:rPr lang="en-US" sz="2800" b="1" dirty="0" err="1" smtClean="0">
                <a:solidFill>
                  <a:srgbClr val="C00000"/>
                </a:solidFill>
                <a:effectLst/>
                <a:latin typeface="Arial" pitchFamily="34" charset="0"/>
                <a:cs typeface="Arial" pitchFamily="34" charset="0"/>
              </a:rPr>
              <a:t>tập</a:t>
            </a:r>
            <a:r>
              <a:rPr lang="en-US" sz="2800" b="1" dirty="0" smtClean="0">
                <a:solidFill>
                  <a:srgbClr val="C00000"/>
                </a:solidFill>
                <a:effectLst/>
                <a:latin typeface="Arial" pitchFamily="34" charset="0"/>
                <a:cs typeface="Arial" pitchFamily="34" charset="0"/>
              </a:rPr>
              <a:t> 3: </a:t>
            </a:r>
            <a:r>
              <a:rPr lang="vi-VN" sz="2800" b="1" dirty="0" smtClean="0">
                <a:solidFill>
                  <a:srgbClr val="C00000"/>
                </a:solidFill>
                <a:effectLst/>
                <a:latin typeface="Arial" pitchFamily="34" charset="0"/>
                <a:cs typeface="Arial" pitchFamily="34" charset="0"/>
              </a:rPr>
              <a:t>Hãy </a:t>
            </a:r>
            <a:r>
              <a:rPr lang="vi-VN" sz="2800" b="1" dirty="0">
                <a:solidFill>
                  <a:srgbClr val="C00000"/>
                </a:solidFill>
                <a:effectLst/>
                <a:latin typeface="Arial" pitchFamily="34" charset="0"/>
                <a:cs typeface="Arial" pitchFamily="34" charset="0"/>
              </a:rPr>
              <a:t>viết tên một cơ quan, xí nghiệp, công ti,... ở địa phương em</a:t>
            </a:r>
            <a:r>
              <a:rPr lang="vi-VN" sz="2800" b="1" dirty="0" smtClean="0">
                <a:solidFill>
                  <a:srgbClr val="C00000"/>
                </a:solidFill>
                <a:effectLst/>
                <a:latin typeface="Arial" pitchFamily="34" charset="0"/>
                <a:cs typeface="Arial" pitchFamily="34" charset="0"/>
              </a:rPr>
              <a:t>.</a:t>
            </a:r>
            <a:endParaRPr lang="en-US" sz="2800" b="1" dirty="0">
              <a:solidFill>
                <a:srgbClr val="C00000"/>
              </a:solidFill>
              <a:latin typeface="Arial" pitchFamily="34" charset="0"/>
              <a:cs typeface="Arial" pitchFamily="34" charset="0"/>
            </a:endParaRPr>
          </a:p>
        </p:txBody>
      </p:sp>
      <p:sp>
        <p:nvSpPr>
          <p:cNvPr id="5" name="Content Placeholder 2"/>
          <p:cNvSpPr>
            <a:spLocks noGrp="1"/>
          </p:cNvSpPr>
          <p:nvPr>
            <p:ph idx="1"/>
          </p:nvPr>
        </p:nvSpPr>
        <p:spPr>
          <a:xfrm>
            <a:off x="838200" y="1828800"/>
            <a:ext cx="8229600" cy="3200400"/>
          </a:xfrm>
        </p:spPr>
        <p:txBody>
          <a:bodyPr>
            <a:normAutofit fontScale="92500" lnSpcReduction="10000"/>
          </a:bodyPr>
          <a:lstStyle/>
          <a:p>
            <a:r>
              <a:rPr lang="en-US" sz="2800" dirty="0" smtClean="0"/>
              <a:t>Trường Mầm non Tân Triều</a:t>
            </a:r>
          </a:p>
          <a:p>
            <a:r>
              <a:rPr lang="en-US" sz="2800" dirty="0" smtClean="0"/>
              <a:t>Trường Mầm non Triều Khúc</a:t>
            </a:r>
            <a:endParaRPr lang="en-US" sz="2800" dirty="0" smtClean="0"/>
          </a:p>
          <a:p>
            <a:r>
              <a:rPr lang="vi-VN" sz="2800" dirty="0" smtClean="0"/>
              <a:t>Trường </a:t>
            </a:r>
            <a:r>
              <a:rPr lang="vi-VN" sz="2800" dirty="0" smtClean="0"/>
              <a:t>Tiểu học </a:t>
            </a:r>
            <a:r>
              <a:rPr lang="en-US" sz="2800" dirty="0" smtClean="0"/>
              <a:t>Tân Triều</a:t>
            </a:r>
          </a:p>
          <a:p>
            <a:r>
              <a:rPr lang="en-US" sz="2800" dirty="0" smtClean="0"/>
              <a:t>Trường Tiểu học Triều Khúc</a:t>
            </a:r>
            <a:endParaRPr lang="vi-VN" sz="2800" dirty="0" smtClean="0"/>
          </a:p>
          <a:p>
            <a:r>
              <a:rPr lang="vi-VN" sz="2800" dirty="0" smtClean="0"/>
              <a:t>Trường </a:t>
            </a:r>
            <a:r>
              <a:rPr lang="vi-VN" sz="2800" dirty="0" smtClean="0"/>
              <a:t>Trung học cơ sở </a:t>
            </a:r>
            <a:r>
              <a:rPr lang="en-US" sz="2800" dirty="0" smtClean="0"/>
              <a:t>Tân Triều</a:t>
            </a:r>
            <a:endParaRPr lang="en-US" sz="2800" dirty="0" smtClean="0"/>
          </a:p>
          <a:p>
            <a:r>
              <a:rPr lang="vi-VN" sz="2800" dirty="0"/>
              <a:t>Ủy ban nhân dân xã </a:t>
            </a:r>
            <a:r>
              <a:rPr lang="en-US" sz="2800" dirty="0"/>
              <a:t>Tân Triều</a:t>
            </a:r>
            <a:endParaRPr lang="vi-VN" sz="2800" dirty="0"/>
          </a:p>
          <a:p>
            <a:r>
              <a:rPr lang="vi-VN" sz="2800" dirty="0"/>
              <a:t>Trạm Y tế xã </a:t>
            </a:r>
            <a:r>
              <a:rPr lang="en-US" sz="2800" dirty="0"/>
              <a:t>Tân </a:t>
            </a:r>
            <a:r>
              <a:rPr lang="en-US" sz="2800" dirty="0" smtClean="0"/>
              <a:t>Triều</a:t>
            </a:r>
            <a:endParaRPr lang="vi-VN" sz="2800" dirty="0" smtClean="0"/>
          </a:p>
          <a:p>
            <a:pPr marL="0" indent="0">
              <a:buNone/>
            </a:pPr>
            <a:endParaRPr lang="en-US" sz="2800" dirty="0"/>
          </a:p>
        </p:txBody>
      </p:sp>
      <p:sp>
        <p:nvSpPr>
          <p:cNvPr id="4" name="Title 1"/>
          <p:cNvSpPr txBox="1">
            <a:spLocks/>
          </p:cNvSpPr>
          <p:nvPr/>
        </p:nvSpPr>
        <p:spPr>
          <a:xfrm>
            <a:off x="2667000" y="6523038"/>
            <a:ext cx="4038600" cy="334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1800" dirty="0" smtClean="0">
                <a:solidFill>
                  <a:schemeClr val="bg1">
                    <a:lumMod val="75000"/>
                  </a:schemeClr>
                </a:solidFill>
                <a:effectLst/>
                <a:latin typeface="Arial" pitchFamily="34" charset="0"/>
                <a:cs typeface="Arial" pitchFamily="34" charset="0"/>
              </a:rPr>
              <a:t>Nguyễn Thị Ngọc Huyền </a:t>
            </a:r>
            <a:endParaRPr lang="en-US" sz="1800" dirty="0">
              <a:solidFill>
                <a:schemeClr val="bg1">
                  <a:lumMod val="7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306131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5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5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5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5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5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5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25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图片 6147" descr="12"/>
          <p:cNvPicPr>
            <a:picLocks noChangeAspect="1"/>
          </p:cNvPicPr>
          <p:nvPr/>
        </p:nvPicPr>
        <p:blipFill>
          <a:blip r:embed="rId3"/>
          <a:stretch>
            <a:fillRect/>
          </a:stretch>
        </p:blipFill>
        <p:spPr>
          <a:xfrm>
            <a:off x="18268" y="5194343"/>
            <a:ext cx="9107636" cy="806580"/>
          </a:xfrm>
          <a:prstGeom prst="rect">
            <a:avLst/>
          </a:prstGeom>
          <a:noFill/>
          <a:ln w="9525">
            <a:noFill/>
          </a:ln>
        </p:spPr>
      </p:pic>
      <p:pic>
        <p:nvPicPr>
          <p:cNvPr id="6149" name="图片 6148" descr="17"/>
          <p:cNvPicPr>
            <a:picLocks noChangeAspect="1"/>
          </p:cNvPicPr>
          <p:nvPr/>
        </p:nvPicPr>
        <p:blipFill>
          <a:blip r:embed="rId4"/>
          <a:stretch>
            <a:fillRect/>
          </a:stretch>
        </p:blipFill>
        <p:spPr>
          <a:xfrm>
            <a:off x="2930059" y="1513545"/>
            <a:ext cx="5824439" cy="4418095"/>
          </a:xfrm>
          <a:prstGeom prst="rect">
            <a:avLst/>
          </a:prstGeom>
          <a:noFill/>
          <a:ln w="9525">
            <a:noFill/>
          </a:ln>
        </p:spPr>
      </p:pic>
      <p:pic>
        <p:nvPicPr>
          <p:cNvPr id="6153" name="图片 6152" descr="1-37"/>
          <p:cNvPicPr>
            <a:picLocks noChangeAspect="1"/>
          </p:cNvPicPr>
          <p:nvPr/>
        </p:nvPicPr>
        <p:blipFill>
          <a:blip r:embed="rId5"/>
          <a:stretch>
            <a:fillRect/>
          </a:stretch>
        </p:blipFill>
        <p:spPr>
          <a:xfrm>
            <a:off x="18269" y="2592777"/>
            <a:ext cx="3044496" cy="3408146"/>
          </a:xfrm>
          <a:prstGeom prst="rect">
            <a:avLst/>
          </a:prstGeom>
          <a:noFill/>
          <a:ln w="9525">
            <a:noFill/>
          </a:ln>
        </p:spPr>
      </p:pic>
      <p:sp>
        <p:nvSpPr>
          <p:cNvPr id="29" name="Rectangle 28"/>
          <p:cNvSpPr/>
          <p:nvPr/>
        </p:nvSpPr>
        <p:spPr>
          <a:xfrm>
            <a:off x="3243739" y="1931194"/>
            <a:ext cx="5173028" cy="1562992"/>
          </a:xfrm>
          <a:prstGeom prst="rect">
            <a:avLst/>
          </a:prstGeom>
          <a:noFill/>
          <a:extLst>
            <a:ext uri="{909E8E84-426E-40DD-AFC4-6F175D3DCCD1}">
              <a14:hiddenFill xmlns:a14="http://schemas.microsoft.com/office/drawing/2010/main">
                <a:solidFill>
                  <a:schemeClr val="accent2">
                    <a:lumMod val="20000"/>
                    <a:lumOff val="80000"/>
                  </a:schemeClr>
                </a:solidFill>
              </a14:hiddenFill>
            </a:ext>
          </a:extLst>
        </p:spPr>
        <p:txBody>
          <a:bodyPr wrap="square">
            <a:spAutoFit/>
          </a:bodyPr>
          <a:lstStyle/>
          <a:p>
            <a:pPr indent="342900" algn="ctr">
              <a:spcAft>
                <a:spcPts val="0"/>
              </a:spcAft>
              <a:tabLst>
                <a:tab pos="4114800" algn="l"/>
              </a:tabLst>
            </a:pPr>
            <a:r>
              <a:rPr lang="en-US" sz="2389" b="1" i="1" u="sng" dirty="0">
                <a:ea typeface="Times New Roman" panose="02020603050405020304" pitchFamily="18" charset="0"/>
                <a:cs typeface="Times New Roman" pitchFamily="18" charset="0"/>
              </a:rPr>
              <a:t>Kết luận</a:t>
            </a:r>
            <a:r>
              <a:rPr lang="en-US" sz="2389" b="1" i="1" dirty="0">
                <a:ea typeface="Times New Roman" panose="02020603050405020304" pitchFamily="18" charset="0"/>
                <a:cs typeface="Times New Roman" pitchFamily="18" charset="0"/>
              </a:rPr>
              <a:t> </a:t>
            </a:r>
            <a:r>
              <a:rPr lang="en-US" sz="2389" b="1" i="1" dirty="0">
                <a:ea typeface="Times New Roman" panose="02020603050405020304" pitchFamily="18" charset="0"/>
                <a:cs typeface="Times New Roman" pitchFamily="18" charset="0"/>
              </a:rPr>
              <a:t>: </a:t>
            </a:r>
            <a:endParaRPr lang="en-US" sz="2389" b="1" i="1" dirty="0" smtClean="0">
              <a:ea typeface="Times New Roman" panose="02020603050405020304" pitchFamily="18" charset="0"/>
              <a:cs typeface="Times New Roman" pitchFamily="18" charset="0"/>
            </a:endParaRPr>
          </a:p>
          <a:p>
            <a:pPr indent="342900" algn="ctr">
              <a:spcAft>
                <a:spcPts val="0"/>
              </a:spcAft>
              <a:tabLst>
                <a:tab pos="4114800" algn="l"/>
              </a:tabLst>
            </a:pPr>
            <a:r>
              <a:rPr lang="en-US" sz="2389" b="1" i="1" dirty="0" smtClean="0">
                <a:ea typeface="Times New Roman" panose="02020603050405020304" pitchFamily="18" charset="0"/>
                <a:cs typeface="Times New Roman" pitchFamily="18" charset="0"/>
              </a:rPr>
              <a:t>Tên </a:t>
            </a:r>
            <a:r>
              <a:rPr lang="en-US" sz="2389" b="1" i="1" dirty="0">
                <a:ea typeface="Times New Roman" panose="02020603050405020304" pitchFamily="18" charset="0"/>
                <a:cs typeface="Times New Roman" pitchFamily="18" charset="0"/>
              </a:rPr>
              <a:t>các cơ </a:t>
            </a:r>
            <a:r>
              <a:rPr lang="en-US" sz="2389" b="1" i="1" dirty="0">
                <a:ea typeface="Times New Roman" panose="02020603050405020304" pitchFamily="18" charset="0"/>
                <a:cs typeface="Times New Roman" pitchFamily="18" charset="0"/>
              </a:rPr>
              <a:t>quan, </a:t>
            </a:r>
            <a:r>
              <a:rPr lang="en-US" sz="2389" b="1" i="1" dirty="0">
                <a:ea typeface="Times New Roman" panose="02020603050405020304" pitchFamily="18" charset="0"/>
                <a:cs typeface="Times New Roman" pitchFamily="18" charset="0"/>
              </a:rPr>
              <a:t>đơn vị được viết hoa chữ cái đầu của mỗi bộ phận tạo thành tên đó. </a:t>
            </a:r>
            <a:endParaRPr lang="en-US" sz="2389" b="1" i="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80595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additive="base">
                                        <p:cTn id="12" dur="500" fill="hold"/>
                                        <p:tgtEl>
                                          <p:spTgt spid="6149"/>
                                        </p:tgtEl>
                                        <p:attrNameLst>
                                          <p:attrName>ppt_x</p:attrName>
                                        </p:attrNameLst>
                                      </p:cBhvr>
                                      <p:tavLst>
                                        <p:tav tm="0">
                                          <p:val>
                                            <p:strVal val="#ppt_x"/>
                                          </p:val>
                                        </p:tav>
                                        <p:tav tm="100000">
                                          <p:val>
                                            <p:strVal val="#ppt_x"/>
                                          </p:val>
                                        </p:tav>
                                      </p:tavLst>
                                    </p:anim>
                                    <p:anim calcmode="lin" valueType="num">
                                      <p:cBhvr additive="base">
                                        <p:cTn id="13"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447800"/>
          </a:xfrm>
        </p:spPr>
        <p:txBody>
          <a:bodyPr>
            <a:noAutofit/>
          </a:bodyPr>
          <a:lstStyle/>
          <a:p>
            <a:r>
              <a:rPr lang="vi-VN" sz="11500" b="1" i="1" dirty="0" smtClean="0">
                <a:solidFill>
                  <a:srgbClr val="C00000"/>
                </a:solidFill>
              </a:rPr>
              <a:t>Thank you</a:t>
            </a:r>
            <a:endParaRPr lang="en-US" sz="11500" b="1" i="1" dirty="0">
              <a:solidFill>
                <a:srgbClr val="C00000"/>
              </a:solidFill>
              <a:latin typeface="Edwardian Script ITC" pitchFamily="66" charset="0"/>
            </a:endParaRPr>
          </a:p>
        </p:txBody>
      </p:sp>
      <p:sp>
        <p:nvSpPr>
          <p:cNvPr id="3" name="Title 1"/>
          <p:cNvSpPr txBox="1">
            <a:spLocks/>
          </p:cNvSpPr>
          <p:nvPr/>
        </p:nvSpPr>
        <p:spPr>
          <a:xfrm>
            <a:off x="2667000" y="6523038"/>
            <a:ext cx="4038600" cy="334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1800" dirty="0" smtClean="0">
                <a:solidFill>
                  <a:schemeClr val="bg1">
                    <a:lumMod val="75000"/>
                  </a:schemeClr>
                </a:solidFill>
                <a:effectLst/>
                <a:latin typeface="Arial" pitchFamily="34" charset="0"/>
                <a:cs typeface="Arial" pitchFamily="34" charset="0"/>
              </a:rPr>
              <a:t>Nguyễn Thị Ngọc Huyền </a:t>
            </a:r>
            <a:endParaRPr lang="en-US" sz="1800" dirty="0">
              <a:solidFill>
                <a:schemeClr val="bg1">
                  <a:lumMod val="7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202237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76200" y="838200"/>
            <a:ext cx="8991600" cy="3561218"/>
            <a:chOff x="152400" y="1349812"/>
            <a:chExt cx="8991600" cy="3561218"/>
          </a:xfrm>
        </p:grpSpPr>
        <p:sp>
          <p:nvSpPr>
            <p:cNvPr id="2" name="Rectangle 1"/>
            <p:cNvSpPr/>
            <p:nvPr/>
          </p:nvSpPr>
          <p:spPr>
            <a:xfrm>
              <a:off x="152400" y="1349812"/>
              <a:ext cx="4724400" cy="3539430"/>
            </a:xfrm>
            <a:prstGeom prst="rect">
              <a:avLst/>
            </a:prstGeom>
          </p:spPr>
          <p:txBody>
            <a:bodyPr wrap="square">
              <a:spAutoFit/>
            </a:bodyPr>
            <a:lstStyle/>
            <a:p>
              <a:r>
                <a:rPr lang="vi-VN" sz="2800" dirty="0">
                  <a:effectLst/>
                  <a:latin typeface="+mn-lt"/>
                </a:rPr>
                <a:t>Mai rồi con lớn khôn</a:t>
              </a:r>
            </a:p>
            <a:p>
              <a:r>
                <a:rPr lang="vi-VN" sz="2800" dirty="0">
                  <a:effectLst/>
                  <a:latin typeface="+mn-lt"/>
                </a:rPr>
                <a:t>Chim không còn biết nói</a:t>
              </a:r>
            </a:p>
            <a:p>
              <a:r>
                <a:rPr lang="vi-VN" sz="2800" dirty="0">
                  <a:effectLst/>
                  <a:latin typeface="+mn-lt"/>
                </a:rPr>
                <a:t>Gió chỉ còn biết thổi</a:t>
              </a:r>
            </a:p>
            <a:p>
              <a:r>
                <a:rPr lang="vi-VN" sz="2800" dirty="0">
                  <a:effectLst/>
                  <a:latin typeface="+mn-lt"/>
                </a:rPr>
                <a:t>Cây chỉ còn là cây</a:t>
              </a:r>
            </a:p>
            <a:p>
              <a:r>
                <a:rPr lang="vi-VN" sz="2800" dirty="0">
                  <a:effectLst/>
                  <a:latin typeface="+mn-lt"/>
                </a:rPr>
                <a:t>Đại bàng chẳng về đây</a:t>
              </a:r>
            </a:p>
            <a:p>
              <a:r>
                <a:rPr lang="vi-VN" sz="2800" dirty="0">
                  <a:effectLst/>
                  <a:latin typeface="+mn-lt"/>
                </a:rPr>
                <a:t>Đậu trên cành khế nữa</a:t>
              </a:r>
            </a:p>
            <a:p>
              <a:r>
                <a:rPr lang="vi-VN" sz="2800" dirty="0">
                  <a:effectLst/>
                  <a:latin typeface="+mn-lt"/>
                </a:rPr>
                <a:t>Chuyện ngày xưa, ngày xửa</a:t>
              </a:r>
            </a:p>
            <a:p>
              <a:r>
                <a:rPr lang="vi-VN" sz="2800" dirty="0">
                  <a:effectLst/>
                  <a:latin typeface="+mn-lt"/>
                </a:rPr>
                <a:t>Chỉ là chuyện ngày xưa</a:t>
              </a:r>
              <a:r>
                <a:rPr lang="vi-VN" sz="2800" dirty="0" smtClean="0">
                  <a:effectLst/>
                  <a:latin typeface="+mn-lt"/>
                </a:rPr>
                <a:t>.</a:t>
              </a:r>
              <a:endParaRPr lang="vi-VN" sz="2800" dirty="0">
                <a:effectLst/>
                <a:latin typeface="+mn-lt"/>
              </a:endParaRPr>
            </a:p>
          </p:txBody>
        </p:sp>
        <p:sp>
          <p:nvSpPr>
            <p:cNvPr id="13" name="Rectangle 12"/>
            <p:cNvSpPr/>
            <p:nvPr/>
          </p:nvSpPr>
          <p:spPr>
            <a:xfrm>
              <a:off x="4876800" y="1371600"/>
              <a:ext cx="4267200" cy="3539430"/>
            </a:xfrm>
            <a:prstGeom prst="rect">
              <a:avLst/>
            </a:prstGeom>
          </p:spPr>
          <p:txBody>
            <a:bodyPr wrap="square">
              <a:spAutoFit/>
            </a:bodyPr>
            <a:lstStyle/>
            <a:p>
              <a:r>
                <a:rPr lang="vi-VN" sz="2800" dirty="0" smtClean="0">
                  <a:effectLst/>
                  <a:latin typeface="+mn-lt"/>
                </a:rPr>
                <a:t>Đi </a:t>
              </a:r>
              <a:r>
                <a:rPr lang="vi-VN" sz="2800" dirty="0">
                  <a:effectLst/>
                  <a:latin typeface="+mn-lt"/>
                </a:rPr>
                <a:t>qua thời ấu thơ</a:t>
              </a:r>
            </a:p>
            <a:p>
              <a:r>
                <a:rPr lang="vi-VN" sz="2800" dirty="0">
                  <a:effectLst/>
                  <a:latin typeface="+mn-lt"/>
                </a:rPr>
                <a:t>Bao điều bay đi mất</a:t>
              </a:r>
            </a:p>
            <a:p>
              <a:r>
                <a:rPr lang="vi-VN" sz="2800" dirty="0">
                  <a:effectLst/>
                  <a:latin typeface="+mn-lt"/>
                </a:rPr>
                <a:t>Chỉ còn trong đời thật</a:t>
              </a:r>
            </a:p>
            <a:p>
              <a:r>
                <a:rPr lang="vi-VN" sz="2800" dirty="0">
                  <a:effectLst/>
                  <a:latin typeface="+mn-lt"/>
                </a:rPr>
                <a:t>Tiếng người nói với con</a:t>
              </a:r>
            </a:p>
            <a:p>
              <a:r>
                <a:rPr lang="vi-VN" sz="2800" dirty="0">
                  <a:effectLst/>
                  <a:latin typeface="+mn-lt"/>
                </a:rPr>
                <a:t>Hạnh phúc khó khăn hơn</a:t>
              </a:r>
            </a:p>
            <a:p>
              <a:r>
                <a:rPr lang="vi-VN" sz="2800" dirty="0">
                  <a:effectLst/>
                  <a:latin typeface="+mn-lt"/>
                </a:rPr>
                <a:t>Mọi điều con đã thấy</a:t>
              </a:r>
            </a:p>
            <a:p>
              <a:r>
                <a:rPr lang="vi-VN" sz="2800" dirty="0">
                  <a:effectLst/>
                  <a:latin typeface="+mn-lt"/>
                </a:rPr>
                <a:t>Nhưng là con giành lấy</a:t>
              </a:r>
            </a:p>
            <a:p>
              <a:r>
                <a:rPr lang="vi-VN" sz="2800" dirty="0">
                  <a:effectLst/>
                  <a:latin typeface="+mn-lt"/>
                </a:rPr>
                <a:t>Từ hai bàn tay con.</a:t>
              </a:r>
              <a:endParaRPr lang="en-US" sz="2800" dirty="0">
                <a:effectLst/>
                <a:latin typeface="+mn-lt"/>
              </a:endParaRPr>
            </a:p>
          </p:txBody>
        </p:sp>
      </p:grpSp>
      <p:sp>
        <p:nvSpPr>
          <p:cNvPr id="18" name="Rectangle 3"/>
          <p:cNvSpPr>
            <a:spLocks noChangeArrowheads="1"/>
          </p:cNvSpPr>
          <p:nvPr/>
        </p:nvSpPr>
        <p:spPr bwMode="auto">
          <a:xfrm>
            <a:off x="838200" y="4643735"/>
            <a:ext cx="8305800" cy="461665"/>
          </a:xfrm>
          <a:prstGeom prst="rect">
            <a:avLst/>
          </a:prstGeom>
          <a:noFill/>
          <a:ln w="9525">
            <a:noFill/>
            <a:miter lim="800000"/>
            <a:headEnd/>
            <a:tailEnd/>
          </a:ln>
        </p:spPr>
        <p:txBody>
          <a:bodyPr wrap="square">
            <a:spAutoFit/>
          </a:bodyPr>
          <a:lstStyle/>
          <a:p>
            <a:pPr algn="just"/>
            <a:r>
              <a:rPr lang="vi-VN" sz="2400" b="1" dirty="0" smtClean="0">
                <a:solidFill>
                  <a:srgbClr val="002060"/>
                </a:solidFill>
                <a:effectLst/>
                <a:latin typeface="Arial" pitchFamily="34" charset="0"/>
                <a:cs typeface="Arial" pitchFamily="34" charset="0"/>
              </a:rPr>
              <a:t>1. </a:t>
            </a:r>
            <a:r>
              <a:rPr lang="en-US" sz="2400" b="1" dirty="0" err="1" smtClean="0">
                <a:solidFill>
                  <a:srgbClr val="002060"/>
                </a:solidFill>
                <a:effectLst/>
                <a:latin typeface="Arial" pitchFamily="34" charset="0"/>
                <a:cs typeface="Arial" pitchFamily="34" charset="0"/>
              </a:rPr>
              <a:t>Những</a:t>
            </a:r>
            <a:r>
              <a:rPr lang="en-US" sz="2400" b="1" dirty="0" smtClean="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câu</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thơ</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nào</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cho</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thấy</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tuổi</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thơ</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rất</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vui</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và</a:t>
            </a:r>
            <a:r>
              <a:rPr lang="en-US" sz="2400" b="1" dirty="0">
                <a:solidFill>
                  <a:srgbClr val="002060"/>
                </a:solidFill>
                <a:effectLst/>
                <a:latin typeface="Arial" pitchFamily="34" charset="0"/>
                <a:cs typeface="Arial" pitchFamily="34" charset="0"/>
              </a:rPr>
              <a:t> </a:t>
            </a:r>
            <a:r>
              <a:rPr lang="en-US" sz="2400" b="1" dirty="0" err="1">
                <a:solidFill>
                  <a:srgbClr val="002060"/>
                </a:solidFill>
                <a:effectLst/>
                <a:latin typeface="Arial" pitchFamily="34" charset="0"/>
                <a:cs typeface="Arial" pitchFamily="34" charset="0"/>
              </a:rPr>
              <a:t>đẹp</a:t>
            </a:r>
            <a:r>
              <a:rPr lang="en-US" sz="2400" b="1" dirty="0">
                <a:solidFill>
                  <a:srgbClr val="002060"/>
                </a:solidFill>
                <a:effectLst/>
                <a:latin typeface="Arial" pitchFamily="34" charset="0"/>
                <a:cs typeface="Arial" pitchFamily="34" charset="0"/>
              </a:rPr>
              <a:t> ?</a:t>
            </a:r>
          </a:p>
        </p:txBody>
      </p:sp>
      <p:sp>
        <p:nvSpPr>
          <p:cNvPr id="8" name="Subtitle 3"/>
          <p:cNvSpPr txBox="1">
            <a:spLocks/>
          </p:cNvSpPr>
          <p:nvPr/>
        </p:nvSpPr>
        <p:spPr>
          <a:xfrm>
            <a:off x="1790700" y="3048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smtClean="0">
                <a:solidFill>
                  <a:srgbClr val="C00000"/>
                </a:solidFill>
                <a:effectLst/>
              </a:rPr>
              <a:t>SANG NĂM CON LÊN BẢY</a:t>
            </a:r>
            <a:endParaRPr lang="en-US" sz="2800" b="1" dirty="0">
              <a:solidFill>
                <a:srgbClr val="C00000"/>
              </a:solidFill>
              <a:effectLst/>
            </a:endParaRPr>
          </a:p>
        </p:txBody>
      </p:sp>
      <p:cxnSp>
        <p:nvCxnSpPr>
          <p:cNvPr id="5" name="Straight Connector 4"/>
          <p:cNvCxnSpPr/>
          <p:nvPr/>
        </p:nvCxnSpPr>
        <p:spPr>
          <a:xfrm>
            <a:off x="228600" y="1676400"/>
            <a:ext cx="3810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8600" y="2133600"/>
            <a:ext cx="30861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8600" y="2971800"/>
            <a:ext cx="34671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 y="3429000"/>
            <a:ext cx="363855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409700" y="5108138"/>
            <a:ext cx="7734300" cy="1292662"/>
          </a:xfrm>
          <a:prstGeom prst="rect">
            <a:avLst/>
          </a:prstGeom>
        </p:spPr>
        <p:txBody>
          <a:bodyPr wrap="square">
            <a:spAutoFit/>
          </a:bodyPr>
          <a:lstStyle/>
          <a:p>
            <a:pPr algn="just"/>
            <a:r>
              <a:rPr lang="vi-VN" sz="2600" dirty="0" smtClean="0">
                <a:effectLst/>
                <a:latin typeface="Arial" pitchFamily="34" charset="0"/>
                <a:cs typeface="Arial" pitchFamily="34" charset="0"/>
              </a:rPr>
              <a:t>Hai </a:t>
            </a:r>
            <a:r>
              <a:rPr lang="vi-VN" sz="2600" dirty="0">
                <a:effectLst/>
                <a:latin typeface="Arial" pitchFamily="34" charset="0"/>
                <a:cs typeface="Arial" pitchFamily="34" charset="0"/>
              </a:rPr>
              <a:t>khổ thơ này cho ta thấy trong thế giới tuổi thơ, chim, gió, cây và muôn vật đều biết nghĩ, biết nói, biết hành động như người</a:t>
            </a:r>
            <a:r>
              <a:rPr lang="vi-VN" sz="2600" dirty="0" smtClean="0">
                <a:effectLst/>
                <a:latin typeface="Arial" pitchFamily="34" charset="0"/>
                <a:cs typeface="Arial" pitchFamily="34" charset="0"/>
              </a:rPr>
              <a:t>.</a:t>
            </a:r>
            <a:endParaRPr lang="vi-VN" sz="2600" dirty="0">
              <a:effectLst/>
              <a:latin typeface="Arial" pitchFamily="34" charset="0"/>
              <a:cs typeface="Arial" pitchFamily="34" charset="0"/>
            </a:endParaRPr>
          </a:p>
        </p:txBody>
      </p:sp>
      <p:sp>
        <p:nvSpPr>
          <p:cNvPr id="17" name="Title 1"/>
          <p:cNvSpPr txBox="1">
            <a:spLocks/>
          </p:cNvSpPr>
          <p:nvPr/>
        </p:nvSpPr>
        <p:spPr>
          <a:xfrm>
            <a:off x="2667000" y="6523038"/>
            <a:ext cx="4038600" cy="334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1800" dirty="0" smtClean="0">
                <a:solidFill>
                  <a:schemeClr val="bg1">
                    <a:lumMod val="75000"/>
                  </a:schemeClr>
                </a:solidFill>
                <a:effectLst/>
                <a:latin typeface="Arial" pitchFamily="34" charset="0"/>
                <a:cs typeface="Arial" pitchFamily="34" charset="0"/>
              </a:rPr>
              <a:t>Nguyễn Thị Ngọc Huyền </a:t>
            </a:r>
            <a:endParaRPr lang="en-US" sz="1800" dirty="0">
              <a:solidFill>
                <a:schemeClr val="bg1">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25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25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25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a:spLocks noChangeArrowheads="1"/>
          </p:cNvSpPr>
          <p:nvPr/>
        </p:nvSpPr>
        <p:spPr bwMode="auto">
          <a:xfrm>
            <a:off x="152400" y="4155757"/>
            <a:ext cx="8991600" cy="492443"/>
          </a:xfrm>
          <a:prstGeom prst="rect">
            <a:avLst/>
          </a:prstGeom>
          <a:noFill/>
          <a:ln w="9525">
            <a:noFill/>
            <a:miter lim="800000"/>
            <a:headEnd/>
            <a:tailEnd/>
          </a:ln>
        </p:spPr>
        <p:txBody>
          <a:bodyPr wrap="square">
            <a:spAutoFit/>
          </a:bodyPr>
          <a:lstStyle/>
          <a:p>
            <a:pPr algn="just"/>
            <a:r>
              <a:rPr lang="vi-VN" sz="2600" b="1" dirty="0" smtClean="0">
                <a:solidFill>
                  <a:srgbClr val="002060"/>
                </a:solidFill>
                <a:effectLst/>
                <a:latin typeface="Arial" charset="0"/>
              </a:rPr>
              <a:t>2. </a:t>
            </a:r>
            <a:r>
              <a:rPr lang="en-US" sz="2600" b="1" dirty="0" err="1" smtClean="0">
                <a:solidFill>
                  <a:srgbClr val="002060"/>
                </a:solidFill>
                <a:effectLst/>
                <a:latin typeface="Arial" charset="0"/>
              </a:rPr>
              <a:t>Thế</a:t>
            </a:r>
            <a:r>
              <a:rPr lang="en-US" sz="2600" b="1" dirty="0" smtClean="0">
                <a:solidFill>
                  <a:srgbClr val="002060"/>
                </a:solidFill>
                <a:effectLst/>
                <a:latin typeface="Arial" charset="0"/>
              </a:rPr>
              <a:t> </a:t>
            </a:r>
            <a:r>
              <a:rPr lang="en-US" sz="2600" b="1" dirty="0" err="1">
                <a:solidFill>
                  <a:srgbClr val="002060"/>
                </a:solidFill>
                <a:effectLst/>
                <a:latin typeface="Arial" charset="0"/>
              </a:rPr>
              <a:t>giới</a:t>
            </a:r>
            <a:r>
              <a:rPr lang="en-US" sz="2600" b="1" dirty="0">
                <a:solidFill>
                  <a:srgbClr val="002060"/>
                </a:solidFill>
                <a:effectLst/>
                <a:latin typeface="Arial" charset="0"/>
              </a:rPr>
              <a:t> </a:t>
            </a:r>
            <a:r>
              <a:rPr lang="en-US" sz="2600" b="1" dirty="0" err="1">
                <a:solidFill>
                  <a:srgbClr val="002060"/>
                </a:solidFill>
                <a:effectLst/>
                <a:latin typeface="Arial" charset="0"/>
              </a:rPr>
              <a:t>tuổi</a:t>
            </a:r>
            <a:r>
              <a:rPr lang="en-US" sz="2600" b="1" dirty="0">
                <a:solidFill>
                  <a:srgbClr val="002060"/>
                </a:solidFill>
                <a:effectLst/>
                <a:latin typeface="Arial" charset="0"/>
              </a:rPr>
              <a:t> </a:t>
            </a:r>
            <a:r>
              <a:rPr lang="en-US" sz="2600" b="1" dirty="0" err="1">
                <a:solidFill>
                  <a:srgbClr val="002060"/>
                </a:solidFill>
                <a:effectLst/>
                <a:latin typeface="Arial" charset="0"/>
              </a:rPr>
              <a:t>thơ</a:t>
            </a:r>
            <a:r>
              <a:rPr lang="en-US" sz="2600" b="1" dirty="0">
                <a:solidFill>
                  <a:srgbClr val="002060"/>
                </a:solidFill>
                <a:effectLst/>
                <a:latin typeface="Arial" charset="0"/>
              </a:rPr>
              <a:t> </a:t>
            </a:r>
            <a:r>
              <a:rPr lang="en-US" sz="2600" b="1" dirty="0" err="1">
                <a:solidFill>
                  <a:srgbClr val="002060"/>
                </a:solidFill>
                <a:effectLst/>
                <a:latin typeface="Arial" charset="0"/>
              </a:rPr>
              <a:t>thay</a:t>
            </a:r>
            <a:r>
              <a:rPr lang="en-US" sz="2600" b="1" dirty="0">
                <a:solidFill>
                  <a:srgbClr val="002060"/>
                </a:solidFill>
                <a:effectLst/>
                <a:latin typeface="Arial" charset="0"/>
              </a:rPr>
              <a:t> </a:t>
            </a:r>
            <a:r>
              <a:rPr lang="en-US" sz="2600" b="1" dirty="0" err="1">
                <a:solidFill>
                  <a:srgbClr val="002060"/>
                </a:solidFill>
                <a:effectLst/>
                <a:latin typeface="Arial" charset="0"/>
              </a:rPr>
              <a:t>đổi</a:t>
            </a:r>
            <a:r>
              <a:rPr lang="en-US" sz="2600" b="1" dirty="0">
                <a:solidFill>
                  <a:srgbClr val="002060"/>
                </a:solidFill>
                <a:effectLst/>
                <a:latin typeface="Arial" charset="0"/>
              </a:rPr>
              <a:t> </a:t>
            </a:r>
            <a:r>
              <a:rPr lang="en-US" sz="2600" b="1" dirty="0" err="1">
                <a:solidFill>
                  <a:srgbClr val="002060"/>
                </a:solidFill>
                <a:effectLst/>
                <a:latin typeface="Arial" charset="0"/>
              </a:rPr>
              <a:t>như</a:t>
            </a:r>
            <a:r>
              <a:rPr lang="en-US" sz="2600" b="1" dirty="0">
                <a:solidFill>
                  <a:srgbClr val="002060"/>
                </a:solidFill>
                <a:effectLst/>
                <a:latin typeface="Arial" charset="0"/>
              </a:rPr>
              <a:t> </a:t>
            </a:r>
            <a:r>
              <a:rPr lang="en-US" sz="2600" b="1" dirty="0" err="1">
                <a:solidFill>
                  <a:srgbClr val="002060"/>
                </a:solidFill>
                <a:effectLst/>
                <a:latin typeface="Arial" charset="0"/>
              </a:rPr>
              <a:t>thế</a:t>
            </a:r>
            <a:r>
              <a:rPr lang="en-US" sz="2600" b="1" dirty="0">
                <a:solidFill>
                  <a:srgbClr val="002060"/>
                </a:solidFill>
                <a:effectLst/>
                <a:latin typeface="Arial" charset="0"/>
              </a:rPr>
              <a:t> </a:t>
            </a:r>
            <a:r>
              <a:rPr lang="en-US" sz="2600" b="1" dirty="0" err="1">
                <a:solidFill>
                  <a:srgbClr val="002060"/>
                </a:solidFill>
                <a:effectLst/>
                <a:latin typeface="Arial" charset="0"/>
              </a:rPr>
              <a:t>nào</a:t>
            </a:r>
            <a:r>
              <a:rPr lang="en-US" sz="2600" b="1" dirty="0">
                <a:solidFill>
                  <a:srgbClr val="002060"/>
                </a:solidFill>
                <a:effectLst/>
                <a:latin typeface="Arial" charset="0"/>
              </a:rPr>
              <a:t> </a:t>
            </a:r>
            <a:r>
              <a:rPr lang="en-US" sz="2600" b="1" dirty="0" err="1">
                <a:solidFill>
                  <a:srgbClr val="002060"/>
                </a:solidFill>
                <a:effectLst/>
                <a:latin typeface="Arial" charset="0"/>
              </a:rPr>
              <a:t>khi</a:t>
            </a:r>
            <a:r>
              <a:rPr lang="en-US" sz="2600" b="1" dirty="0">
                <a:solidFill>
                  <a:srgbClr val="002060"/>
                </a:solidFill>
                <a:effectLst/>
                <a:latin typeface="Arial" charset="0"/>
              </a:rPr>
              <a:t> ta </a:t>
            </a:r>
            <a:r>
              <a:rPr lang="en-US" sz="2600" b="1" dirty="0" err="1">
                <a:solidFill>
                  <a:srgbClr val="002060"/>
                </a:solidFill>
                <a:effectLst/>
                <a:latin typeface="Arial" charset="0"/>
              </a:rPr>
              <a:t>lớn</a:t>
            </a:r>
            <a:r>
              <a:rPr lang="en-US" sz="2600" b="1" dirty="0">
                <a:solidFill>
                  <a:srgbClr val="002060"/>
                </a:solidFill>
                <a:effectLst/>
                <a:latin typeface="Arial" charset="0"/>
              </a:rPr>
              <a:t> </a:t>
            </a:r>
            <a:r>
              <a:rPr lang="en-US" sz="2600" b="1" dirty="0" err="1">
                <a:solidFill>
                  <a:srgbClr val="002060"/>
                </a:solidFill>
                <a:effectLst/>
                <a:latin typeface="Arial" charset="0"/>
              </a:rPr>
              <a:t>lên</a:t>
            </a:r>
            <a:r>
              <a:rPr lang="en-US" sz="2600" b="1" dirty="0">
                <a:solidFill>
                  <a:srgbClr val="002060"/>
                </a:solidFill>
                <a:effectLst/>
                <a:latin typeface="Arial" charset="0"/>
              </a:rPr>
              <a:t> ?</a:t>
            </a:r>
          </a:p>
        </p:txBody>
      </p:sp>
      <p:grpSp>
        <p:nvGrpSpPr>
          <p:cNvPr id="3" name="Group 2"/>
          <p:cNvGrpSpPr/>
          <p:nvPr/>
        </p:nvGrpSpPr>
        <p:grpSpPr>
          <a:xfrm>
            <a:off x="76200" y="76200"/>
            <a:ext cx="8991600" cy="4018418"/>
            <a:chOff x="76200" y="533400"/>
            <a:chExt cx="8991600" cy="4018418"/>
          </a:xfrm>
        </p:grpSpPr>
        <p:grpSp>
          <p:nvGrpSpPr>
            <p:cNvPr id="8" name="Group 7"/>
            <p:cNvGrpSpPr/>
            <p:nvPr/>
          </p:nvGrpSpPr>
          <p:grpSpPr>
            <a:xfrm>
              <a:off x="76200" y="990600"/>
              <a:ext cx="8991600" cy="3561218"/>
              <a:chOff x="152400" y="1349812"/>
              <a:chExt cx="8991600" cy="3561218"/>
            </a:xfrm>
          </p:grpSpPr>
          <p:sp>
            <p:nvSpPr>
              <p:cNvPr id="9" name="Rectangle 8"/>
              <p:cNvSpPr/>
              <p:nvPr/>
            </p:nvSpPr>
            <p:spPr>
              <a:xfrm>
                <a:off x="152400" y="1349812"/>
                <a:ext cx="4724400" cy="3539430"/>
              </a:xfrm>
              <a:prstGeom prst="rect">
                <a:avLst/>
              </a:prstGeom>
            </p:spPr>
            <p:txBody>
              <a:bodyPr wrap="square">
                <a:spAutoFit/>
              </a:bodyPr>
              <a:lstStyle/>
              <a:p>
                <a:r>
                  <a:rPr lang="vi-VN" sz="2800" dirty="0">
                    <a:effectLst/>
                    <a:latin typeface="+mn-lt"/>
                  </a:rPr>
                  <a:t>Mai rồi con lớn khôn</a:t>
                </a:r>
              </a:p>
              <a:p>
                <a:r>
                  <a:rPr lang="vi-VN" sz="2800" dirty="0">
                    <a:effectLst/>
                    <a:latin typeface="+mn-lt"/>
                  </a:rPr>
                  <a:t>Chim không còn biết nói</a:t>
                </a:r>
              </a:p>
              <a:p>
                <a:r>
                  <a:rPr lang="vi-VN" sz="2800" dirty="0">
                    <a:effectLst/>
                    <a:latin typeface="+mn-lt"/>
                  </a:rPr>
                  <a:t>Gió chỉ còn biết thổi</a:t>
                </a:r>
              </a:p>
              <a:p>
                <a:r>
                  <a:rPr lang="vi-VN" sz="2800" dirty="0">
                    <a:effectLst/>
                    <a:latin typeface="+mn-lt"/>
                  </a:rPr>
                  <a:t>Cây chỉ còn là cây</a:t>
                </a:r>
              </a:p>
              <a:p>
                <a:r>
                  <a:rPr lang="vi-VN" sz="2800" dirty="0">
                    <a:effectLst/>
                    <a:latin typeface="+mn-lt"/>
                  </a:rPr>
                  <a:t>Đại bàng chẳng về đây</a:t>
                </a:r>
              </a:p>
              <a:p>
                <a:r>
                  <a:rPr lang="vi-VN" sz="2800" dirty="0">
                    <a:effectLst/>
                    <a:latin typeface="+mn-lt"/>
                  </a:rPr>
                  <a:t>Đậu trên cành khế nữa</a:t>
                </a:r>
              </a:p>
              <a:p>
                <a:r>
                  <a:rPr lang="vi-VN" sz="2800" dirty="0">
                    <a:effectLst/>
                    <a:latin typeface="+mn-lt"/>
                  </a:rPr>
                  <a:t>Chuyện ngày xưa, ngày xửa</a:t>
                </a:r>
              </a:p>
              <a:p>
                <a:r>
                  <a:rPr lang="vi-VN" sz="2800" dirty="0">
                    <a:effectLst/>
                    <a:latin typeface="+mn-lt"/>
                  </a:rPr>
                  <a:t>Chỉ là chuyện ngày xưa</a:t>
                </a:r>
                <a:r>
                  <a:rPr lang="vi-VN" sz="2800" dirty="0" smtClean="0">
                    <a:effectLst/>
                    <a:latin typeface="+mn-lt"/>
                  </a:rPr>
                  <a:t>.</a:t>
                </a:r>
                <a:endParaRPr lang="vi-VN" sz="2800" dirty="0">
                  <a:effectLst/>
                  <a:latin typeface="+mn-lt"/>
                </a:endParaRPr>
              </a:p>
            </p:txBody>
          </p:sp>
          <p:sp>
            <p:nvSpPr>
              <p:cNvPr id="10" name="Rectangle 9"/>
              <p:cNvSpPr/>
              <p:nvPr/>
            </p:nvSpPr>
            <p:spPr>
              <a:xfrm>
                <a:off x="4876800" y="1371600"/>
                <a:ext cx="4267200" cy="3539430"/>
              </a:xfrm>
              <a:prstGeom prst="rect">
                <a:avLst/>
              </a:prstGeom>
            </p:spPr>
            <p:txBody>
              <a:bodyPr wrap="square">
                <a:spAutoFit/>
              </a:bodyPr>
              <a:lstStyle/>
              <a:p>
                <a:r>
                  <a:rPr lang="vi-VN" sz="2800" dirty="0" smtClean="0">
                    <a:effectLst/>
                    <a:latin typeface="+mn-lt"/>
                  </a:rPr>
                  <a:t>Đi </a:t>
                </a:r>
                <a:r>
                  <a:rPr lang="vi-VN" sz="2800" dirty="0">
                    <a:effectLst/>
                    <a:latin typeface="+mn-lt"/>
                  </a:rPr>
                  <a:t>qua thời ấu thơ</a:t>
                </a:r>
              </a:p>
              <a:p>
                <a:r>
                  <a:rPr lang="vi-VN" sz="2800" dirty="0">
                    <a:effectLst/>
                    <a:latin typeface="+mn-lt"/>
                  </a:rPr>
                  <a:t>Bao điều bay đi mất</a:t>
                </a:r>
              </a:p>
              <a:p>
                <a:r>
                  <a:rPr lang="vi-VN" sz="2800" dirty="0">
                    <a:effectLst/>
                    <a:latin typeface="+mn-lt"/>
                  </a:rPr>
                  <a:t>Chỉ còn trong đời thật</a:t>
                </a:r>
              </a:p>
              <a:p>
                <a:r>
                  <a:rPr lang="vi-VN" sz="2800" dirty="0">
                    <a:effectLst/>
                    <a:latin typeface="+mn-lt"/>
                  </a:rPr>
                  <a:t>Tiếng người nói với con</a:t>
                </a:r>
              </a:p>
              <a:p>
                <a:r>
                  <a:rPr lang="vi-VN" sz="2800" dirty="0">
                    <a:effectLst/>
                    <a:latin typeface="+mn-lt"/>
                  </a:rPr>
                  <a:t>Hạnh phúc khó khăn hơn</a:t>
                </a:r>
              </a:p>
              <a:p>
                <a:r>
                  <a:rPr lang="vi-VN" sz="2800" dirty="0">
                    <a:effectLst/>
                    <a:latin typeface="+mn-lt"/>
                  </a:rPr>
                  <a:t>Mọi điều con đã thấy</a:t>
                </a:r>
              </a:p>
              <a:p>
                <a:r>
                  <a:rPr lang="vi-VN" sz="2800" dirty="0">
                    <a:effectLst/>
                    <a:latin typeface="+mn-lt"/>
                  </a:rPr>
                  <a:t>Nhưng là con giành lấy</a:t>
                </a:r>
              </a:p>
              <a:p>
                <a:r>
                  <a:rPr lang="vi-VN" sz="2800" dirty="0">
                    <a:effectLst/>
                    <a:latin typeface="+mn-lt"/>
                  </a:rPr>
                  <a:t>Từ hai bàn tay con.</a:t>
                </a:r>
                <a:endParaRPr lang="en-US" sz="2800" dirty="0">
                  <a:effectLst/>
                  <a:latin typeface="+mn-lt"/>
                </a:endParaRPr>
              </a:p>
            </p:txBody>
          </p:sp>
        </p:grpSp>
        <p:sp>
          <p:nvSpPr>
            <p:cNvPr id="11" name="Subtitle 3"/>
            <p:cNvSpPr txBox="1">
              <a:spLocks/>
            </p:cNvSpPr>
            <p:nvPr/>
          </p:nvSpPr>
          <p:spPr>
            <a:xfrm>
              <a:off x="1905000" y="5334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smtClean="0">
                  <a:solidFill>
                    <a:srgbClr val="C00000"/>
                  </a:solidFill>
                  <a:effectLst/>
                </a:rPr>
                <a:t>SANG NĂM CON LÊN BẢY</a:t>
              </a:r>
              <a:endParaRPr lang="en-US" sz="2800" b="1" dirty="0">
                <a:solidFill>
                  <a:srgbClr val="C00000"/>
                </a:solidFill>
                <a:effectLst/>
              </a:endParaRPr>
            </a:p>
          </p:txBody>
        </p:sp>
      </p:grpSp>
      <p:sp>
        <p:nvSpPr>
          <p:cNvPr id="4" name="Rectangle 3"/>
          <p:cNvSpPr/>
          <p:nvPr/>
        </p:nvSpPr>
        <p:spPr>
          <a:xfrm>
            <a:off x="1447800" y="4648200"/>
            <a:ext cx="7620000" cy="2092881"/>
          </a:xfrm>
          <a:prstGeom prst="rect">
            <a:avLst/>
          </a:prstGeom>
        </p:spPr>
        <p:txBody>
          <a:bodyPr wrap="square">
            <a:spAutoFit/>
          </a:bodyPr>
          <a:lstStyle/>
          <a:p>
            <a:pPr algn="just"/>
            <a:r>
              <a:rPr lang="vi-VN" sz="2600" dirty="0" smtClean="0">
                <a:effectLst/>
                <a:latin typeface="Arial" pitchFamily="34" charset="0"/>
                <a:cs typeface="Arial" pitchFamily="34" charset="0"/>
              </a:rPr>
              <a:t>	Khi </a:t>
            </a:r>
            <a:r>
              <a:rPr lang="vi-VN" sz="2600" dirty="0">
                <a:effectLst/>
                <a:latin typeface="Arial" pitchFamily="34" charset="0"/>
                <a:cs typeface="Arial" pitchFamily="34" charset="0"/>
              </a:rPr>
              <a:t>ta lớn lên thế giới tuổi thơ cũng thay đổi. </a:t>
            </a:r>
            <a:r>
              <a:rPr lang="vi-VN" sz="2600" dirty="0" smtClean="0">
                <a:effectLst/>
                <a:latin typeface="Arial" pitchFamily="34" charset="0"/>
                <a:cs typeface="Arial" pitchFamily="34" charset="0"/>
              </a:rPr>
              <a:t>Ta </a:t>
            </a:r>
            <a:r>
              <a:rPr lang="vi-VN" sz="2600" dirty="0">
                <a:effectLst/>
                <a:latin typeface="Arial" pitchFamily="34" charset="0"/>
                <a:cs typeface="Arial" pitchFamily="34" charset="0"/>
              </a:rPr>
              <a:t>sẽ nhìn đời thực hơn. Chim không còn biết nói, gió chỉ còn biết thổi, cây chỉ là cây, đại bàng không về đậu cành khế nữa, chỉ còn trong đời thực tiếng của người nói. </a:t>
            </a:r>
          </a:p>
        </p:txBody>
      </p:sp>
    </p:spTree>
    <p:extLst>
      <p:ext uri="{BB962C8B-B14F-4D97-AF65-F5344CB8AC3E}">
        <p14:creationId xmlns:p14="http://schemas.microsoft.com/office/powerpoint/2010/main" val="22625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a:spLocks noChangeArrowheads="1"/>
          </p:cNvSpPr>
          <p:nvPr/>
        </p:nvSpPr>
        <p:spPr bwMode="auto">
          <a:xfrm>
            <a:off x="1066800" y="4350603"/>
            <a:ext cx="7924800" cy="830997"/>
          </a:xfrm>
          <a:prstGeom prst="rect">
            <a:avLst/>
          </a:prstGeom>
          <a:noFill/>
          <a:ln w="9525">
            <a:noFill/>
            <a:miter lim="800000"/>
            <a:headEnd/>
            <a:tailEnd/>
          </a:ln>
        </p:spPr>
        <p:txBody>
          <a:bodyPr wrap="square">
            <a:spAutoFit/>
          </a:bodyPr>
          <a:lstStyle/>
          <a:p>
            <a:pPr algn="just"/>
            <a:r>
              <a:rPr lang="vi-VN" sz="2400" b="1" i="1" dirty="0" smtClean="0">
                <a:solidFill>
                  <a:srgbClr val="FF0000"/>
                </a:solidFill>
                <a:effectLst/>
                <a:latin typeface="Arial" charset="0"/>
              </a:rPr>
              <a:t>	</a:t>
            </a:r>
            <a:r>
              <a:rPr lang="en-US" sz="2400" b="1" i="1" dirty="0" smtClean="0">
                <a:solidFill>
                  <a:srgbClr val="FF0000"/>
                </a:solidFill>
                <a:effectLst/>
                <a:latin typeface="Arial" charset="0"/>
              </a:rPr>
              <a:t>Qua </a:t>
            </a:r>
            <a:r>
              <a:rPr lang="en-US" sz="2400" b="1" i="1" dirty="0" err="1">
                <a:solidFill>
                  <a:srgbClr val="FF0000"/>
                </a:solidFill>
                <a:effectLst/>
                <a:latin typeface="Arial" charset="0"/>
              </a:rPr>
              <a:t>bài</a:t>
            </a:r>
            <a:r>
              <a:rPr lang="en-US" sz="2400" b="1" i="1" dirty="0">
                <a:solidFill>
                  <a:srgbClr val="FF0000"/>
                </a:solidFill>
                <a:effectLst/>
                <a:latin typeface="Arial" charset="0"/>
              </a:rPr>
              <a:t> </a:t>
            </a:r>
            <a:r>
              <a:rPr lang="en-US" sz="2400" b="1" i="1" dirty="0" err="1">
                <a:solidFill>
                  <a:srgbClr val="FF0000"/>
                </a:solidFill>
                <a:effectLst/>
                <a:latin typeface="Arial" charset="0"/>
              </a:rPr>
              <a:t>thơ</a:t>
            </a:r>
            <a:r>
              <a:rPr lang="en-US" sz="2400" b="1" i="1" dirty="0">
                <a:solidFill>
                  <a:srgbClr val="FF0000"/>
                </a:solidFill>
                <a:effectLst/>
                <a:latin typeface="Arial" charset="0"/>
              </a:rPr>
              <a:t> </a:t>
            </a:r>
            <a:r>
              <a:rPr lang="en-US" sz="2400" b="1" i="1" dirty="0" err="1">
                <a:solidFill>
                  <a:srgbClr val="FF0000"/>
                </a:solidFill>
                <a:effectLst/>
                <a:latin typeface="Arial" charset="0"/>
              </a:rPr>
              <a:t>em</a:t>
            </a:r>
            <a:r>
              <a:rPr lang="en-US" sz="2400" b="1" i="1" dirty="0">
                <a:solidFill>
                  <a:srgbClr val="FF0000"/>
                </a:solidFill>
                <a:effectLst/>
                <a:latin typeface="Arial" charset="0"/>
              </a:rPr>
              <a:t> </a:t>
            </a:r>
            <a:r>
              <a:rPr lang="en-US" sz="2400" b="1" i="1" dirty="0" err="1">
                <a:solidFill>
                  <a:srgbClr val="FF0000"/>
                </a:solidFill>
                <a:effectLst/>
                <a:latin typeface="Arial" charset="0"/>
              </a:rPr>
              <a:t>hiểu</a:t>
            </a:r>
            <a:r>
              <a:rPr lang="en-US" sz="2400" b="1" i="1" dirty="0">
                <a:solidFill>
                  <a:srgbClr val="FF0000"/>
                </a:solidFill>
                <a:effectLst/>
                <a:latin typeface="Arial" charset="0"/>
              </a:rPr>
              <a:t> </a:t>
            </a:r>
            <a:r>
              <a:rPr lang="en-US" sz="2400" b="1" i="1" dirty="0" err="1">
                <a:solidFill>
                  <a:srgbClr val="FF0000"/>
                </a:solidFill>
                <a:effectLst/>
                <a:latin typeface="Arial" charset="0"/>
              </a:rPr>
              <a:t>người</a:t>
            </a:r>
            <a:r>
              <a:rPr lang="en-US" sz="2400" b="1" i="1" dirty="0">
                <a:solidFill>
                  <a:srgbClr val="FF0000"/>
                </a:solidFill>
                <a:effectLst/>
                <a:latin typeface="Arial" charset="0"/>
              </a:rPr>
              <a:t> cha </a:t>
            </a:r>
            <a:r>
              <a:rPr lang="en-US" sz="2400" b="1" i="1" dirty="0" err="1">
                <a:solidFill>
                  <a:srgbClr val="FF0000"/>
                </a:solidFill>
                <a:effectLst/>
                <a:latin typeface="Arial" charset="0"/>
              </a:rPr>
              <a:t>muốn</a:t>
            </a:r>
            <a:r>
              <a:rPr lang="en-US" sz="2400" b="1" i="1" dirty="0">
                <a:solidFill>
                  <a:srgbClr val="FF0000"/>
                </a:solidFill>
                <a:effectLst/>
                <a:latin typeface="Arial" charset="0"/>
              </a:rPr>
              <a:t> </a:t>
            </a:r>
            <a:r>
              <a:rPr lang="en-US" sz="2400" b="1" i="1" dirty="0" err="1">
                <a:solidFill>
                  <a:srgbClr val="FF0000"/>
                </a:solidFill>
                <a:effectLst/>
                <a:latin typeface="Arial" charset="0"/>
              </a:rPr>
              <a:t>nói</a:t>
            </a:r>
            <a:r>
              <a:rPr lang="en-US" sz="2400" b="1" i="1" dirty="0">
                <a:solidFill>
                  <a:srgbClr val="FF0000"/>
                </a:solidFill>
                <a:effectLst/>
                <a:latin typeface="Arial" charset="0"/>
              </a:rPr>
              <a:t> </a:t>
            </a:r>
            <a:r>
              <a:rPr lang="en-US" sz="2400" b="1" i="1" dirty="0" err="1">
                <a:solidFill>
                  <a:srgbClr val="FF0000"/>
                </a:solidFill>
                <a:effectLst/>
                <a:latin typeface="Arial" charset="0"/>
              </a:rPr>
              <a:t>với</a:t>
            </a:r>
            <a:r>
              <a:rPr lang="en-US" sz="2400" b="1" i="1" dirty="0">
                <a:solidFill>
                  <a:srgbClr val="FF0000"/>
                </a:solidFill>
                <a:effectLst/>
                <a:latin typeface="Arial" charset="0"/>
              </a:rPr>
              <a:t> con </a:t>
            </a:r>
            <a:r>
              <a:rPr lang="en-US" sz="2400" b="1" i="1" dirty="0" err="1">
                <a:solidFill>
                  <a:srgbClr val="FF0000"/>
                </a:solidFill>
                <a:effectLst/>
                <a:latin typeface="Arial" charset="0"/>
              </a:rPr>
              <a:t>điều</a:t>
            </a:r>
            <a:r>
              <a:rPr lang="en-US" sz="2400" b="1" i="1" dirty="0">
                <a:solidFill>
                  <a:srgbClr val="FF0000"/>
                </a:solidFill>
                <a:effectLst/>
                <a:latin typeface="Arial" charset="0"/>
              </a:rPr>
              <a:t> </a:t>
            </a:r>
            <a:r>
              <a:rPr lang="en-US" sz="2400" b="1" i="1" dirty="0" err="1">
                <a:solidFill>
                  <a:srgbClr val="FF0000"/>
                </a:solidFill>
                <a:effectLst/>
                <a:latin typeface="Arial" charset="0"/>
              </a:rPr>
              <a:t>gì</a:t>
            </a:r>
            <a:r>
              <a:rPr lang="en-US" sz="2400" b="1" i="1" dirty="0">
                <a:solidFill>
                  <a:srgbClr val="FF0000"/>
                </a:solidFill>
                <a:effectLst/>
                <a:latin typeface="Arial" charset="0"/>
              </a:rPr>
              <a:t> ?</a:t>
            </a:r>
          </a:p>
        </p:txBody>
      </p:sp>
      <p:grpSp>
        <p:nvGrpSpPr>
          <p:cNvPr id="12" name="Group 11"/>
          <p:cNvGrpSpPr/>
          <p:nvPr/>
        </p:nvGrpSpPr>
        <p:grpSpPr>
          <a:xfrm>
            <a:off x="76200" y="76200"/>
            <a:ext cx="8991600" cy="4018418"/>
            <a:chOff x="76200" y="533400"/>
            <a:chExt cx="8991600" cy="4018418"/>
          </a:xfrm>
        </p:grpSpPr>
        <p:grpSp>
          <p:nvGrpSpPr>
            <p:cNvPr id="15" name="Group 14"/>
            <p:cNvGrpSpPr/>
            <p:nvPr/>
          </p:nvGrpSpPr>
          <p:grpSpPr>
            <a:xfrm>
              <a:off x="76200" y="990600"/>
              <a:ext cx="8991600" cy="3561218"/>
              <a:chOff x="152400" y="1349812"/>
              <a:chExt cx="8991600" cy="3561218"/>
            </a:xfrm>
          </p:grpSpPr>
          <p:sp>
            <p:nvSpPr>
              <p:cNvPr id="19" name="Rectangle 18"/>
              <p:cNvSpPr/>
              <p:nvPr/>
            </p:nvSpPr>
            <p:spPr>
              <a:xfrm>
                <a:off x="152400" y="1349812"/>
                <a:ext cx="4724400" cy="3539430"/>
              </a:xfrm>
              <a:prstGeom prst="rect">
                <a:avLst/>
              </a:prstGeom>
            </p:spPr>
            <p:txBody>
              <a:bodyPr wrap="square">
                <a:spAutoFit/>
              </a:bodyPr>
              <a:lstStyle/>
              <a:p>
                <a:r>
                  <a:rPr lang="vi-VN" sz="2800" dirty="0">
                    <a:effectLst/>
                    <a:latin typeface="+mn-lt"/>
                  </a:rPr>
                  <a:t>Mai rồi con lớn khôn</a:t>
                </a:r>
              </a:p>
              <a:p>
                <a:r>
                  <a:rPr lang="vi-VN" sz="2800" dirty="0">
                    <a:effectLst/>
                    <a:latin typeface="+mn-lt"/>
                  </a:rPr>
                  <a:t>Chim không còn biết nói</a:t>
                </a:r>
              </a:p>
              <a:p>
                <a:r>
                  <a:rPr lang="vi-VN" sz="2800" dirty="0">
                    <a:effectLst/>
                    <a:latin typeface="+mn-lt"/>
                  </a:rPr>
                  <a:t>Gió chỉ còn biết thổi</a:t>
                </a:r>
              </a:p>
              <a:p>
                <a:r>
                  <a:rPr lang="vi-VN" sz="2800" dirty="0">
                    <a:effectLst/>
                    <a:latin typeface="+mn-lt"/>
                  </a:rPr>
                  <a:t>Cây chỉ còn là cây</a:t>
                </a:r>
              </a:p>
              <a:p>
                <a:r>
                  <a:rPr lang="vi-VN" sz="2800" dirty="0">
                    <a:effectLst/>
                    <a:latin typeface="+mn-lt"/>
                  </a:rPr>
                  <a:t>Đại bàng chẳng về đây</a:t>
                </a:r>
              </a:p>
              <a:p>
                <a:r>
                  <a:rPr lang="vi-VN" sz="2800" dirty="0">
                    <a:effectLst/>
                    <a:latin typeface="+mn-lt"/>
                  </a:rPr>
                  <a:t>Đậu trên cành khế nữa</a:t>
                </a:r>
              </a:p>
              <a:p>
                <a:r>
                  <a:rPr lang="vi-VN" sz="2800" dirty="0">
                    <a:effectLst/>
                    <a:latin typeface="+mn-lt"/>
                  </a:rPr>
                  <a:t>Chuyện ngày xưa, ngày xửa</a:t>
                </a:r>
              </a:p>
              <a:p>
                <a:r>
                  <a:rPr lang="vi-VN" sz="2800" dirty="0">
                    <a:effectLst/>
                    <a:latin typeface="+mn-lt"/>
                  </a:rPr>
                  <a:t>Chỉ là chuyện ngày xưa</a:t>
                </a:r>
                <a:r>
                  <a:rPr lang="vi-VN" sz="2800" dirty="0" smtClean="0">
                    <a:effectLst/>
                    <a:latin typeface="+mn-lt"/>
                  </a:rPr>
                  <a:t>.</a:t>
                </a:r>
                <a:endParaRPr lang="vi-VN" sz="2800" dirty="0">
                  <a:effectLst/>
                  <a:latin typeface="+mn-lt"/>
                </a:endParaRPr>
              </a:p>
            </p:txBody>
          </p:sp>
          <p:sp>
            <p:nvSpPr>
              <p:cNvPr id="20" name="Rectangle 19"/>
              <p:cNvSpPr/>
              <p:nvPr/>
            </p:nvSpPr>
            <p:spPr>
              <a:xfrm>
                <a:off x="4876800" y="1371600"/>
                <a:ext cx="4267200" cy="3539430"/>
              </a:xfrm>
              <a:prstGeom prst="rect">
                <a:avLst/>
              </a:prstGeom>
            </p:spPr>
            <p:txBody>
              <a:bodyPr wrap="square">
                <a:spAutoFit/>
              </a:bodyPr>
              <a:lstStyle/>
              <a:p>
                <a:r>
                  <a:rPr lang="vi-VN" sz="2800" dirty="0" smtClean="0">
                    <a:effectLst/>
                    <a:latin typeface="+mn-lt"/>
                  </a:rPr>
                  <a:t>Đi </a:t>
                </a:r>
                <a:r>
                  <a:rPr lang="vi-VN" sz="2800" dirty="0">
                    <a:effectLst/>
                    <a:latin typeface="+mn-lt"/>
                  </a:rPr>
                  <a:t>qua thời ấu thơ</a:t>
                </a:r>
              </a:p>
              <a:p>
                <a:r>
                  <a:rPr lang="vi-VN" sz="2800" dirty="0">
                    <a:effectLst/>
                    <a:latin typeface="+mn-lt"/>
                  </a:rPr>
                  <a:t>Bao điều bay đi mất</a:t>
                </a:r>
              </a:p>
              <a:p>
                <a:r>
                  <a:rPr lang="vi-VN" sz="2800" dirty="0">
                    <a:effectLst/>
                    <a:latin typeface="+mn-lt"/>
                  </a:rPr>
                  <a:t>Chỉ còn trong đời thật</a:t>
                </a:r>
              </a:p>
              <a:p>
                <a:r>
                  <a:rPr lang="vi-VN" sz="2800" dirty="0">
                    <a:effectLst/>
                    <a:latin typeface="+mn-lt"/>
                  </a:rPr>
                  <a:t>Tiếng người nói với con</a:t>
                </a:r>
              </a:p>
              <a:p>
                <a:r>
                  <a:rPr lang="vi-VN" sz="2800" dirty="0">
                    <a:effectLst/>
                    <a:latin typeface="+mn-lt"/>
                  </a:rPr>
                  <a:t>Hạnh phúc khó khăn hơn</a:t>
                </a:r>
              </a:p>
              <a:p>
                <a:r>
                  <a:rPr lang="vi-VN" sz="2800" dirty="0">
                    <a:effectLst/>
                    <a:latin typeface="+mn-lt"/>
                  </a:rPr>
                  <a:t>Mọi điều con đã thấy</a:t>
                </a:r>
              </a:p>
              <a:p>
                <a:r>
                  <a:rPr lang="vi-VN" sz="2800" dirty="0">
                    <a:effectLst/>
                    <a:latin typeface="+mn-lt"/>
                  </a:rPr>
                  <a:t>Nhưng là con giành lấy</a:t>
                </a:r>
              </a:p>
              <a:p>
                <a:r>
                  <a:rPr lang="vi-VN" sz="2800" dirty="0">
                    <a:effectLst/>
                    <a:latin typeface="+mn-lt"/>
                  </a:rPr>
                  <a:t>Từ hai bàn tay con.</a:t>
                </a:r>
                <a:endParaRPr lang="en-US" sz="2800" dirty="0">
                  <a:effectLst/>
                  <a:latin typeface="+mn-lt"/>
                </a:endParaRPr>
              </a:p>
            </p:txBody>
          </p:sp>
        </p:grpSp>
        <p:sp>
          <p:nvSpPr>
            <p:cNvPr id="16" name="Subtitle 3"/>
            <p:cNvSpPr txBox="1">
              <a:spLocks/>
            </p:cNvSpPr>
            <p:nvPr/>
          </p:nvSpPr>
          <p:spPr>
            <a:xfrm>
              <a:off x="1905000" y="5334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smtClean="0">
                  <a:solidFill>
                    <a:srgbClr val="C00000"/>
                  </a:solidFill>
                  <a:effectLst/>
                </a:rPr>
                <a:t>SANG NĂM CON LÊN BẢY</a:t>
              </a:r>
              <a:endParaRPr lang="en-US" sz="2800" b="1" dirty="0">
                <a:solidFill>
                  <a:srgbClr val="C00000"/>
                </a:solidFill>
                <a:effectLst/>
              </a:endParaRPr>
            </a:p>
          </p:txBody>
        </p:sp>
      </p:grpSp>
      <p:sp>
        <p:nvSpPr>
          <p:cNvPr id="3" name="Rectangle 2"/>
          <p:cNvSpPr/>
          <p:nvPr/>
        </p:nvSpPr>
        <p:spPr>
          <a:xfrm>
            <a:off x="1524000" y="5200471"/>
            <a:ext cx="7620000" cy="1200329"/>
          </a:xfrm>
          <a:prstGeom prst="rect">
            <a:avLst/>
          </a:prstGeom>
        </p:spPr>
        <p:txBody>
          <a:bodyPr wrap="square">
            <a:spAutoFit/>
          </a:bodyPr>
          <a:lstStyle/>
          <a:p>
            <a:pPr algn="just"/>
            <a:r>
              <a:rPr lang="vi-VN" sz="2400" dirty="0">
                <a:effectLst/>
                <a:latin typeface="Arial" pitchFamily="34" charset="0"/>
                <a:cs typeface="Arial" pitchFamily="34" charset="0"/>
              </a:rPr>
              <a:t>	Người cha muốn nói với con : Khi lớn lên giã từ tuổi thơ, con sẽ có một cuộc sống hạnh phúc thực sự do chính hai bàn tay con gây dựng nên. </a:t>
            </a:r>
          </a:p>
        </p:txBody>
      </p:sp>
      <p:sp>
        <p:nvSpPr>
          <p:cNvPr id="9" name="Title 1"/>
          <p:cNvSpPr txBox="1">
            <a:spLocks/>
          </p:cNvSpPr>
          <p:nvPr/>
        </p:nvSpPr>
        <p:spPr>
          <a:xfrm>
            <a:off x="2667000" y="6523038"/>
            <a:ext cx="4038600" cy="334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1800" dirty="0" smtClean="0">
                <a:solidFill>
                  <a:schemeClr val="bg1">
                    <a:lumMod val="75000"/>
                  </a:schemeClr>
                </a:solidFill>
                <a:effectLst/>
                <a:latin typeface="Arial" pitchFamily="34" charset="0"/>
                <a:cs typeface="Arial" pitchFamily="34" charset="0"/>
              </a:rPr>
              <a:t>Nguyễn Thị Ngọc Huyền </a:t>
            </a:r>
            <a:endParaRPr lang="en-US" sz="1800" dirty="0">
              <a:solidFill>
                <a:schemeClr val="bg1">
                  <a:lumMod val="7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63653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8229600" cy="2971800"/>
          </a:xfrm>
        </p:spPr>
        <p:txBody>
          <a:bodyPr>
            <a:noAutofit/>
          </a:bodyPr>
          <a:lstStyle/>
          <a:p>
            <a:r>
              <a:rPr lang="vi-VN" sz="3600" dirty="0" smtClean="0"/>
              <a:t>Nhớ - viết</a:t>
            </a:r>
            <a:br>
              <a:rPr lang="vi-VN" sz="3600" dirty="0" smtClean="0"/>
            </a:br>
            <a:r>
              <a:rPr lang="vi-VN" sz="4000" b="1" dirty="0" smtClean="0">
                <a:solidFill>
                  <a:srgbClr val="C00000"/>
                </a:solidFill>
              </a:rPr>
              <a:t>SANG NĂM CON LÊN BẢY</a:t>
            </a:r>
            <a:br>
              <a:rPr lang="vi-VN" sz="4000" b="1" dirty="0" smtClean="0">
                <a:solidFill>
                  <a:srgbClr val="C00000"/>
                </a:solidFill>
              </a:rPr>
            </a:br>
            <a:r>
              <a:rPr lang="vi-VN" sz="2800" i="1" dirty="0" smtClean="0"/>
              <a:t>( từ </a:t>
            </a:r>
            <a:r>
              <a:rPr lang="vi-VN" sz="2800" b="1" i="1" dirty="0" smtClean="0"/>
              <a:t>Mai rồi con lớn khôn </a:t>
            </a:r>
            <a:r>
              <a:rPr lang="vi-VN" sz="2800" i="1" dirty="0" smtClean="0"/>
              <a:t>... </a:t>
            </a:r>
            <a:r>
              <a:rPr lang="vi-VN" sz="2800" i="1" dirty="0"/>
              <a:t>đ</a:t>
            </a:r>
            <a:r>
              <a:rPr lang="vi-VN" sz="2800" i="1" dirty="0" smtClean="0"/>
              <a:t>ến hết)</a:t>
            </a:r>
            <a:endParaRPr lang="en-US" sz="3600" i="1" dirty="0">
              <a:solidFill>
                <a:srgbClr val="C00000"/>
              </a:solidFill>
            </a:endParaRPr>
          </a:p>
        </p:txBody>
      </p:sp>
      <p:sp>
        <p:nvSpPr>
          <p:cNvPr id="3" name="Title 1"/>
          <p:cNvSpPr txBox="1">
            <a:spLocks/>
          </p:cNvSpPr>
          <p:nvPr/>
        </p:nvSpPr>
        <p:spPr>
          <a:xfrm>
            <a:off x="2667000" y="6523038"/>
            <a:ext cx="4038600" cy="334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1800" dirty="0" smtClean="0">
                <a:solidFill>
                  <a:schemeClr val="bg1">
                    <a:lumMod val="75000"/>
                  </a:schemeClr>
                </a:solidFill>
                <a:effectLst/>
                <a:latin typeface="Arial" pitchFamily="34" charset="0"/>
                <a:cs typeface="Arial" pitchFamily="34" charset="0"/>
              </a:rPr>
              <a:t>Nguyễn Thị Ngọc Huyền </a:t>
            </a:r>
            <a:endParaRPr lang="en-US" sz="1800" dirty="0">
              <a:solidFill>
                <a:schemeClr val="bg1">
                  <a:lumMod val="7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649951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04800" y="1163182"/>
            <a:ext cx="8991600" cy="4018418"/>
            <a:chOff x="76200" y="533400"/>
            <a:chExt cx="8991600" cy="4018418"/>
          </a:xfrm>
        </p:grpSpPr>
        <p:grpSp>
          <p:nvGrpSpPr>
            <p:cNvPr id="12" name="Group 11"/>
            <p:cNvGrpSpPr/>
            <p:nvPr/>
          </p:nvGrpSpPr>
          <p:grpSpPr>
            <a:xfrm>
              <a:off x="76200" y="990600"/>
              <a:ext cx="8991600" cy="3561218"/>
              <a:chOff x="152400" y="1349812"/>
              <a:chExt cx="8991600" cy="3561218"/>
            </a:xfrm>
          </p:grpSpPr>
          <p:sp>
            <p:nvSpPr>
              <p:cNvPr id="16" name="Rectangle 15"/>
              <p:cNvSpPr/>
              <p:nvPr/>
            </p:nvSpPr>
            <p:spPr>
              <a:xfrm>
                <a:off x="152400" y="1349812"/>
                <a:ext cx="4724400" cy="3539430"/>
              </a:xfrm>
              <a:prstGeom prst="rect">
                <a:avLst/>
              </a:prstGeom>
            </p:spPr>
            <p:txBody>
              <a:bodyPr wrap="square">
                <a:spAutoFit/>
              </a:bodyPr>
              <a:lstStyle/>
              <a:p>
                <a:r>
                  <a:rPr lang="vi-VN" sz="2800" dirty="0">
                    <a:effectLst/>
                    <a:latin typeface="+mn-lt"/>
                  </a:rPr>
                  <a:t>Mai rồi con lớn khôn</a:t>
                </a:r>
              </a:p>
              <a:p>
                <a:r>
                  <a:rPr lang="vi-VN" sz="2800" dirty="0">
                    <a:effectLst/>
                    <a:latin typeface="+mn-lt"/>
                  </a:rPr>
                  <a:t>Chim không còn biết nói</a:t>
                </a:r>
              </a:p>
              <a:p>
                <a:r>
                  <a:rPr lang="vi-VN" sz="2800" dirty="0">
                    <a:effectLst/>
                    <a:latin typeface="+mn-lt"/>
                  </a:rPr>
                  <a:t>Gió chỉ còn biết thổi</a:t>
                </a:r>
              </a:p>
              <a:p>
                <a:r>
                  <a:rPr lang="vi-VN" sz="2800" dirty="0">
                    <a:effectLst/>
                    <a:latin typeface="+mn-lt"/>
                  </a:rPr>
                  <a:t>Cây chỉ còn là cây</a:t>
                </a:r>
              </a:p>
              <a:p>
                <a:r>
                  <a:rPr lang="vi-VN" sz="2800" dirty="0">
                    <a:effectLst/>
                    <a:latin typeface="+mn-lt"/>
                  </a:rPr>
                  <a:t>Đại bàng chẳng về đây</a:t>
                </a:r>
              </a:p>
              <a:p>
                <a:r>
                  <a:rPr lang="vi-VN" sz="2800" dirty="0">
                    <a:effectLst/>
                    <a:latin typeface="+mn-lt"/>
                  </a:rPr>
                  <a:t>Đậu trên cành khế nữa</a:t>
                </a:r>
              </a:p>
              <a:p>
                <a:r>
                  <a:rPr lang="vi-VN" sz="2800" dirty="0">
                    <a:effectLst/>
                    <a:latin typeface="+mn-lt"/>
                  </a:rPr>
                  <a:t>Chuyện ngày xưa, ngày xửa</a:t>
                </a:r>
              </a:p>
              <a:p>
                <a:r>
                  <a:rPr lang="vi-VN" sz="2800" dirty="0">
                    <a:effectLst/>
                    <a:latin typeface="+mn-lt"/>
                  </a:rPr>
                  <a:t>Chỉ là chuyện ngày xưa</a:t>
                </a:r>
                <a:r>
                  <a:rPr lang="vi-VN" sz="2800" dirty="0" smtClean="0">
                    <a:effectLst/>
                    <a:latin typeface="+mn-lt"/>
                  </a:rPr>
                  <a:t>.</a:t>
                </a:r>
                <a:endParaRPr lang="vi-VN" sz="2800" dirty="0">
                  <a:effectLst/>
                  <a:latin typeface="+mn-lt"/>
                </a:endParaRPr>
              </a:p>
            </p:txBody>
          </p:sp>
          <p:sp>
            <p:nvSpPr>
              <p:cNvPr id="18" name="Rectangle 17"/>
              <p:cNvSpPr/>
              <p:nvPr/>
            </p:nvSpPr>
            <p:spPr>
              <a:xfrm>
                <a:off x="4876800" y="1371600"/>
                <a:ext cx="4267200" cy="3539430"/>
              </a:xfrm>
              <a:prstGeom prst="rect">
                <a:avLst/>
              </a:prstGeom>
            </p:spPr>
            <p:txBody>
              <a:bodyPr wrap="square">
                <a:spAutoFit/>
              </a:bodyPr>
              <a:lstStyle/>
              <a:p>
                <a:r>
                  <a:rPr lang="vi-VN" sz="2800" dirty="0" smtClean="0">
                    <a:effectLst/>
                    <a:latin typeface="+mn-lt"/>
                  </a:rPr>
                  <a:t>Đi </a:t>
                </a:r>
                <a:r>
                  <a:rPr lang="vi-VN" sz="2800" dirty="0">
                    <a:effectLst/>
                    <a:latin typeface="+mn-lt"/>
                  </a:rPr>
                  <a:t>qua thời ấu thơ</a:t>
                </a:r>
              </a:p>
              <a:p>
                <a:r>
                  <a:rPr lang="vi-VN" sz="2800" dirty="0">
                    <a:effectLst/>
                    <a:latin typeface="+mn-lt"/>
                  </a:rPr>
                  <a:t>Bao điều bay đi mất</a:t>
                </a:r>
              </a:p>
              <a:p>
                <a:r>
                  <a:rPr lang="vi-VN" sz="2800" dirty="0">
                    <a:effectLst/>
                    <a:latin typeface="+mn-lt"/>
                  </a:rPr>
                  <a:t>Chỉ còn trong đời thật</a:t>
                </a:r>
              </a:p>
              <a:p>
                <a:r>
                  <a:rPr lang="vi-VN" sz="2800" dirty="0">
                    <a:effectLst/>
                    <a:latin typeface="+mn-lt"/>
                  </a:rPr>
                  <a:t>Tiếng người nói với con</a:t>
                </a:r>
              </a:p>
              <a:p>
                <a:r>
                  <a:rPr lang="vi-VN" sz="2800" dirty="0">
                    <a:effectLst/>
                    <a:latin typeface="+mn-lt"/>
                  </a:rPr>
                  <a:t>Hạnh phúc khó khăn hơn</a:t>
                </a:r>
              </a:p>
              <a:p>
                <a:r>
                  <a:rPr lang="vi-VN" sz="2800" dirty="0">
                    <a:effectLst/>
                    <a:latin typeface="+mn-lt"/>
                  </a:rPr>
                  <a:t>Mọi điều con đã thấy</a:t>
                </a:r>
              </a:p>
              <a:p>
                <a:r>
                  <a:rPr lang="vi-VN" sz="2800" dirty="0">
                    <a:effectLst/>
                    <a:latin typeface="+mn-lt"/>
                  </a:rPr>
                  <a:t>Nhưng là con giành lấy</a:t>
                </a:r>
              </a:p>
              <a:p>
                <a:r>
                  <a:rPr lang="vi-VN" sz="2800" dirty="0">
                    <a:effectLst/>
                    <a:latin typeface="+mn-lt"/>
                  </a:rPr>
                  <a:t>Từ hai bàn tay con.</a:t>
                </a:r>
                <a:endParaRPr lang="en-US" sz="2800" dirty="0">
                  <a:effectLst/>
                  <a:latin typeface="+mn-lt"/>
                </a:endParaRPr>
              </a:p>
            </p:txBody>
          </p:sp>
        </p:grpSp>
        <p:sp>
          <p:nvSpPr>
            <p:cNvPr id="15" name="Subtitle 3"/>
            <p:cNvSpPr txBox="1">
              <a:spLocks/>
            </p:cNvSpPr>
            <p:nvPr/>
          </p:nvSpPr>
          <p:spPr>
            <a:xfrm>
              <a:off x="1905000" y="5334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smtClean="0">
                  <a:solidFill>
                    <a:srgbClr val="C00000"/>
                  </a:solidFill>
                  <a:effectLst/>
                </a:rPr>
                <a:t>SANG NĂM CON LÊN BẢY</a:t>
              </a:r>
              <a:endParaRPr lang="en-US" sz="2800" b="1" dirty="0">
                <a:solidFill>
                  <a:srgbClr val="C00000"/>
                </a:solidFill>
                <a:effectLst/>
              </a:endParaRPr>
            </a:p>
          </p:txBody>
        </p:sp>
      </p:grpSp>
      <p:sp>
        <p:nvSpPr>
          <p:cNvPr id="7" name="Title 1"/>
          <p:cNvSpPr>
            <a:spLocks noGrp="1"/>
          </p:cNvSpPr>
          <p:nvPr>
            <p:ph type="title"/>
          </p:nvPr>
        </p:nvSpPr>
        <p:spPr>
          <a:xfrm>
            <a:off x="0" y="228600"/>
            <a:ext cx="3352800" cy="487362"/>
          </a:xfrm>
        </p:spPr>
        <p:txBody>
          <a:bodyPr>
            <a:normAutofit fontScale="90000"/>
          </a:bodyPr>
          <a:lstStyle/>
          <a:p>
            <a:r>
              <a:rPr lang="vi-VN" sz="3200" i="1" smtClean="0">
                <a:solidFill>
                  <a:srgbClr val="002060"/>
                </a:solidFill>
                <a:latin typeface="Arial" pitchFamily="34" charset="0"/>
                <a:cs typeface="Arial" pitchFamily="34" charset="0"/>
              </a:rPr>
              <a:t>Soát lỗi chính tả:</a:t>
            </a:r>
            <a:endParaRPr lang="en-US" sz="3200" i="1" dirty="0">
              <a:solidFill>
                <a:srgbClr val="002060"/>
              </a:solidFill>
              <a:latin typeface="Arial" pitchFamily="34" charset="0"/>
              <a:cs typeface="Arial" pitchFamily="34" charset="0"/>
            </a:endParaRPr>
          </a:p>
        </p:txBody>
      </p:sp>
      <p:sp>
        <p:nvSpPr>
          <p:cNvPr id="8" name="Title 1"/>
          <p:cNvSpPr txBox="1">
            <a:spLocks/>
          </p:cNvSpPr>
          <p:nvPr/>
        </p:nvSpPr>
        <p:spPr>
          <a:xfrm>
            <a:off x="2667000" y="6523038"/>
            <a:ext cx="4038600" cy="334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1800" dirty="0" smtClean="0">
                <a:solidFill>
                  <a:schemeClr val="bg1">
                    <a:lumMod val="75000"/>
                  </a:schemeClr>
                </a:solidFill>
                <a:effectLst/>
                <a:latin typeface="Arial" pitchFamily="34" charset="0"/>
                <a:cs typeface="Arial" pitchFamily="34" charset="0"/>
              </a:rPr>
              <a:t>Nguyễn Thị Ngọc Huyền </a:t>
            </a:r>
            <a:endParaRPr lang="en-US" sz="1800" dirty="0">
              <a:solidFill>
                <a:schemeClr val="bg1">
                  <a:lumMod val="7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1476836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066800"/>
            <a:ext cx="8305800" cy="5324535"/>
          </a:xfrm>
          <a:prstGeom prst="rect">
            <a:avLst/>
          </a:prstGeom>
        </p:spPr>
        <p:txBody>
          <a:bodyPr wrap="square">
            <a:spAutoFit/>
          </a:bodyPr>
          <a:lstStyle/>
          <a:p>
            <a:pPr algn="just"/>
            <a:r>
              <a:rPr lang="vi-VN" sz="2000" dirty="0" smtClean="0">
                <a:effectLst/>
                <a:latin typeface="Arial" pitchFamily="34" charset="0"/>
                <a:cs typeface="Arial" pitchFamily="34" charset="0"/>
              </a:rPr>
              <a:t>	Ngay </a:t>
            </a:r>
            <a:r>
              <a:rPr lang="vi-VN" sz="2000" dirty="0">
                <a:effectLst/>
                <a:latin typeface="Arial" pitchFamily="34" charset="0"/>
                <a:cs typeface="Arial" pitchFamily="34" charset="0"/>
              </a:rPr>
              <a:t>sau khi kí Công ước về quyền trẻ em, Chính phủ nước ta đã tổ chức Hội nghị quốc gia vì trẻ em Việt Nam, thông qua Chương trình hành động vì trẻ em 1991-2000, thành lập Uỷ ban Bảo vệ và chăm sóc trẻ em Việt Nam. Chính phủ phân công trách nhiệm cho các bộ, ngành cụ thể như sau :</a:t>
            </a:r>
          </a:p>
          <a:p>
            <a:pPr algn="just"/>
            <a:r>
              <a:rPr lang="vi-VN" sz="2000" dirty="0" smtClean="0">
                <a:effectLst/>
                <a:latin typeface="Arial" pitchFamily="34" charset="0"/>
                <a:cs typeface="Arial" pitchFamily="34" charset="0"/>
              </a:rPr>
              <a:t>	-  Uỷ </a:t>
            </a:r>
            <a:r>
              <a:rPr lang="vi-VN" sz="2000" dirty="0">
                <a:effectLst/>
                <a:latin typeface="Arial" pitchFamily="34" charset="0"/>
                <a:cs typeface="Arial" pitchFamily="34" charset="0"/>
              </a:rPr>
              <a:t>ban bảo vệ và Chăm sóc trẻ em Việt Nam chỉ đạo, phối hợp hành động, tổ chức thực hiện, theo dõi, kiểm tra việc thực hiện Chuơng trình.</a:t>
            </a:r>
          </a:p>
          <a:p>
            <a:pPr algn="just"/>
            <a:r>
              <a:rPr lang="vi-VN" sz="2000" dirty="0" smtClean="0">
                <a:effectLst/>
                <a:latin typeface="Arial" pitchFamily="34" charset="0"/>
                <a:cs typeface="Arial" pitchFamily="34" charset="0"/>
              </a:rPr>
              <a:t>	-</a:t>
            </a:r>
            <a:r>
              <a:rPr lang="vi-VN" sz="2000" dirty="0">
                <a:effectLst/>
                <a:latin typeface="Arial" pitchFamily="34" charset="0"/>
                <a:cs typeface="Arial" pitchFamily="34" charset="0"/>
              </a:rPr>
              <a:t> </a:t>
            </a:r>
            <a:r>
              <a:rPr lang="vi-VN" sz="2000" dirty="0" smtClean="0">
                <a:effectLst/>
                <a:latin typeface="Arial" pitchFamily="34" charset="0"/>
                <a:cs typeface="Arial" pitchFamily="34" charset="0"/>
              </a:rPr>
              <a:t>Bộ </a:t>
            </a:r>
            <a:r>
              <a:rPr lang="vi-VN" sz="2000" dirty="0">
                <a:effectLst/>
                <a:latin typeface="Arial" pitchFamily="34" charset="0"/>
                <a:cs typeface="Arial" pitchFamily="34" charset="0"/>
              </a:rPr>
              <a:t>y tế tổ chức thực hiện các nhiệm vụ chăm sóc và bảo vệ sức khoẻ cho trẻ em.</a:t>
            </a:r>
          </a:p>
          <a:p>
            <a:pPr algn="just"/>
            <a:r>
              <a:rPr lang="vi-VN" sz="2000" dirty="0" smtClean="0">
                <a:effectLst/>
                <a:latin typeface="Arial" pitchFamily="34" charset="0"/>
                <a:cs typeface="Arial" pitchFamily="34" charset="0"/>
              </a:rPr>
              <a:t>	-</a:t>
            </a:r>
            <a:r>
              <a:rPr lang="vi-VN" sz="2000" dirty="0">
                <a:effectLst/>
                <a:latin typeface="Arial" pitchFamily="34" charset="0"/>
                <a:cs typeface="Arial" pitchFamily="34" charset="0"/>
              </a:rPr>
              <a:t> </a:t>
            </a:r>
            <a:r>
              <a:rPr lang="vi-VN" sz="2000" dirty="0" smtClean="0">
                <a:effectLst/>
                <a:latin typeface="Arial" pitchFamily="34" charset="0"/>
                <a:cs typeface="Arial" pitchFamily="34" charset="0"/>
              </a:rPr>
              <a:t>Bộ </a:t>
            </a:r>
            <a:r>
              <a:rPr lang="vi-VN" sz="2000" dirty="0">
                <a:effectLst/>
                <a:latin typeface="Arial" pitchFamily="34" charset="0"/>
                <a:cs typeface="Arial" pitchFamily="34" charset="0"/>
              </a:rPr>
              <a:t>giáo dục và Đào tạo thực hiện các nhiệm vụ về phổ cập giáo dục tiểu học, xoá mù chữ cho trẻ em.</a:t>
            </a:r>
          </a:p>
          <a:p>
            <a:pPr algn="just"/>
            <a:r>
              <a:rPr lang="vi-VN" sz="2000" dirty="0" smtClean="0">
                <a:effectLst/>
                <a:latin typeface="Arial" pitchFamily="34" charset="0"/>
                <a:cs typeface="Arial" pitchFamily="34" charset="0"/>
              </a:rPr>
              <a:t>	-</a:t>
            </a:r>
            <a:r>
              <a:rPr lang="vi-VN" sz="2000" dirty="0">
                <a:effectLst/>
                <a:latin typeface="Arial" pitchFamily="34" charset="0"/>
                <a:cs typeface="Arial" pitchFamily="34" charset="0"/>
              </a:rPr>
              <a:t> </a:t>
            </a:r>
            <a:r>
              <a:rPr lang="vi-VN" sz="2000" dirty="0" smtClean="0">
                <a:effectLst/>
                <a:latin typeface="Arial" pitchFamily="34" charset="0"/>
                <a:cs typeface="Arial" pitchFamily="34" charset="0"/>
              </a:rPr>
              <a:t>Bộ </a:t>
            </a:r>
            <a:r>
              <a:rPr lang="vi-VN" sz="2000" dirty="0">
                <a:effectLst/>
                <a:latin typeface="Arial" pitchFamily="34" charset="0"/>
                <a:cs typeface="Arial" pitchFamily="34" charset="0"/>
              </a:rPr>
              <a:t>lao động - Thương binh và Xã hội chịu trách nhiệm </a:t>
            </a:r>
            <a:endParaRPr lang="vi-VN" sz="2000" dirty="0" smtClean="0">
              <a:effectLst/>
              <a:latin typeface="Arial" pitchFamily="34" charset="0"/>
              <a:cs typeface="Arial" pitchFamily="34" charset="0"/>
            </a:endParaRPr>
          </a:p>
          <a:p>
            <a:pPr algn="just"/>
            <a:r>
              <a:rPr lang="vi-VN" sz="2000" dirty="0" smtClean="0">
                <a:effectLst/>
                <a:latin typeface="Arial" pitchFamily="34" charset="0"/>
                <a:cs typeface="Arial" pitchFamily="34" charset="0"/>
              </a:rPr>
              <a:t>về </a:t>
            </a:r>
            <a:r>
              <a:rPr lang="vi-VN" sz="2000" dirty="0">
                <a:effectLst/>
                <a:latin typeface="Arial" pitchFamily="34" charset="0"/>
                <a:cs typeface="Arial" pitchFamily="34" charset="0"/>
              </a:rPr>
              <a:t>chăm sóc trẻ em có hoàn cảnh đặc biệt khó khăn.</a:t>
            </a:r>
          </a:p>
          <a:p>
            <a:pPr algn="just"/>
            <a:r>
              <a:rPr lang="vi-VN" sz="2000" dirty="0" smtClean="0">
                <a:effectLst/>
                <a:latin typeface="Arial" pitchFamily="34" charset="0"/>
                <a:cs typeface="Arial" pitchFamily="34" charset="0"/>
              </a:rPr>
              <a:t>	-</a:t>
            </a:r>
            <a:r>
              <a:rPr lang="vi-VN" sz="2000" dirty="0">
                <a:effectLst/>
                <a:latin typeface="Arial" pitchFamily="34" charset="0"/>
                <a:cs typeface="Arial" pitchFamily="34" charset="0"/>
              </a:rPr>
              <a:t> </a:t>
            </a:r>
            <a:r>
              <a:rPr lang="vi-VN" sz="2000" dirty="0" smtClean="0">
                <a:effectLst/>
                <a:latin typeface="Arial" pitchFamily="34" charset="0"/>
                <a:cs typeface="Arial" pitchFamily="34" charset="0"/>
              </a:rPr>
              <a:t>Hội </a:t>
            </a:r>
            <a:r>
              <a:rPr lang="vi-VN" sz="2000" dirty="0">
                <a:effectLst/>
                <a:latin typeface="Arial" pitchFamily="34" charset="0"/>
                <a:cs typeface="Arial" pitchFamily="34" charset="0"/>
              </a:rPr>
              <a:t>liên hiệp phụ nữ Việt Nam phối hợp với các bộ, </a:t>
            </a:r>
            <a:r>
              <a:rPr lang="vi-VN" sz="2000" dirty="0" smtClean="0">
                <a:effectLst/>
                <a:latin typeface="Arial" pitchFamily="34" charset="0"/>
                <a:cs typeface="Arial" pitchFamily="34" charset="0"/>
              </a:rPr>
              <a:t>ngành</a:t>
            </a:r>
            <a:r>
              <a:rPr lang="vi-VN" sz="2000" dirty="0">
                <a:effectLst/>
                <a:latin typeface="Arial" pitchFamily="34" charset="0"/>
                <a:cs typeface="Arial" pitchFamily="34" charset="0"/>
              </a:rPr>
              <a:t>, </a:t>
            </a:r>
            <a:r>
              <a:rPr lang="vi-VN" sz="2000" dirty="0" smtClean="0">
                <a:effectLst/>
                <a:latin typeface="Arial" pitchFamily="34" charset="0"/>
                <a:cs typeface="Arial" pitchFamily="34" charset="0"/>
              </a:rPr>
              <a:t>	đoàn </a:t>
            </a:r>
            <a:r>
              <a:rPr lang="vi-VN" sz="2000" dirty="0">
                <a:effectLst/>
                <a:latin typeface="Arial" pitchFamily="34" charset="0"/>
                <a:cs typeface="Arial" pitchFamily="34" charset="0"/>
              </a:rPr>
              <a:t>thể có liên quan tổ chức dịch vụ kế hoạch hoá </a:t>
            </a:r>
            <a:r>
              <a:rPr lang="vi-VN" sz="2000" dirty="0" smtClean="0">
                <a:effectLst/>
                <a:latin typeface="Arial" pitchFamily="34" charset="0"/>
                <a:cs typeface="Arial" pitchFamily="34" charset="0"/>
              </a:rPr>
              <a:t>gia </a:t>
            </a:r>
            <a:r>
              <a:rPr lang="vi-VN" sz="2000" dirty="0">
                <a:effectLst/>
                <a:latin typeface="Arial" pitchFamily="34" charset="0"/>
                <a:cs typeface="Arial" pitchFamily="34" charset="0"/>
              </a:rPr>
              <a:t>đình, </a:t>
            </a:r>
            <a:r>
              <a:rPr lang="vi-VN" sz="2000" dirty="0" smtClean="0">
                <a:effectLst/>
                <a:latin typeface="Arial" pitchFamily="34" charset="0"/>
                <a:cs typeface="Arial" pitchFamily="34" charset="0"/>
              </a:rPr>
              <a:t>	chăm </a:t>
            </a:r>
            <a:r>
              <a:rPr lang="vi-VN" sz="2000" dirty="0">
                <a:effectLst/>
                <a:latin typeface="Arial" pitchFamily="34" charset="0"/>
                <a:cs typeface="Arial" pitchFamily="34" charset="0"/>
              </a:rPr>
              <a:t>sóc sức khoẻ bà mẹ, hướng dẫn cha mẹ </a:t>
            </a:r>
            <a:r>
              <a:rPr lang="vi-VN" sz="2000" dirty="0" smtClean="0">
                <a:effectLst/>
                <a:latin typeface="Arial" pitchFamily="34" charset="0"/>
                <a:cs typeface="Arial" pitchFamily="34" charset="0"/>
              </a:rPr>
              <a:t>nuôi dạy </a:t>
            </a:r>
            <a:r>
              <a:rPr lang="vi-VN" sz="2000" dirty="0">
                <a:effectLst/>
                <a:latin typeface="Arial" pitchFamily="34" charset="0"/>
                <a:cs typeface="Arial" pitchFamily="34" charset="0"/>
              </a:rPr>
              <a:t>con</a:t>
            </a:r>
            <a:r>
              <a:rPr lang="vi-VN" sz="2000" dirty="0" smtClean="0">
                <a:effectLst/>
                <a:latin typeface="Arial" pitchFamily="34" charset="0"/>
                <a:cs typeface="Arial" pitchFamily="34" charset="0"/>
              </a:rPr>
              <a:t>.</a:t>
            </a:r>
            <a:endParaRPr lang="vi-VN" sz="2000" dirty="0">
              <a:effectLst/>
              <a:latin typeface="Arial" pitchFamily="34" charset="0"/>
              <a:cs typeface="Arial" pitchFamily="34" charset="0"/>
            </a:endParaRPr>
          </a:p>
        </p:txBody>
      </p:sp>
      <p:sp>
        <p:nvSpPr>
          <p:cNvPr id="4" name="Rectangle 3"/>
          <p:cNvSpPr/>
          <p:nvPr/>
        </p:nvSpPr>
        <p:spPr>
          <a:xfrm>
            <a:off x="228600" y="159603"/>
            <a:ext cx="6946605" cy="830997"/>
          </a:xfrm>
          <a:prstGeom prst="rect">
            <a:avLst/>
          </a:prstGeom>
        </p:spPr>
        <p:txBody>
          <a:bodyPr wrap="square">
            <a:spAutoFit/>
          </a:bodyPr>
          <a:lstStyle/>
          <a:p>
            <a:pPr algn="just"/>
            <a:r>
              <a:rPr lang="vi-VN" sz="2400" b="1" dirty="0" smtClean="0">
                <a:solidFill>
                  <a:srgbClr val="C00000"/>
                </a:solidFill>
                <a:effectLst/>
                <a:latin typeface="Arial" pitchFamily="34" charset="0"/>
                <a:cs typeface="Arial" pitchFamily="34" charset="0"/>
              </a:rPr>
              <a:t>Bài </a:t>
            </a:r>
            <a:r>
              <a:rPr lang="vi-VN" sz="2400" b="1" dirty="0">
                <a:solidFill>
                  <a:srgbClr val="C00000"/>
                </a:solidFill>
                <a:effectLst/>
                <a:latin typeface="Arial" pitchFamily="34" charset="0"/>
                <a:cs typeface="Arial" pitchFamily="34" charset="0"/>
              </a:rPr>
              <a:t>tập 2: Tìm tên các cơ quan, tổ chức trong đoạn văn sau. Viết lại các tên ấy cho đúng.</a:t>
            </a:r>
          </a:p>
        </p:txBody>
      </p:sp>
      <p:cxnSp>
        <p:nvCxnSpPr>
          <p:cNvPr id="6" name="Straight Connector 5"/>
          <p:cNvCxnSpPr/>
          <p:nvPr/>
        </p:nvCxnSpPr>
        <p:spPr>
          <a:xfrm>
            <a:off x="6096000" y="1981200"/>
            <a:ext cx="2667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 y="2286000"/>
            <a:ext cx="2438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28800" y="2895600"/>
            <a:ext cx="5334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3810000"/>
            <a:ext cx="914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752600" y="4419600"/>
            <a:ext cx="2819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30449" y="5029200"/>
            <a:ext cx="4136951"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52600" y="5638800"/>
            <a:ext cx="3505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2667000" y="6523038"/>
            <a:ext cx="4038600" cy="3349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vi-VN" sz="1800" dirty="0" smtClean="0">
                <a:solidFill>
                  <a:schemeClr val="bg1">
                    <a:lumMod val="75000"/>
                  </a:schemeClr>
                </a:solidFill>
                <a:effectLst/>
                <a:latin typeface="Arial" pitchFamily="34" charset="0"/>
                <a:cs typeface="Arial" pitchFamily="34" charset="0"/>
              </a:rPr>
              <a:t>Nguyễn Thị Ngọc Huyền </a:t>
            </a:r>
            <a:endParaRPr lang="en-US" sz="1800" dirty="0">
              <a:solidFill>
                <a:schemeClr val="bg1">
                  <a:lumMod val="7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86885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25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25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25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25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arn(inVertical)">
                                      <p:cBhvr>
                                        <p:cTn id="25" dur="25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arn(inVertical)">
                                      <p:cBhvr>
                                        <p:cTn id="30" dur="25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solidFill>
                  <a:srgbClr val="C00000"/>
                </a:solidFill>
                <a:latin typeface="Arial" pitchFamily="34" charset="0"/>
                <a:cs typeface="Arial" pitchFamily="34" charset="0"/>
              </a:rPr>
              <a:t>Viết lại các tên ấy cho đúng.</a:t>
            </a:r>
            <a:br>
              <a:rPr lang="vi-VN" b="1" dirty="0">
                <a:solidFill>
                  <a:srgbClr val="C00000"/>
                </a:solidFill>
                <a:latin typeface="Arial" pitchFamily="34" charset="0"/>
                <a:cs typeface="Arial" pitchFamily="34" charset="0"/>
              </a:rPr>
            </a:br>
            <a:endParaRPr lang="en-US" dirty="0"/>
          </a:p>
        </p:txBody>
      </p:sp>
      <p:sp>
        <p:nvSpPr>
          <p:cNvPr id="4" name="TextBox 1"/>
          <p:cNvSpPr txBox="1">
            <a:spLocks noChangeArrowheads="1"/>
          </p:cNvSpPr>
          <p:nvPr/>
        </p:nvSpPr>
        <p:spPr bwMode="auto">
          <a:xfrm>
            <a:off x="1259680" y="1677987"/>
            <a:ext cx="2562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None/>
            </a:pPr>
            <a:r>
              <a:rPr lang="en-US" altLang="en-US" sz="2400" dirty="0">
                <a:solidFill>
                  <a:srgbClr val="0000CC"/>
                </a:solidFill>
                <a:latin typeface="Times New Roman" panose="02020603050405020304" pitchFamily="18" charset="0"/>
                <a:cs typeface="Times New Roman" panose="02020603050405020304" pitchFamily="18" charset="0"/>
              </a:rPr>
              <a:t>Tên viết chưa đúng</a:t>
            </a:r>
          </a:p>
        </p:txBody>
      </p:sp>
      <p:sp>
        <p:nvSpPr>
          <p:cNvPr id="5" name="TextBox 3"/>
          <p:cNvSpPr txBox="1">
            <a:spLocks noChangeArrowheads="1"/>
          </p:cNvSpPr>
          <p:nvPr/>
        </p:nvSpPr>
        <p:spPr bwMode="auto">
          <a:xfrm>
            <a:off x="287337" y="2187575"/>
            <a:ext cx="42783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Ủy ban bảo vệ và Chăm sóc trẻ em Việt Nam</a:t>
            </a:r>
          </a:p>
        </p:txBody>
      </p:sp>
      <p:sp>
        <p:nvSpPr>
          <p:cNvPr id="6" name="Rectangle 4"/>
          <p:cNvSpPr>
            <a:spLocks noChangeArrowheads="1"/>
          </p:cNvSpPr>
          <p:nvPr/>
        </p:nvSpPr>
        <p:spPr bwMode="auto">
          <a:xfrm>
            <a:off x="446087" y="2943225"/>
            <a:ext cx="10906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Bộ y tế</a:t>
            </a:r>
          </a:p>
        </p:txBody>
      </p:sp>
      <p:sp>
        <p:nvSpPr>
          <p:cNvPr id="7" name="Rectangle 7"/>
          <p:cNvSpPr>
            <a:spLocks noChangeArrowheads="1"/>
          </p:cNvSpPr>
          <p:nvPr/>
        </p:nvSpPr>
        <p:spPr bwMode="auto">
          <a:xfrm>
            <a:off x="407987" y="3365500"/>
            <a:ext cx="3203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Bộ giáo dục và Đào tạo</a:t>
            </a:r>
          </a:p>
        </p:txBody>
      </p:sp>
      <p:sp>
        <p:nvSpPr>
          <p:cNvPr id="8" name="Rectangle 8"/>
          <p:cNvSpPr>
            <a:spLocks noChangeArrowheads="1"/>
          </p:cNvSpPr>
          <p:nvPr/>
        </p:nvSpPr>
        <p:spPr bwMode="auto">
          <a:xfrm>
            <a:off x="401637" y="3827463"/>
            <a:ext cx="42783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Bộ lao động – Thương binh và Xã hội</a:t>
            </a:r>
          </a:p>
        </p:txBody>
      </p:sp>
      <p:sp>
        <p:nvSpPr>
          <p:cNvPr id="9" name="Rectangle 9"/>
          <p:cNvSpPr>
            <a:spLocks noChangeArrowheads="1"/>
          </p:cNvSpPr>
          <p:nvPr/>
        </p:nvSpPr>
        <p:spPr bwMode="auto">
          <a:xfrm>
            <a:off x="366712" y="4624388"/>
            <a:ext cx="4198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Hội liên hiệp phụ nữ Việt Nam</a:t>
            </a:r>
            <a:endParaRPr lang="en-US" altLang="en-US" sz="2400" b="1"/>
          </a:p>
        </p:txBody>
      </p:sp>
      <p:cxnSp>
        <p:nvCxnSpPr>
          <p:cNvPr id="10" name="Straight Connector 9"/>
          <p:cNvCxnSpPr/>
          <p:nvPr/>
        </p:nvCxnSpPr>
        <p:spPr>
          <a:xfrm>
            <a:off x="4565650" y="2019300"/>
            <a:ext cx="0" cy="2968625"/>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sp>
        <p:nvSpPr>
          <p:cNvPr id="11" name="TextBox 24"/>
          <p:cNvSpPr txBox="1">
            <a:spLocks noChangeArrowheads="1"/>
          </p:cNvSpPr>
          <p:nvPr/>
        </p:nvSpPr>
        <p:spPr bwMode="auto">
          <a:xfrm>
            <a:off x="5521325" y="1674813"/>
            <a:ext cx="1892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None/>
            </a:pPr>
            <a:r>
              <a:rPr lang="en-US" altLang="en-US" sz="2400" dirty="0">
                <a:solidFill>
                  <a:srgbClr val="FF0000"/>
                </a:solidFill>
                <a:latin typeface="Times New Roman" panose="02020603050405020304" pitchFamily="18" charset="0"/>
                <a:cs typeface="Times New Roman" panose="02020603050405020304" pitchFamily="18" charset="0"/>
              </a:rPr>
              <a:t>Tên viết đúng</a:t>
            </a:r>
          </a:p>
        </p:txBody>
      </p:sp>
      <p:sp>
        <p:nvSpPr>
          <p:cNvPr id="12" name="TextBox 29"/>
          <p:cNvSpPr txBox="1">
            <a:spLocks noChangeArrowheads="1"/>
          </p:cNvSpPr>
          <p:nvPr/>
        </p:nvSpPr>
        <p:spPr bwMode="auto">
          <a:xfrm>
            <a:off x="4732337" y="2187575"/>
            <a:ext cx="403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dirty="0">
                <a:latin typeface="Times New Roman" panose="02020603050405020304" pitchFamily="18" charset="0"/>
                <a:cs typeface="Times New Roman" panose="02020603050405020304" pitchFamily="18" charset="0"/>
              </a:rPr>
              <a:t> Ủy ban Bảo vệ và Chăm sóc trẻ em Việt Nam</a:t>
            </a:r>
          </a:p>
        </p:txBody>
      </p:sp>
      <p:sp>
        <p:nvSpPr>
          <p:cNvPr id="13" name="Rectangle 30"/>
          <p:cNvSpPr>
            <a:spLocks noChangeArrowheads="1"/>
          </p:cNvSpPr>
          <p:nvPr/>
        </p:nvSpPr>
        <p:spPr bwMode="auto">
          <a:xfrm>
            <a:off x="4811711" y="3006726"/>
            <a:ext cx="11366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dirty="0">
                <a:latin typeface="Times New Roman" panose="02020603050405020304" pitchFamily="18" charset="0"/>
                <a:cs typeface="Times New Roman" panose="02020603050405020304" pitchFamily="18" charset="0"/>
              </a:rPr>
              <a:t>Bộ Y tế</a:t>
            </a:r>
          </a:p>
        </p:txBody>
      </p:sp>
      <p:sp>
        <p:nvSpPr>
          <p:cNvPr id="14" name="Rectangle 31"/>
          <p:cNvSpPr>
            <a:spLocks noChangeArrowheads="1"/>
          </p:cNvSpPr>
          <p:nvPr/>
        </p:nvSpPr>
        <p:spPr bwMode="auto">
          <a:xfrm>
            <a:off x="4784725" y="3503613"/>
            <a:ext cx="3365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 Bộ Giáo dục và Đào tạo</a:t>
            </a:r>
          </a:p>
        </p:txBody>
      </p:sp>
      <p:sp>
        <p:nvSpPr>
          <p:cNvPr id="15" name="Rectangle 32"/>
          <p:cNvSpPr>
            <a:spLocks noChangeArrowheads="1"/>
          </p:cNvSpPr>
          <p:nvPr/>
        </p:nvSpPr>
        <p:spPr bwMode="auto">
          <a:xfrm>
            <a:off x="4784725" y="3924300"/>
            <a:ext cx="39862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Bộ Lao động – Thương binh và Xã hội</a:t>
            </a:r>
          </a:p>
        </p:txBody>
      </p:sp>
      <p:sp>
        <p:nvSpPr>
          <p:cNvPr id="16" name="Rectangle 33"/>
          <p:cNvSpPr>
            <a:spLocks noChangeArrowheads="1"/>
          </p:cNvSpPr>
          <p:nvPr/>
        </p:nvSpPr>
        <p:spPr bwMode="auto">
          <a:xfrm>
            <a:off x="4732337" y="4643438"/>
            <a:ext cx="4335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Hội Liên hiệp Phụ nữ Việt Nam</a:t>
            </a:r>
            <a:endParaRPr lang="en-US" altLang="en-US" sz="2400" b="1"/>
          </a:p>
        </p:txBody>
      </p:sp>
    </p:spTree>
    <p:extLst>
      <p:ext uri="{BB962C8B-B14F-4D97-AF65-F5344CB8AC3E}">
        <p14:creationId xmlns:p14="http://schemas.microsoft.com/office/powerpoint/2010/main" val="250177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图片 6147" descr="12"/>
          <p:cNvPicPr>
            <a:picLocks noChangeAspect="1"/>
          </p:cNvPicPr>
          <p:nvPr/>
        </p:nvPicPr>
        <p:blipFill>
          <a:blip r:embed="rId3"/>
          <a:stretch>
            <a:fillRect/>
          </a:stretch>
        </p:blipFill>
        <p:spPr>
          <a:xfrm>
            <a:off x="18268" y="5194343"/>
            <a:ext cx="9107636" cy="806580"/>
          </a:xfrm>
          <a:prstGeom prst="rect">
            <a:avLst/>
          </a:prstGeom>
          <a:noFill/>
          <a:ln w="9525">
            <a:noFill/>
          </a:ln>
        </p:spPr>
      </p:pic>
      <p:pic>
        <p:nvPicPr>
          <p:cNvPr id="6149" name="图片 6148" descr="17"/>
          <p:cNvPicPr>
            <a:picLocks noChangeAspect="1"/>
          </p:cNvPicPr>
          <p:nvPr/>
        </p:nvPicPr>
        <p:blipFill>
          <a:blip r:embed="rId4"/>
          <a:stretch>
            <a:fillRect/>
          </a:stretch>
        </p:blipFill>
        <p:spPr>
          <a:xfrm>
            <a:off x="2930059" y="1513545"/>
            <a:ext cx="5824439" cy="4418095"/>
          </a:xfrm>
          <a:prstGeom prst="rect">
            <a:avLst/>
          </a:prstGeom>
          <a:noFill/>
          <a:ln w="9525">
            <a:noFill/>
          </a:ln>
        </p:spPr>
      </p:pic>
      <p:pic>
        <p:nvPicPr>
          <p:cNvPr id="6153" name="图片 6152" descr="1-37"/>
          <p:cNvPicPr>
            <a:picLocks noChangeAspect="1"/>
          </p:cNvPicPr>
          <p:nvPr/>
        </p:nvPicPr>
        <p:blipFill>
          <a:blip r:embed="rId5"/>
          <a:stretch>
            <a:fillRect/>
          </a:stretch>
        </p:blipFill>
        <p:spPr>
          <a:xfrm>
            <a:off x="18269" y="2592777"/>
            <a:ext cx="3044496" cy="3408146"/>
          </a:xfrm>
          <a:prstGeom prst="rect">
            <a:avLst/>
          </a:prstGeom>
          <a:noFill/>
          <a:ln w="9525">
            <a:noFill/>
          </a:ln>
        </p:spPr>
      </p:pic>
      <p:sp>
        <p:nvSpPr>
          <p:cNvPr id="29" name="Rectangle 28"/>
          <p:cNvSpPr/>
          <p:nvPr/>
        </p:nvSpPr>
        <p:spPr>
          <a:xfrm>
            <a:off x="3243739" y="1931194"/>
            <a:ext cx="5173028" cy="1562992"/>
          </a:xfrm>
          <a:prstGeom prst="rect">
            <a:avLst/>
          </a:prstGeom>
          <a:noFill/>
          <a:extLst>
            <a:ext uri="{909E8E84-426E-40DD-AFC4-6F175D3DCCD1}">
              <a14:hiddenFill xmlns:a14="http://schemas.microsoft.com/office/drawing/2010/main">
                <a:solidFill>
                  <a:schemeClr val="accent2">
                    <a:lumMod val="20000"/>
                    <a:lumOff val="80000"/>
                  </a:schemeClr>
                </a:solidFill>
              </a14:hiddenFill>
            </a:ext>
          </a:extLst>
        </p:spPr>
        <p:txBody>
          <a:bodyPr wrap="square">
            <a:spAutoFit/>
          </a:bodyPr>
          <a:lstStyle/>
          <a:p>
            <a:pPr indent="342900" algn="ctr">
              <a:spcAft>
                <a:spcPts val="0"/>
              </a:spcAft>
              <a:tabLst>
                <a:tab pos="4114800" algn="l"/>
              </a:tabLst>
            </a:pPr>
            <a:r>
              <a:rPr lang="en-US" sz="2389" b="1" i="1" u="sng" dirty="0">
                <a:ea typeface="Times New Roman" panose="02020603050405020304" pitchFamily="18" charset="0"/>
                <a:cs typeface="Times New Roman" pitchFamily="18" charset="0"/>
              </a:rPr>
              <a:t>Kết luận</a:t>
            </a:r>
            <a:r>
              <a:rPr lang="en-US" sz="2389" b="1" i="1" dirty="0">
                <a:ea typeface="Times New Roman" panose="02020603050405020304" pitchFamily="18" charset="0"/>
                <a:cs typeface="Times New Roman" pitchFamily="18" charset="0"/>
              </a:rPr>
              <a:t> </a:t>
            </a:r>
            <a:r>
              <a:rPr lang="en-US" sz="2389" b="1" i="1" dirty="0">
                <a:ea typeface="Times New Roman" panose="02020603050405020304" pitchFamily="18" charset="0"/>
                <a:cs typeface="Times New Roman" pitchFamily="18" charset="0"/>
              </a:rPr>
              <a:t>: </a:t>
            </a:r>
            <a:endParaRPr lang="en-US" sz="2389" b="1" i="1" dirty="0" smtClean="0">
              <a:ea typeface="Times New Roman" panose="02020603050405020304" pitchFamily="18" charset="0"/>
              <a:cs typeface="Times New Roman" pitchFamily="18" charset="0"/>
            </a:endParaRPr>
          </a:p>
          <a:p>
            <a:pPr indent="342900" algn="ctr">
              <a:spcAft>
                <a:spcPts val="0"/>
              </a:spcAft>
              <a:tabLst>
                <a:tab pos="4114800" algn="l"/>
              </a:tabLst>
            </a:pPr>
            <a:r>
              <a:rPr lang="en-US" sz="2389" b="1" i="1" dirty="0" smtClean="0">
                <a:ea typeface="Times New Roman" panose="02020603050405020304" pitchFamily="18" charset="0"/>
                <a:cs typeface="Times New Roman" pitchFamily="18" charset="0"/>
              </a:rPr>
              <a:t>Tên </a:t>
            </a:r>
            <a:r>
              <a:rPr lang="en-US" sz="2389" b="1" i="1" dirty="0">
                <a:ea typeface="Times New Roman" panose="02020603050405020304" pitchFamily="18" charset="0"/>
                <a:cs typeface="Times New Roman" pitchFamily="18" charset="0"/>
              </a:rPr>
              <a:t>các cơ </a:t>
            </a:r>
            <a:r>
              <a:rPr lang="en-US" sz="2389" b="1" i="1" dirty="0">
                <a:ea typeface="Times New Roman" panose="02020603050405020304" pitchFamily="18" charset="0"/>
                <a:cs typeface="Times New Roman" pitchFamily="18" charset="0"/>
              </a:rPr>
              <a:t>quan, </a:t>
            </a:r>
            <a:r>
              <a:rPr lang="en-US" sz="2389" b="1" i="1" dirty="0">
                <a:ea typeface="Times New Roman" panose="02020603050405020304" pitchFamily="18" charset="0"/>
                <a:cs typeface="Times New Roman" pitchFamily="18" charset="0"/>
              </a:rPr>
              <a:t>đơn vị được viết hoa chữ cái đầu của mỗi bộ phận tạo thành tên đó. </a:t>
            </a:r>
            <a:endParaRPr lang="en-US" sz="2389" b="1" i="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47865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additive="base">
                                        <p:cTn id="12" dur="500" fill="hold"/>
                                        <p:tgtEl>
                                          <p:spTgt spid="6149"/>
                                        </p:tgtEl>
                                        <p:attrNameLst>
                                          <p:attrName>ppt_x</p:attrName>
                                        </p:attrNameLst>
                                      </p:cBhvr>
                                      <p:tavLst>
                                        <p:tav tm="0">
                                          <p:val>
                                            <p:strVal val="#ppt_x"/>
                                          </p:val>
                                        </p:tav>
                                        <p:tav tm="100000">
                                          <p:val>
                                            <p:strVal val="#ppt_x"/>
                                          </p:val>
                                        </p:tav>
                                      </p:tavLst>
                                    </p:anim>
                                    <p:anim calcmode="lin" valueType="num">
                                      <p:cBhvr additive="base">
                                        <p:cTn id="13"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TotalTime>
  <Words>698</Words>
  <Application>Microsoft Office PowerPoint</Application>
  <PresentationFormat>On-screen Show (4:3)</PresentationFormat>
  <Paragraphs>121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宋体</vt:lpstr>
      <vt:lpstr>Arial</vt:lpstr>
      <vt:lpstr>Calibri</vt:lpstr>
      <vt:lpstr>Edwardian Script ITC</vt:lpstr>
      <vt:lpstr>Times New Roman</vt:lpstr>
      <vt:lpstr>Office Theme</vt:lpstr>
      <vt:lpstr>Thứ …. ngày … tháng …. năm …. Chính tả ( Nhớ viết)</vt:lpstr>
      <vt:lpstr>PowerPoint Presentation</vt:lpstr>
      <vt:lpstr>PowerPoint Presentation</vt:lpstr>
      <vt:lpstr>PowerPoint Presentation</vt:lpstr>
      <vt:lpstr>Nhớ - viết SANG NĂM CON LÊN BẢY ( từ Mai rồi con lớn khôn ... đến hết)</vt:lpstr>
      <vt:lpstr>Soát lỗi chính tả:</vt:lpstr>
      <vt:lpstr>PowerPoint Presentation</vt:lpstr>
      <vt:lpstr>Viết lại các tên ấy cho đúng. </vt:lpstr>
      <vt:lpstr>PowerPoint Presentation</vt:lpstr>
      <vt:lpstr>PowerPoint Presentation</vt:lpstr>
      <vt:lpstr>PowerPoint Presentation</vt:lpstr>
      <vt:lpstr>Thank you</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asus</cp:lastModifiedBy>
  <cp:revision>44</cp:revision>
  <dcterms:created xsi:type="dcterms:W3CDTF">2010-05-03T10:35:54Z</dcterms:created>
  <dcterms:modified xsi:type="dcterms:W3CDTF">2022-05-08T00:20:38Z</dcterms:modified>
</cp:coreProperties>
</file>