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3" r:id="rId2"/>
    <p:sldId id="256" r:id="rId3"/>
    <p:sldId id="306" r:id="rId4"/>
    <p:sldId id="273" r:id="rId5"/>
    <p:sldId id="305" r:id="rId6"/>
    <p:sldId id="258" r:id="rId7"/>
    <p:sldId id="292" r:id="rId8"/>
    <p:sldId id="260" r:id="rId9"/>
    <p:sldId id="279" r:id="rId10"/>
    <p:sldId id="295" r:id="rId11"/>
    <p:sldId id="263" r:id="rId12"/>
    <p:sldId id="262" r:id="rId13"/>
    <p:sldId id="296" r:id="rId14"/>
    <p:sldId id="278" r:id="rId15"/>
    <p:sldId id="307" r:id="rId16"/>
    <p:sldId id="267" r:id="rId17"/>
    <p:sldId id="297" r:id="rId18"/>
    <p:sldId id="298" r:id="rId19"/>
    <p:sldId id="282" r:id="rId20"/>
    <p:sldId id="299" r:id="rId21"/>
    <p:sldId id="300" r:id="rId22"/>
    <p:sldId id="301" r:id="rId23"/>
    <p:sldId id="270" r:id="rId24"/>
    <p:sldId id="308" r:id="rId25"/>
    <p:sldId id="310" r:id="rId26"/>
    <p:sldId id="311" r:id="rId27"/>
  </p:sldIdLst>
  <p:sldSz cx="9144000" cy="5143500" type="screen16x9"/>
  <p:notesSz cx="6858000" cy="9144000"/>
  <p:custDataLst>
    <p:tags r:id="rId29"/>
  </p:custDataLst>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9EDFF"/>
    <a:srgbClr val="AFEAFF"/>
    <a:srgbClr val="FFFF01"/>
    <a:srgbClr val="FFFF37"/>
    <a:srgbClr val="F3CEF6"/>
    <a:srgbClr val="ECB2F0"/>
    <a:srgbClr val="E496EA"/>
    <a:srgbClr val="A521AF"/>
    <a:srgbClr val="D24CDC"/>
    <a:srgbClr val="DD7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93772" autoAdjust="0"/>
  </p:normalViewPr>
  <p:slideViewPr>
    <p:cSldViewPr>
      <p:cViewPr varScale="1">
        <p:scale>
          <a:sx n="109" d="100"/>
          <a:sy n="109" d="100"/>
        </p:scale>
        <p:origin x="821" y="77"/>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3/15/2023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cs typeface="等线"/>
            </a:endParaRP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11AB5648-AA61-431A-B2C7-F40681E43B61}" type="slidenum">
              <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Arial" panose="020B0604020202020204" pitchFamily="34" charset="0"/>
                <a:sym typeface="Arial" panose="020B0604020202020204" pitchFamily="34" charset="0"/>
              </a:rPr>
              <a:pPr marL="0" marR="0" lvl="0" indent="0" algn="r" defTabSz="912813"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11499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B.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23</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24</a:t>
            </a:fld>
            <a:endParaRPr lang="zh-CN" altLang="en-US"/>
          </a:p>
        </p:txBody>
      </p:sp>
    </p:spTree>
    <p:extLst>
      <p:ext uri="{BB962C8B-B14F-4D97-AF65-F5344CB8AC3E}">
        <p14:creationId xmlns:p14="http://schemas.microsoft.com/office/powerpoint/2010/main" val="722601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3180"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18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69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3180"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18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4491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3</a:t>
            </a:fld>
            <a:endParaRPr lang="zh-CN" altLang="en-US"/>
          </a:p>
        </p:txBody>
      </p:sp>
    </p:spTree>
    <p:extLst>
      <p:ext uri="{BB962C8B-B14F-4D97-AF65-F5344CB8AC3E}">
        <p14:creationId xmlns:p14="http://schemas.microsoft.com/office/powerpoint/2010/main" val="3144176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5</a:t>
            </a:fld>
            <a:endParaRPr lang="zh-CN" altLang="en-US"/>
          </a:p>
        </p:txBody>
      </p:sp>
    </p:spTree>
    <p:extLst>
      <p:ext uri="{BB962C8B-B14F-4D97-AF65-F5344CB8AC3E}">
        <p14:creationId xmlns:p14="http://schemas.microsoft.com/office/powerpoint/2010/main" val="1626731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đọc</a:t>
            </a:r>
            <a:r>
              <a:rPr lang="en-US" baseline="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955131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nên</a:t>
            </a:r>
            <a:r>
              <a:rPr lang="en-US" baseline="0"/>
              <a:t> cho hs khai thác trên SGK vì văn bản nhiều chữ, chữ trên màn hình nhỏ</a:t>
            </a:r>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596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15</a:t>
            </a:fld>
            <a:endParaRPr lang="zh-CN" altLang="en-US"/>
          </a:p>
        </p:txBody>
      </p:sp>
    </p:spTree>
    <p:extLst>
      <p:ext uri="{BB962C8B-B14F-4D97-AF65-F5344CB8AC3E}">
        <p14:creationId xmlns:p14="http://schemas.microsoft.com/office/powerpoint/2010/main" val="2420688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Hướng</a:t>
            </a:r>
            <a:r>
              <a:rPr lang="en-US" baseline="0"/>
              <a:t> dẫn học sinh làm nhóm, vẽ sơ đồ tư duy để trả lời câu hỏi này.</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21</a:t>
            </a:fld>
            <a:endParaRPr lang="en-US"/>
          </a:p>
        </p:txBody>
      </p:sp>
    </p:spTree>
    <p:extLst>
      <p:ext uri="{BB962C8B-B14F-4D97-AF65-F5344CB8AC3E}">
        <p14:creationId xmlns:p14="http://schemas.microsoft.com/office/powerpoint/2010/main" val="3095199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có</a:t>
            </a:r>
            <a:r>
              <a:rPr lang="en-US" baseline="0"/>
              <a:t> thể đưa thêm các cách xử lí tình huống khác nữa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22</a:t>
            </a:fld>
            <a:endParaRPr lang="en-US"/>
          </a:p>
        </p:txBody>
      </p:sp>
    </p:spTree>
    <p:extLst>
      <p:ext uri="{BB962C8B-B14F-4D97-AF65-F5344CB8AC3E}">
        <p14:creationId xmlns:p14="http://schemas.microsoft.com/office/powerpoint/2010/main" val="2825082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2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09786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214608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26096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2960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111409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83041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03000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089415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62591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270047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30766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797125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865400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556365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224149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414217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28113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258530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8473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339211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51096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92270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431359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907354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96121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jp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3/15/2023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5" r:id="rId3"/>
    <p:sldLayoutId id="2147483681" r:id="rId4"/>
    <p:sldLayoutId id="2147483679" r:id="rId5"/>
    <p:sldLayoutId id="2147483676" r:id="rId6"/>
    <p:sldLayoutId id="2147483674" r:id="rId7"/>
    <p:sldLayoutId id="2147483663" r:id="rId8"/>
    <p:sldLayoutId id="2147483651" r:id="rId9"/>
    <p:sldLayoutId id="2147483652" r:id="rId10"/>
    <p:sldLayoutId id="2147483653" r:id="rId11"/>
    <p:sldLayoutId id="2147483654" r:id="rId12"/>
    <p:sldLayoutId id="2147483684" r:id="rId13"/>
    <p:sldLayoutId id="2147483683" r:id="rId14"/>
    <p:sldLayoutId id="2147483682" r:id="rId15"/>
    <p:sldLayoutId id="2147483680" r:id="rId16"/>
    <p:sldLayoutId id="2147483678" r:id="rId17"/>
    <p:sldLayoutId id="2147483677" r:id="rId18"/>
    <p:sldLayoutId id="2147483675" r:id="rId19"/>
    <p:sldLayoutId id="2147483673" r:id="rId20"/>
    <p:sldLayoutId id="2147483672" r:id="rId21"/>
    <p:sldLayoutId id="2147483671" r:id="rId22"/>
    <p:sldLayoutId id="2147483670" r:id="rId23"/>
    <p:sldLayoutId id="2147483669" r:id="rId24"/>
    <p:sldLayoutId id="2147483668" r:id="rId25"/>
    <p:sldLayoutId id="2147483667" r:id="rId26"/>
    <p:sldLayoutId id="2147483666" r:id="rId27"/>
    <p:sldLayoutId id="2147483665" r:id="rId28"/>
    <p:sldLayoutId id="2147483664" r:id="rId29"/>
    <p:sldLayoutId id="2147483662" r:id="rId30"/>
    <p:sldLayoutId id="2147483661" r:id="rId31"/>
    <p:sldLayoutId id="2147483660" r:id="rId32"/>
    <p:sldLayoutId id="2147483655" r:id="rId33"/>
    <p:sldLayoutId id="2147483656" r:id="rId34"/>
    <p:sldLayoutId id="2147483657" r:id="rId35"/>
    <p:sldLayoutId id="2147483658" r:id="rId36"/>
    <p:sldLayoutId id="2147483659" r:id="rId37"/>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3.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3.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3.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3.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组合 2"/>
          <p:cNvGrpSpPr>
            <a:grpSpLocks/>
          </p:cNvGrpSpPr>
          <p:nvPr/>
        </p:nvGrpSpPr>
        <p:grpSpPr bwMode="auto">
          <a:xfrm>
            <a:off x="221456" y="76200"/>
            <a:ext cx="8701088" cy="4638675"/>
            <a:chOff x="280219" y="102086"/>
            <a:chExt cx="11631561" cy="6184490"/>
          </a:xfrm>
        </p:grpSpPr>
        <p:pic>
          <p:nvPicPr>
            <p:cNvPr id="3085" name="图片 4"/>
            <p:cNvPicPr>
              <a:picLocks noChangeAspect="1"/>
            </p:cNvPicPr>
            <p:nvPr/>
          </p:nvPicPr>
          <p:blipFill>
            <a:blip r:embed="rId3">
              <a:extLst>
                <a:ext uri="{28A0092B-C50C-407E-A947-70E740481C1C}">
                  <a14:useLocalDpi xmlns:a14="http://schemas.microsoft.com/office/drawing/2010/main" val="0"/>
                </a:ext>
              </a:extLst>
            </a:blip>
            <a:srcRect l="1936" t="1485" r="2661"/>
            <a:stretch>
              <a:fillRect/>
            </a:stretch>
          </p:blipFill>
          <p:spPr bwMode="auto">
            <a:xfrm>
              <a:off x="280219" y="102086"/>
              <a:ext cx="11631561" cy="618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图片 21"/>
            <p:cNvPicPr>
              <a:picLocks noChangeAspect="1"/>
            </p:cNvPicPr>
            <p:nvPr/>
          </p:nvPicPr>
          <p:blipFill>
            <a:blip r:embed="rId4">
              <a:extLst>
                <a:ext uri="{28A0092B-C50C-407E-A947-70E740481C1C}">
                  <a14:useLocalDpi xmlns:a14="http://schemas.microsoft.com/office/drawing/2010/main" val="0"/>
                </a:ext>
              </a:extLst>
            </a:blip>
            <a:srcRect b="33488"/>
            <a:stretch>
              <a:fillRect/>
            </a:stretch>
          </p:blipFill>
          <p:spPr bwMode="auto">
            <a:xfrm>
              <a:off x="595310" y="658721"/>
              <a:ext cx="11001375" cy="397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5" name="图片 3"/>
          <p:cNvPicPr>
            <a:picLocks noChangeAspect="1"/>
          </p:cNvPicPr>
          <p:nvPr/>
        </p:nvPicPr>
        <p:blipFill>
          <a:blip r:embed="rId5">
            <a:extLst>
              <a:ext uri="{28A0092B-C50C-407E-A947-70E740481C1C}">
                <a14:useLocalDpi xmlns:a14="http://schemas.microsoft.com/office/drawing/2010/main" val="0"/>
              </a:ext>
            </a:extLst>
          </a:blip>
          <a:srcRect t="21750"/>
          <a:stretch>
            <a:fillRect/>
          </a:stretch>
        </p:blipFill>
        <p:spPr bwMode="auto">
          <a:xfrm>
            <a:off x="22623" y="2837260"/>
            <a:ext cx="9121378" cy="230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图片 11"/>
          <p:cNvPicPr>
            <a:picLocks noChangeAspect="1"/>
          </p:cNvPicPr>
          <p:nvPr/>
        </p:nvPicPr>
        <p:blipFill>
          <a:blip r:embed="rId6">
            <a:extLst>
              <a:ext uri="{28A0092B-C50C-407E-A947-70E740481C1C}">
                <a14:useLocalDpi xmlns:a14="http://schemas.microsoft.com/office/drawing/2010/main" val="0"/>
              </a:ext>
            </a:extLst>
          </a:blip>
          <a:srcRect t="37500" r="51894" b="32813"/>
          <a:stretch>
            <a:fillRect/>
          </a:stretch>
        </p:blipFill>
        <p:spPr bwMode="auto">
          <a:xfrm>
            <a:off x="6065044" y="-219075"/>
            <a:ext cx="2466975" cy="152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图片 24"/>
          <p:cNvPicPr>
            <a:picLocks noChangeAspect="1"/>
          </p:cNvPicPr>
          <p:nvPr/>
        </p:nvPicPr>
        <p:blipFill>
          <a:blip r:embed="rId7" cstate="print">
            <a:extLst>
              <a:ext uri="{28A0092B-C50C-407E-A947-70E740481C1C}">
                <a14:useLocalDpi xmlns:a14="http://schemas.microsoft.com/office/drawing/2010/main" val="0"/>
              </a:ext>
            </a:extLst>
          </a:blip>
          <a:srcRect l="33203" t="26842" r="49139"/>
          <a:stretch>
            <a:fillRect/>
          </a:stretch>
        </p:blipFill>
        <p:spPr bwMode="auto">
          <a:xfrm rot="20477042">
            <a:off x="1240632" y="2531269"/>
            <a:ext cx="645319" cy="123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图片 13"/>
          <p:cNvPicPr>
            <a:picLocks noChangeAspect="1"/>
          </p:cNvPicPr>
          <p:nvPr/>
        </p:nvPicPr>
        <p:blipFill>
          <a:blip r:embed="rId8">
            <a:extLst>
              <a:ext uri="{28A0092B-C50C-407E-A947-70E740481C1C}">
                <a14:useLocalDpi xmlns:a14="http://schemas.microsoft.com/office/drawing/2010/main" val="0"/>
              </a:ext>
            </a:extLst>
          </a:blip>
          <a:srcRect l="25212" t="14780" r="45265" b="38396"/>
          <a:stretch>
            <a:fillRect/>
          </a:stretch>
        </p:blipFill>
        <p:spPr bwMode="auto">
          <a:xfrm>
            <a:off x="0" y="26194"/>
            <a:ext cx="1854994" cy="201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图片 22"/>
          <p:cNvPicPr>
            <a:picLocks noChangeAspect="1"/>
          </p:cNvPicPr>
          <p:nvPr/>
        </p:nvPicPr>
        <p:blipFill>
          <a:blip r:embed="rId7">
            <a:extLst>
              <a:ext uri="{28A0092B-C50C-407E-A947-70E740481C1C}">
                <a14:useLocalDpi xmlns:a14="http://schemas.microsoft.com/office/drawing/2010/main" val="0"/>
              </a:ext>
            </a:extLst>
          </a:blip>
          <a:srcRect t="26672" r="83438" b="10953"/>
          <a:stretch>
            <a:fillRect/>
          </a:stretch>
        </p:blipFill>
        <p:spPr bwMode="auto">
          <a:xfrm>
            <a:off x="7862887" y="544117"/>
            <a:ext cx="823913" cy="143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图片 25"/>
          <p:cNvPicPr>
            <a:picLocks noChangeAspect="1"/>
          </p:cNvPicPr>
          <p:nvPr/>
        </p:nvPicPr>
        <p:blipFill>
          <a:blip r:embed="rId9">
            <a:extLst>
              <a:ext uri="{28A0092B-C50C-407E-A947-70E740481C1C}">
                <a14:useLocalDpi xmlns:a14="http://schemas.microsoft.com/office/drawing/2010/main" val="0"/>
              </a:ext>
            </a:extLst>
          </a:blip>
          <a:srcRect l="50938" t="31573" r="32031" b="7401"/>
          <a:stretch>
            <a:fillRect/>
          </a:stretch>
        </p:blipFill>
        <p:spPr bwMode="auto">
          <a:xfrm>
            <a:off x="6419850" y="373856"/>
            <a:ext cx="510779"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298532" y="3233738"/>
            <a:ext cx="1807369" cy="173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5"/>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26732" y="1951435"/>
            <a:ext cx="1122760" cy="142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WordArt 6"/>
          <p:cNvSpPr>
            <a:spLocks noChangeArrowheads="1" noChangeShapeType="1" noTextEdit="1"/>
          </p:cNvSpPr>
          <p:nvPr/>
        </p:nvSpPr>
        <p:spPr bwMode="auto">
          <a:xfrm>
            <a:off x="2053828" y="1806179"/>
            <a:ext cx="5899547" cy="1521619"/>
          </a:xfrm>
          <a:prstGeom prst="rect">
            <a:avLst/>
          </a:prstGeom>
        </p:spPr>
        <p:txBody>
          <a:bodyPr spcFirstLastPara="1" wrap="none" fromWordArt="1">
            <a:prstTxWarp prst="textArchUp">
              <a:avLst>
                <a:gd name="adj" fmla="val 11020680"/>
              </a:avLst>
            </a:prstTxWarp>
          </a:bodyPr>
          <a:lstStyle/>
          <a:p>
            <a:pPr marL="0" marR="0" lvl="0" indent="0" algn="ctr" defTabSz="913180" rtl="0" eaLnBrk="1" fontAlgn="auto" latinLnBrk="0" hangingPunct="1">
              <a:lnSpc>
                <a:spcPct val="100000"/>
              </a:lnSpc>
              <a:spcBef>
                <a:spcPts val="0"/>
              </a:spcBef>
              <a:spcAft>
                <a:spcPts val="0"/>
              </a:spcAft>
              <a:buClrTx/>
              <a:buSzTx/>
              <a:buFontTx/>
              <a:buNone/>
              <a:tabLst/>
              <a:defRPr/>
            </a:pPr>
            <a:r>
              <a:rPr kumimoji="0" lang="en-US" sz="2800" b="1" i="0" u="none" strike="noStrike" kern="10" cap="none" spc="0" normalizeH="0" baseline="0" noProof="0">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CHÀO MỪNG CÁC CON </a:t>
            </a:r>
          </a:p>
          <a:p>
            <a:pPr marL="0" marR="0" lvl="0" indent="0" algn="ctr" defTabSz="913180" rtl="0" eaLnBrk="1" fontAlgn="auto" latinLnBrk="0" hangingPunct="1">
              <a:lnSpc>
                <a:spcPct val="100000"/>
              </a:lnSpc>
              <a:spcBef>
                <a:spcPts val="0"/>
              </a:spcBef>
              <a:spcAft>
                <a:spcPts val="0"/>
              </a:spcAft>
              <a:buClrTx/>
              <a:buSzTx/>
              <a:buFontTx/>
              <a:buNone/>
              <a:tabLst/>
              <a:defRPr/>
            </a:pPr>
            <a:r>
              <a:rPr kumimoji="0" lang="en-US" sz="2800" b="1" i="0" u="none" strike="noStrike" kern="10" cap="none" spc="0" normalizeH="0" baseline="0" noProof="0">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ĐẾN VỚI TIẾT HỌC</a:t>
            </a:r>
          </a:p>
        </p:txBody>
      </p:sp>
      <p:sp>
        <p:nvSpPr>
          <p:cNvPr id="18" name="圆角矩形 1"/>
          <p:cNvSpPr/>
          <p:nvPr/>
        </p:nvSpPr>
        <p:spPr>
          <a:xfrm>
            <a:off x="1683544" y="3295650"/>
            <a:ext cx="6638925" cy="8179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103" tIns="41051" rIns="82103" bIns="41051" anchor="ctr"/>
          <a:lstStyle/>
          <a:p>
            <a:pPr marL="0" marR="0" lvl="0" indent="0" algn="ctr" defTabSz="1094487"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TIẾNG VIỆT</a:t>
            </a:r>
            <a:endParaRPr kumimoji="0" lang="zh-CN"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Tree>
    <p:extLst>
      <p:ext uri="{BB962C8B-B14F-4D97-AF65-F5344CB8AC3E}">
        <p14:creationId xmlns:p14="http://schemas.microsoft.com/office/powerpoint/2010/main" val="31741241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4534326"/>
            <a:ext cx="594706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nối tiếp câu</a:t>
            </a:r>
          </a:p>
        </p:txBody>
      </p:sp>
      <p:sp>
        <p:nvSpPr>
          <p:cNvPr id="8" name="TextBox 7"/>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
        <p:nvSpPr>
          <p:cNvPr id="9" name="TextBox 8"/>
          <p:cNvSpPr txBox="1"/>
          <p:nvPr/>
        </p:nvSpPr>
        <p:spPr>
          <a:xfrm>
            <a:off x="71910" y="516876"/>
            <a:ext cx="8977746" cy="4154862"/>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Phạm Thị Thúy – Tuấn Hiển)</a:t>
            </a:r>
          </a:p>
        </p:txBody>
      </p:sp>
      <p:sp>
        <p:nvSpPr>
          <p:cNvPr id="10" name="Lưu đồ: Đường kết nối 8">
            <a:extLst>
              <a:ext uri="{FF2B5EF4-FFF2-40B4-BE49-F238E27FC236}">
                <a16:creationId xmlns:a16="http://schemas.microsoft.com/office/drawing/2014/main" id="{AD1B23F2-CA6F-47C8-BE0C-98587F16D98B}"/>
              </a:ext>
            </a:extLst>
          </p:cNvPr>
          <p:cNvSpPr/>
          <p:nvPr/>
        </p:nvSpPr>
        <p:spPr>
          <a:xfrm>
            <a:off x="838200" y="366712"/>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1</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1" name="Lưu đồ: Đường kết nối 8">
            <a:extLst>
              <a:ext uri="{FF2B5EF4-FFF2-40B4-BE49-F238E27FC236}">
                <a16:creationId xmlns:a16="http://schemas.microsoft.com/office/drawing/2014/main" id="{D4E25513-5CD0-41E0-A5D4-3B8AC582AF34}"/>
              </a:ext>
            </a:extLst>
          </p:cNvPr>
          <p:cNvSpPr/>
          <p:nvPr/>
        </p:nvSpPr>
        <p:spPr>
          <a:xfrm>
            <a:off x="7969176" y="366712"/>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2</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2" name="Lưu đồ: Đường kết nối 8">
            <a:extLst>
              <a:ext uri="{FF2B5EF4-FFF2-40B4-BE49-F238E27FC236}">
                <a16:creationId xmlns:a16="http://schemas.microsoft.com/office/drawing/2014/main" id="{8A210C8D-9595-48D7-A8F6-785464D3AF2D}"/>
              </a:ext>
            </a:extLst>
          </p:cNvPr>
          <p:cNvSpPr/>
          <p:nvPr/>
        </p:nvSpPr>
        <p:spPr>
          <a:xfrm>
            <a:off x="2590800" y="819150"/>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3</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3" name="Lưu đồ: Đường kết nối 8">
            <a:extLst>
              <a:ext uri="{FF2B5EF4-FFF2-40B4-BE49-F238E27FC236}">
                <a16:creationId xmlns:a16="http://schemas.microsoft.com/office/drawing/2014/main" id="{80727A96-6954-409E-BC1A-C248398D6B01}"/>
              </a:ext>
            </a:extLst>
          </p:cNvPr>
          <p:cNvSpPr/>
          <p:nvPr/>
        </p:nvSpPr>
        <p:spPr>
          <a:xfrm>
            <a:off x="841193" y="1177102"/>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4</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4" name="Lưu đồ: Đường kết nối 8">
            <a:extLst>
              <a:ext uri="{FF2B5EF4-FFF2-40B4-BE49-F238E27FC236}">
                <a16:creationId xmlns:a16="http://schemas.microsoft.com/office/drawing/2014/main" id="{2260BC6F-166A-46ED-8CCE-EC4C5E6E1FC1}"/>
              </a:ext>
            </a:extLst>
          </p:cNvPr>
          <p:cNvSpPr/>
          <p:nvPr/>
        </p:nvSpPr>
        <p:spPr>
          <a:xfrm>
            <a:off x="7543800" y="1169010"/>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5</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5" name="Lưu đồ: Đường kết nối 8">
            <a:extLst>
              <a:ext uri="{FF2B5EF4-FFF2-40B4-BE49-F238E27FC236}">
                <a16:creationId xmlns:a16="http://schemas.microsoft.com/office/drawing/2014/main" id="{C852A124-FB05-4853-B5E3-B098C55C27AD}"/>
              </a:ext>
            </a:extLst>
          </p:cNvPr>
          <p:cNvSpPr/>
          <p:nvPr/>
        </p:nvSpPr>
        <p:spPr>
          <a:xfrm>
            <a:off x="838200" y="1962150"/>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6</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6" name="Lưu đồ: Đường kết nối 8">
            <a:extLst>
              <a:ext uri="{FF2B5EF4-FFF2-40B4-BE49-F238E27FC236}">
                <a16:creationId xmlns:a16="http://schemas.microsoft.com/office/drawing/2014/main" id="{6E1218F1-D59B-40B9-83C6-FAC8ED1877F9}"/>
              </a:ext>
            </a:extLst>
          </p:cNvPr>
          <p:cNvSpPr/>
          <p:nvPr/>
        </p:nvSpPr>
        <p:spPr>
          <a:xfrm>
            <a:off x="3657600" y="1885950"/>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7</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7" name="Lưu đồ: Đường kết nối 8">
            <a:extLst>
              <a:ext uri="{FF2B5EF4-FFF2-40B4-BE49-F238E27FC236}">
                <a16:creationId xmlns:a16="http://schemas.microsoft.com/office/drawing/2014/main" id="{2C8A2DDF-898F-4658-AC88-B0C5B47958EC}"/>
              </a:ext>
            </a:extLst>
          </p:cNvPr>
          <p:cNvSpPr/>
          <p:nvPr/>
        </p:nvSpPr>
        <p:spPr>
          <a:xfrm>
            <a:off x="1353113" y="2325864"/>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8</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8" name="Lưu đồ: Đường kết nối 8">
            <a:extLst>
              <a:ext uri="{FF2B5EF4-FFF2-40B4-BE49-F238E27FC236}">
                <a16:creationId xmlns:a16="http://schemas.microsoft.com/office/drawing/2014/main" id="{6262E013-2FC5-42A5-8EE6-93C5ECF11655}"/>
              </a:ext>
            </a:extLst>
          </p:cNvPr>
          <p:cNvSpPr/>
          <p:nvPr/>
        </p:nvSpPr>
        <p:spPr>
          <a:xfrm>
            <a:off x="7491482" y="2313024"/>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9</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9" name="Lưu đồ: Đường kết nối 8">
            <a:extLst>
              <a:ext uri="{FF2B5EF4-FFF2-40B4-BE49-F238E27FC236}">
                <a16:creationId xmlns:a16="http://schemas.microsoft.com/office/drawing/2014/main" id="{E516E1A4-D3C6-443D-B56E-5D275A9DC51D}"/>
              </a:ext>
            </a:extLst>
          </p:cNvPr>
          <p:cNvSpPr/>
          <p:nvPr/>
        </p:nvSpPr>
        <p:spPr>
          <a:xfrm>
            <a:off x="4506971" y="2663898"/>
            <a:ext cx="91440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10</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20" name="Lưu đồ: Đường kết nối 8">
            <a:extLst>
              <a:ext uri="{FF2B5EF4-FFF2-40B4-BE49-F238E27FC236}">
                <a16:creationId xmlns:a16="http://schemas.microsoft.com/office/drawing/2014/main" id="{A91BD72C-85CC-4624-ACE1-FEEB86887FD8}"/>
              </a:ext>
            </a:extLst>
          </p:cNvPr>
          <p:cNvSpPr/>
          <p:nvPr/>
        </p:nvSpPr>
        <p:spPr>
          <a:xfrm>
            <a:off x="-304800" y="3014772"/>
            <a:ext cx="83820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11</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21" name="Lưu đồ: Đường kết nối 8">
            <a:extLst>
              <a:ext uri="{FF2B5EF4-FFF2-40B4-BE49-F238E27FC236}">
                <a16:creationId xmlns:a16="http://schemas.microsoft.com/office/drawing/2014/main" id="{82033240-1E63-43D0-86B0-5979549558FA}"/>
              </a:ext>
            </a:extLst>
          </p:cNvPr>
          <p:cNvSpPr/>
          <p:nvPr/>
        </p:nvSpPr>
        <p:spPr>
          <a:xfrm>
            <a:off x="6096000" y="3014772"/>
            <a:ext cx="83820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12</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22" name="Lưu đồ: Đường kết nối 8">
            <a:extLst>
              <a:ext uri="{FF2B5EF4-FFF2-40B4-BE49-F238E27FC236}">
                <a16:creationId xmlns:a16="http://schemas.microsoft.com/office/drawing/2014/main" id="{FB9369C7-9E4B-4AA9-BD7F-2980C8537757}"/>
              </a:ext>
            </a:extLst>
          </p:cNvPr>
          <p:cNvSpPr/>
          <p:nvPr/>
        </p:nvSpPr>
        <p:spPr>
          <a:xfrm>
            <a:off x="5297586" y="3337161"/>
            <a:ext cx="83820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13</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23" name="Lưu đồ: Đường kết nối 8">
            <a:extLst>
              <a:ext uri="{FF2B5EF4-FFF2-40B4-BE49-F238E27FC236}">
                <a16:creationId xmlns:a16="http://schemas.microsoft.com/office/drawing/2014/main" id="{39E52134-5305-4C7A-8059-33BA8DF144DE}"/>
              </a:ext>
            </a:extLst>
          </p:cNvPr>
          <p:cNvSpPr/>
          <p:nvPr/>
        </p:nvSpPr>
        <p:spPr>
          <a:xfrm>
            <a:off x="7765802" y="3350117"/>
            <a:ext cx="83820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14</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7264660"/>
      </p:ext>
    </p:extLst>
  </p:cSld>
  <p:clrMapOvr>
    <a:masterClrMapping/>
  </p:clrMapOvr>
  <mc:AlternateContent xmlns:mc="http://schemas.openxmlformats.org/markup-compatibility/2006" xmlns:p14="http://schemas.microsoft.com/office/powerpoint/2010/main">
    <mc:Choice Requires="p14">
      <p:transition spd="slow" p14:dur="2000" advTm="66883"/>
    </mc:Choice>
    <mc:Fallback xmlns="">
      <p:transition spd="slow" advTm="668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ircle(in)">
                                      <p:cBhvr>
                                        <p:cTn id="31" dur="2000"/>
                                        <p:tgtEl>
                                          <p:spTgt spid="18"/>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circle(in)">
                                      <p:cBhvr>
                                        <p:cTn id="34" dur="2000"/>
                                        <p:tgtEl>
                                          <p:spTgt spid="19"/>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ircle(in)">
                                      <p:cBhvr>
                                        <p:cTn id="37" dur="2000"/>
                                        <p:tgtEl>
                                          <p:spTgt spid="20"/>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circle(in)">
                                      <p:cBhvr>
                                        <p:cTn id="40" dur="2000"/>
                                        <p:tgtEl>
                                          <p:spTgt spid="2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circle(in)">
                                      <p:cBhvr>
                                        <p:cTn id="43" dur="2000"/>
                                        <p:tgtEl>
                                          <p:spTgt spid="22"/>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circle(in)">
                                      <p:cBhvr>
                                        <p:cTn id="46" dur="20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1000" fill="hold"/>
                                        <p:tgtEl>
                                          <p:spTgt spid="7"/>
                                        </p:tgtEl>
                                        <p:attrNameLst>
                                          <p:attrName>ppt_x</p:attrName>
                                        </p:attrNameLst>
                                      </p:cBhvr>
                                      <p:tavLst>
                                        <p:tav tm="0">
                                          <p:val>
                                            <p:strVal val="1+#ppt_w/2"/>
                                          </p:val>
                                        </p:tav>
                                        <p:tav tm="100000">
                                          <p:val>
                                            <p:strVal val="#ppt_x"/>
                                          </p:val>
                                        </p:tav>
                                      </p:tavLst>
                                    </p:anim>
                                    <p:anim calcmode="lin" valueType="num">
                                      <p:cBhvr additive="base">
                                        <p:cTn id="5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39" y="1733551"/>
            <a:ext cx="8407461"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Sáng chủ nhật, bố cho Nam và em đi công viên.</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3429000" y="179761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3"/>
            <a:ext cx="8382000"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Nam cứ mải mê xem hết chỗ này đến chỗ khác.</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4635469" y="317224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086600" y="318649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600200" y="3678946"/>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447800" y="2330208"/>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7302500" y="179761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mc:AlternateContent xmlns:mc="http://schemas.openxmlformats.org/markup-compatibility/2006" xmlns:p14="http://schemas.microsoft.com/office/powerpoint/2010/main">
    <mc:Choice Requires="p14">
      <p:transition spd="slow" p14:dur="2000" advTm="27827"/>
    </mc:Choice>
    <mc:Fallback xmlns="">
      <p:transition spd="slow" advTm="278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1+#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369414" y="516876"/>
            <a:ext cx="8680242" cy="4154862"/>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Phạm Thị Thúy – Tuấn Hiển)</a:t>
            </a:r>
          </a:p>
        </p:txBody>
      </p:sp>
      <p:sp>
        <p:nvSpPr>
          <p:cNvPr id="12" name="TextBox 11"/>
          <p:cNvSpPr txBox="1"/>
          <p:nvPr/>
        </p:nvSpPr>
        <p:spPr>
          <a:xfrm>
            <a:off x="0" y="4669062"/>
            <a:ext cx="6096000"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Bài đọc được chia thành mấy đoạn?</a:t>
            </a:r>
          </a:p>
        </p:txBody>
      </p:sp>
      <p:sp>
        <p:nvSpPr>
          <p:cNvPr id="28" name="TextBox 27"/>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Tree>
    <p:extLst>
      <p:ext uri="{BB962C8B-B14F-4D97-AF65-F5344CB8AC3E}">
        <p14:creationId xmlns:p14="http://schemas.microsoft.com/office/powerpoint/2010/main" val="26165913"/>
      </p:ext>
    </p:extLst>
  </p:cSld>
  <p:clrMapOvr>
    <a:masterClrMapping/>
  </p:clrMapOvr>
  <mc:AlternateContent xmlns:mc="http://schemas.openxmlformats.org/markup-compatibility/2006" xmlns:p14="http://schemas.microsoft.com/office/powerpoint/2010/main">
    <mc:Choice Requires="p14">
      <p:transition spd="slow" p14:dur="2000" advTm="5642"/>
    </mc:Choice>
    <mc:Fallback xmlns="">
      <p:transition spd="slow" advTm="56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369414" y="516876"/>
            <a:ext cx="8680242" cy="4154862"/>
          </a:xfrm>
          <a:prstGeom prst="rect">
            <a:avLst/>
          </a:prstGeom>
          <a:noFill/>
        </p:spPr>
        <p:txBody>
          <a:bodyPr wrap="square" lIns="91317" tIns="45660" rIns="91317" bIns="45660" rtlCol="0">
            <a:spAutoFit/>
          </a:bodyPr>
          <a:lstStyle/>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Sáng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chủ</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nhật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cho</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và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như</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hội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vào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dặn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con </a:t>
            </a:r>
            <a:r>
              <a:rPr lang="en-US" sz="2400" dirty="0" err="1">
                <a:latin typeface="Arial" pitchFamily="34" charset="0"/>
                <a:ea typeface="Arial-Rounded" pitchFamily="34" charset="0"/>
                <a:cs typeface="Arial" pitchFamily="34" charset="0"/>
              </a:rPr>
              <a:t>cẩn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kẻo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bị</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Nếu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không</a:t>
            </a:r>
            <a:r>
              <a:rPr lang="en-US" sz="2400" dirty="0">
                <a:latin typeface="Arial" pitchFamily="34" charset="0"/>
                <a:ea typeface="Arial-Rounded" pitchFamily="34" charset="0"/>
                <a:cs typeface="Arial" pitchFamily="34" charset="0"/>
              </a:rPr>
              <a:t> may </a:t>
            </a:r>
            <a:r>
              <a:rPr lang="en-US" sz="2400" dirty="0" err="1">
                <a:latin typeface="Arial" pitchFamily="34" charset="0"/>
                <a:ea typeface="Arial-Rounded" pitchFamily="34" charset="0"/>
                <a:cs typeface="Arial" pitchFamily="34" charset="0"/>
              </a:rPr>
              <a:t>bị</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con </a:t>
            </a:r>
            <a:r>
              <a:rPr lang="en-US" sz="2400" dirty="0" err="1">
                <a:latin typeface="Arial" pitchFamily="34" charset="0"/>
                <a:ea typeface="Arial-Rounded" pitchFamily="34" charset="0"/>
                <a:cs typeface="Arial" pitchFamily="34" charset="0"/>
              </a:rPr>
              <a:t>nhớ</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này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Nhìn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kìa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có</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cờ</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rất</a:t>
            </a:r>
            <a:r>
              <a:rPr lang="en-US" sz="2400" dirty="0">
                <a:latin typeface="Arial" pitchFamily="34" charset="0"/>
                <a:ea typeface="Arial-Rounded" pitchFamily="34" charset="0"/>
                <a:cs typeface="Arial" pitchFamily="34" charset="0"/>
              </a:rPr>
              <a:t> to”.</a:t>
            </a:r>
          </a:p>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đẹp</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quá</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cứ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mải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mê</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xem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hết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chỗ</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này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đến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chỗ</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Lúc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ngoảnh</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thì</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đâu</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vừa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chạy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tìm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vừa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gọi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Hoảng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hốt</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suýt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khóc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Chợt</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nhìn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tấm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biển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Lối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Nhớ</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lời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dặn</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đi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theo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hướng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tấm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biển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chỉ</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đường</a:t>
            </a:r>
            <a:r>
              <a:rPr lang="en-US" sz="2400" dirty="0">
                <a:latin typeface="Arial" pitchFamily="34" charset="0"/>
                <a:ea typeface="Arial-Rounded" pitchFamily="34" charset="0"/>
                <a:cs typeface="Arial" pitchFamily="34" charset="0"/>
              </a:rPr>
              <a:t>. “A, </a:t>
            </a:r>
            <a:r>
              <a:rPr lang="en-US" sz="2400" dirty="0" err="1">
                <a:latin typeface="Arial" pitchFamily="34" charset="0"/>
                <a:ea typeface="Arial-Rounded" pitchFamily="34" charset="0"/>
                <a:cs typeface="Arial" pitchFamily="34" charset="0"/>
              </a:rPr>
              <a:t>lá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cờ</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kia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rồi</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mừng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đang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chờ</a:t>
            </a:r>
            <a:r>
              <a:rPr lang="en-US" sz="2400" dirty="0">
                <a:latin typeface="Arial" pitchFamily="34" charset="0"/>
                <a:ea typeface="Arial-Rounded" pitchFamily="34" charset="0"/>
                <a:cs typeface="Arial" pitchFamily="34" charset="0"/>
              </a:rPr>
              <a:t> ở </a:t>
            </a:r>
            <a:r>
              <a:rPr lang="en-US" sz="2400" dirty="0" err="1">
                <a:latin typeface="Arial" pitchFamily="34" charset="0"/>
                <a:ea typeface="Arial-Rounded" pitchFamily="34" charset="0"/>
                <a:cs typeface="Arial" pitchFamily="34" charset="0"/>
              </a:rPr>
              <a:t>đó</a:t>
            </a:r>
            <a:r>
              <a:rPr lang="en-US" sz="2400" dirty="0">
                <a:latin typeface="Arial" pitchFamily="34" charset="0"/>
                <a:ea typeface="Arial-Rounded" pitchFamily="34" charset="0"/>
                <a:cs typeface="Arial" pitchFamily="34" charset="0"/>
              </a:rPr>
              <a:t>.</a:t>
            </a:r>
          </a:p>
          <a:p>
            <a:pPr algn="r"/>
            <a:r>
              <a:rPr lang="en-US" sz="2400" dirty="0">
                <a:latin typeface="Arial" pitchFamily="34" charset="0"/>
                <a:ea typeface="Arial-Rounded" pitchFamily="34" charset="0"/>
                <a:cs typeface="Arial" pitchFamily="34" charset="0"/>
              </a:rPr>
              <a:t>(</a:t>
            </a:r>
            <a:r>
              <a:rPr lang="en-US" sz="2400" i="1" dirty="0">
                <a:latin typeface="Arial" pitchFamily="34" charset="0"/>
                <a:ea typeface="Arial-Rounded" pitchFamily="34" charset="0"/>
                <a:cs typeface="Arial" pitchFamily="34" charset="0"/>
              </a:rPr>
              <a:t>Theo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Phạm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Thị</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Thúy</a:t>
            </a:r>
            <a:r>
              <a:rPr lang="en-US" sz="2400" dirty="0">
                <a:latin typeface="Arial" pitchFamily="34" charset="0"/>
                <a:ea typeface="Arial-Rounded" pitchFamily="34" charset="0"/>
                <a:cs typeface="Arial" pitchFamily="34" charset="0"/>
              </a:rPr>
              <a:t> – </a:t>
            </a:r>
            <a:r>
              <a:rPr lang="en-US" sz="2400" dirty="0" err="1">
                <a:latin typeface="Arial" pitchFamily="34" charset="0"/>
                <a:ea typeface="Arial-Rounded" pitchFamily="34" charset="0"/>
                <a:cs typeface="Arial" pitchFamily="34" charset="0"/>
              </a:rPr>
              <a:t>Tuấn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Hiển</a:t>
            </a:r>
            <a:r>
              <a:rPr lang="en-US" sz="2400" dirty="0">
                <a:latin typeface="Arial" pitchFamily="34" charset="0"/>
                <a:ea typeface="Arial-Rounded" pitchFamily="34" charset="0"/>
                <a:cs typeface="Arial" pitchFamily="34" charset="0"/>
              </a:rPr>
              <a:t>)</a:t>
            </a:r>
          </a:p>
        </p:txBody>
      </p:sp>
      <p:sp>
        <p:nvSpPr>
          <p:cNvPr id="8" name="TextBox 7"/>
          <p:cNvSpPr txBox="1"/>
          <p:nvPr/>
        </p:nvSpPr>
        <p:spPr>
          <a:xfrm>
            <a:off x="0" y="4671738"/>
            <a:ext cx="5829927"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28" y="285750"/>
            <a:ext cx="527050" cy="16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89" y="1657350"/>
            <a:ext cx="5270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4660179" y="1578160"/>
            <a:ext cx="98712" cy="435617"/>
            <a:chOff x="2590800" y="2272159"/>
            <a:chExt cx="98712" cy="435617"/>
          </a:xfrm>
        </p:grpSpPr>
        <p:cxnSp>
          <p:nvCxnSpPr>
            <p:cNvPr id="14" name="Straight Connector 13"/>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7826088" y="3847936"/>
            <a:ext cx="98712" cy="435617"/>
            <a:chOff x="2590800" y="2272159"/>
            <a:chExt cx="98712" cy="435617"/>
          </a:xfrm>
        </p:grpSpPr>
        <p:cxnSp>
          <p:nvCxnSpPr>
            <p:cNvPr id="19" name="Straight Connector 1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63004" y="1119606"/>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1</a:t>
            </a:r>
          </a:p>
        </p:txBody>
      </p:sp>
      <p:sp>
        <p:nvSpPr>
          <p:cNvPr id="26" name="TextBox 25"/>
          <p:cNvSpPr txBox="1"/>
          <p:nvPr/>
        </p:nvSpPr>
        <p:spPr>
          <a:xfrm>
            <a:off x="-43047" y="2948406"/>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2</a:t>
            </a:r>
          </a:p>
        </p:txBody>
      </p:sp>
      <p:sp>
        <p:nvSpPr>
          <p:cNvPr id="28" name="TextBox 27"/>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Tree>
    <p:extLst>
      <p:ext uri="{BB962C8B-B14F-4D97-AF65-F5344CB8AC3E}">
        <p14:creationId xmlns:p14="http://schemas.microsoft.com/office/powerpoint/2010/main" val="280522467"/>
      </p:ext>
    </p:extLst>
  </p:cSld>
  <p:clrMapOvr>
    <a:masterClrMapping/>
  </p:clrMapOvr>
  <mc:AlternateContent xmlns:mc="http://schemas.openxmlformats.org/markup-compatibility/2006" xmlns:p14="http://schemas.microsoft.com/office/powerpoint/2010/main">
    <mc:Choice Requires="p14">
      <p:transition spd="slow" p14:dur="2000" advTm="22082"/>
    </mc:Choice>
    <mc:Fallback xmlns="">
      <p:transition spd="slow" advTm="220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4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1+#ppt_w/2"/>
                                          </p:val>
                                        </p:tav>
                                        <p:tav tm="100000">
                                          <p:val>
                                            <p:strVal val="#ppt_x"/>
                                          </p:val>
                                        </p:tav>
                                      </p:tavLst>
                                    </p:anim>
                                    <p:anim calcmode="lin" valueType="num">
                                      <p:cBhvr additive="base">
                                        <p:cTn id="3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4539784"/>
            <a:ext cx="6096000" cy="584666"/>
          </a:xfrm>
          <a:prstGeom prst="rect">
            <a:avLst/>
          </a:prstGeom>
          <a:solidFill>
            <a:srgbClr val="B9EDFF"/>
          </a:solidFill>
        </p:spPr>
        <p:txBody>
          <a:bodyPr wrap="square" lIns="91330" tIns="45666" rIns="91330" bIns="45666" rtlCol="0">
            <a:spAutoFit/>
          </a:bodyPr>
          <a:lstStyle/>
          <a:p>
            <a:pPr algn="ctr"/>
            <a:r>
              <a:rPr lang="en-US" sz="3200" dirty="0" err="1">
                <a:latin typeface="Arial" pitchFamily="34" charset="0"/>
                <a:ea typeface="Arial-Rounded" pitchFamily="34" charset="0"/>
                <a:cs typeface="Arial" pitchFamily="34" charset="0"/>
              </a:rPr>
              <a:t>Đọc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toàn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bài</a:t>
            </a:r>
            <a:endParaRPr lang="en-US" sz="3200" dirty="0">
              <a:latin typeface="Arial" pitchFamily="34" charset="0"/>
              <a:ea typeface="Arial-Rounded" pitchFamily="34" charset="0"/>
              <a:cs typeface="Arial" pitchFamily="34" charset="0"/>
            </a:endParaRPr>
          </a:p>
        </p:txBody>
      </p:sp>
      <p:sp>
        <p:nvSpPr>
          <p:cNvPr id="6" name="TextBox 5"/>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
        <p:nvSpPr>
          <p:cNvPr id="11" name="TextBox 10"/>
          <p:cNvSpPr txBox="1"/>
          <p:nvPr/>
        </p:nvSpPr>
        <p:spPr>
          <a:xfrm>
            <a:off x="0" y="396891"/>
            <a:ext cx="8977746" cy="4154862"/>
          </a:xfrm>
          <a:prstGeom prst="rect">
            <a:avLst/>
          </a:prstGeom>
          <a:noFill/>
        </p:spPr>
        <p:txBody>
          <a:bodyPr wrap="square" lIns="91317" tIns="45660" rIns="91317" bIns="45660" rtlCol="0">
            <a:spAutoFit/>
          </a:bodyPr>
          <a:lstStyle/>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Sáng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chủ</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nhật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cho</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và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như</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hội</a:t>
            </a:r>
            <a:r>
              <a:rPr lang="en-US" sz="2400" dirty="0">
                <a:latin typeface="Arial" pitchFamily="34" charset="0"/>
                <a:ea typeface="Arial-Rounded" pitchFamily="34" charset="0"/>
                <a:cs typeface="Arial" pitchFamily="34" charset="0"/>
              </a:rPr>
              <a:t>. Khi </a:t>
            </a:r>
            <a:r>
              <a:rPr lang="en-US" sz="2400" dirty="0" err="1">
                <a:latin typeface="Arial" pitchFamily="34" charset="0"/>
                <a:ea typeface="Arial-Rounded" pitchFamily="34" charset="0"/>
                <a:cs typeface="Arial" pitchFamily="34" charset="0"/>
              </a:rPr>
              <a:t>vào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dặn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con </a:t>
            </a:r>
            <a:r>
              <a:rPr lang="en-US" sz="2400" err="1">
                <a:latin typeface="Arial" pitchFamily="34" charset="0"/>
                <a:ea typeface="Arial-Rounded" pitchFamily="34" charset="0"/>
                <a:cs typeface="Arial" pitchFamily="34" charset="0"/>
              </a:rPr>
              <a:t>cẩn</a:t>
            </a:r>
            <a:r>
              <a:rPr lang="en-US" sz="2400">
                <a:latin typeface="Arial" pitchFamily="34" charset="0"/>
                <a:ea typeface="Arial-Rounded" pitchFamily="34" charset="0"/>
                <a:cs typeface="Arial" pitchFamily="34" charset="0"/>
              </a:rPr>
              <a:t> thận </a:t>
            </a:r>
            <a:r>
              <a:rPr lang="en-US" sz="2400" dirty="0" err="1">
                <a:latin typeface="Arial" pitchFamily="34" charset="0"/>
                <a:ea typeface="Arial-Rounded" pitchFamily="34" charset="0"/>
                <a:cs typeface="Arial" pitchFamily="34" charset="0"/>
              </a:rPr>
              <a:t>kẻo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bị</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Nếu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không</a:t>
            </a:r>
            <a:r>
              <a:rPr lang="en-US" sz="2400" dirty="0">
                <a:latin typeface="Arial" pitchFamily="34" charset="0"/>
                <a:ea typeface="Arial-Rounded" pitchFamily="34" charset="0"/>
                <a:cs typeface="Arial" pitchFamily="34" charset="0"/>
              </a:rPr>
              <a:t> may </a:t>
            </a:r>
            <a:r>
              <a:rPr lang="en-US" sz="2400" dirty="0" err="1">
                <a:latin typeface="Arial" pitchFamily="34" charset="0"/>
                <a:ea typeface="Arial-Rounded" pitchFamily="34" charset="0"/>
                <a:cs typeface="Arial" pitchFamily="34" charset="0"/>
              </a:rPr>
              <a:t>bị</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con </a:t>
            </a:r>
            <a:r>
              <a:rPr lang="en-US" sz="2400" dirty="0" err="1">
                <a:latin typeface="Arial" pitchFamily="34" charset="0"/>
                <a:ea typeface="Arial-Rounded" pitchFamily="34" charset="0"/>
                <a:cs typeface="Arial" pitchFamily="34" charset="0"/>
              </a:rPr>
              <a:t>nhớ</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này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Nhìn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kìa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có</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cờ</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rất</a:t>
            </a:r>
            <a:r>
              <a:rPr lang="en-US" sz="2400" dirty="0">
                <a:latin typeface="Arial" pitchFamily="34" charset="0"/>
                <a:ea typeface="Arial-Rounded" pitchFamily="34" charset="0"/>
                <a:cs typeface="Arial" pitchFamily="34" charset="0"/>
              </a:rPr>
              <a:t> to”.</a:t>
            </a:r>
          </a:p>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đẹp</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quá</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cứ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mải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mê</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xem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hết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chỗ</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này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đến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chỗ</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Lúc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ngoảnh</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thì</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đâu</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vừa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chạy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tìm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vừa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gọi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Hoảng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hốt</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suýt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khóc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Chợt</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nhìn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tấm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biển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Lối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Nhớ</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lời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dặn</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đi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theo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hướng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tấm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biển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chỉ</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đường</a:t>
            </a:r>
            <a:r>
              <a:rPr lang="en-US" sz="2400" dirty="0">
                <a:latin typeface="Arial" pitchFamily="34" charset="0"/>
                <a:ea typeface="Arial-Rounded" pitchFamily="34" charset="0"/>
                <a:cs typeface="Arial" pitchFamily="34" charset="0"/>
              </a:rPr>
              <a:t>. “A, </a:t>
            </a:r>
            <a:r>
              <a:rPr lang="en-US" sz="2400" dirty="0" err="1">
                <a:latin typeface="Arial" pitchFamily="34" charset="0"/>
                <a:ea typeface="Arial-Rounded" pitchFamily="34" charset="0"/>
                <a:cs typeface="Arial" pitchFamily="34" charset="0"/>
              </a:rPr>
              <a:t>lá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cờ</a:t>
            </a:r>
            <a:r>
              <a:rPr lang="en-US" sz="2400" dirty="0">
                <a:latin typeface="Arial" pitchFamily="34" charset="0"/>
                <a:ea typeface="Arial-Rounded" pitchFamily="34" charset="0"/>
                <a:cs typeface="Arial" pitchFamily="34" charset="0"/>
              </a:rPr>
              <a:t> kia </a:t>
            </a:r>
            <a:r>
              <a:rPr lang="en-US" sz="2400" dirty="0" err="1">
                <a:latin typeface="Arial" pitchFamily="34" charset="0"/>
                <a:ea typeface="Arial-Rounded" pitchFamily="34" charset="0"/>
                <a:cs typeface="Arial" pitchFamily="34" charset="0"/>
              </a:rPr>
              <a:t>rồi</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mừng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đang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chờ</a:t>
            </a:r>
            <a:r>
              <a:rPr lang="en-US" sz="2400" dirty="0">
                <a:latin typeface="Arial" pitchFamily="34" charset="0"/>
                <a:ea typeface="Arial-Rounded" pitchFamily="34" charset="0"/>
                <a:cs typeface="Arial" pitchFamily="34" charset="0"/>
              </a:rPr>
              <a:t> ở </a:t>
            </a:r>
            <a:r>
              <a:rPr lang="en-US" sz="2400" dirty="0" err="1">
                <a:latin typeface="Arial" pitchFamily="34" charset="0"/>
                <a:ea typeface="Arial-Rounded" pitchFamily="34" charset="0"/>
                <a:cs typeface="Arial" pitchFamily="34" charset="0"/>
              </a:rPr>
              <a:t>đó</a:t>
            </a:r>
            <a:r>
              <a:rPr lang="en-US" sz="2400" dirty="0">
                <a:latin typeface="Arial" pitchFamily="34" charset="0"/>
                <a:ea typeface="Arial-Rounded" pitchFamily="34" charset="0"/>
                <a:cs typeface="Arial" pitchFamily="34" charset="0"/>
              </a:rPr>
              <a:t>.</a:t>
            </a:r>
          </a:p>
          <a:p>
            <a:pPr algn="r"/>
            <a:r>
              <a:rPr lang="en-US" sz="2400" dirty="0">
                <a:latin typeface="Arial" pitchFamily="34" charset="0"/>
                <a:ea typeface="Arial-Rounded" pitchFamily="34" charset="0"/>
                <a:cs typeface="Arial" pitchFamily="34" charset="0"/>
              </a:rPr>
              <a:t>(</a:t>
            </a:r>
            <a:r>
              <a:rPr lang="en-US" sz="2400" i="1" dirty="0">
                <a:latin typeface="Arial" pitchFamily="34" charset="0"/>
                <a:ea typeface="Arial-Rounded" pitchFamily="34" charset="0"/>
                <a:cs typeface="Arial" pitchFamily="34" charset="0"/>
              </a:rPr>
              <a:t>Theo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Phạm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Thị</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Thúy</a:t>
            </a:r>
            <a:r>
              <a:rPr lang="en-US" sz="2400" dirty="0">
                <a:latin typeface="Arial" pitchFamily="34" charset="0"/>
                <a:ea typeface="Arial-Rounded" pitchFamily="34" charset="0"/>
                <a:cs typeface="Arial" pitchFamily="34" charset="0"/>
              </a:rPr>
              <a:t> – </a:t>
            </a:r>
            <a:r>
              <a:rPr lang="en-US" sz="2400" dirty="0" err="1">
                <a:latin typeface="Arial" pitchFamily="34" charset="0"/>
                <a:ea typeface="Arial-Rounded" pitchFamily="34" charset="0"/>
                <a:cs typeface="Arial" pitchFamily="34" charset="0"/>
              </a:rPr>
              <a:t>Tuấn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Hiển</a:t>
            </a:r>
            <a:r>
              <a:rPr lang="en-US" sz="2400" dirty="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3480743127"/>
      </p:ext>
    </p:extLst>
  </p:cSld>
  <p:clrMapOvr>
    <a:masterClrMapping/>
  </p:clrMapOvr>
  <mc:AlternateContent xmlns:mc="http://schemas.openxmlformats.org/markup-compatibility/2006" xmlns:p14="http://schemas.microsoft.com/office/powerpoint/2010/main">
    <mc:Choice Requires="p14">
      <p:transition spd="slow" p14:dur="2000" advTm="8670"/>
    </mc:Choice>
    <mc:Fallback xmlns="">
      <p:transition spd="slow" advTm="86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110" name="文本框 109"/>
          <p:cNvSpPr txBox="1"/>
          <p:nvPr/>
        </p:nvSpPr>
        <p:spPr>
          <a:xfrm>
            <a:off x="215244" y="1899502"/>
            <a:ext cx="3588404" cy="1446550"/>
          </a:xfrm>
          <a:prstGeom prst="rect">
            <a:avLst/>
          </a:prstGeom>
          <a:noFill/>
        </p:spPr>
        <p:txBody>
          <a:bodyPr wrap="square" rtlCol="0">
            <a:spAutoFit/>
          </a:bodyPr>
          <a:lstStyle/>
          <a:p>
            <a:pPr algn="ct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rPr>
              <a:t>Trả lời </a:t>
            </a:r>
          </a:p>
          <a:p>
            <a:pPr algn="ct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rPr>
              <a:t>câu hỏi</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42" name="文本框 41"/>
          <p:cNvSpPr txBox="1"/>
          <p:nvPr/>
        </p:nvSpPr>
        <p:spPr>
          <a:xfrm>
            <a:off x="1476434" y="946001"/>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 panose="020B0604020202020204" pitchFamily="34" charset="0"/>
                <a:ea typeface="Arial-Rounded" panose="020B0500000000000000" pitchFamily="34" charset="-93"/>
                <a:cs typeface="Arial" panose="020B0604020202020204" pitchFamily="34" charset="0"/>
                <a:sym typeface="+mn-lt"/>
              </a:rPr>
              <a:t>3</a:t>
            </a:r>
            <a:endParaRPr lang="zh-CN" altLang="en-US" sz="5400" dirty="0">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3509246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762999" cy="2554436"/>
          </a:xfrm>
          <a:prstGeom prst="rect">
            <a:avLst/>
          </a:prstGeom>
        </p:spPr>
        <p:txBody>
          <a:bodyPr wrap="square" lIns="91330" tIns="45666" rIns="91330" bIns="45666">
            <a:spAutoFit/>
          </a:bodyPr>
          <a:lstStyle/>
          <a:p>
            <a:pPr algn="just"/>
            <a:r>
              <a:rPr lang="en-US" sz="32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p:txBody>
      </p:sp>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a:t>
            </a:r>
          </a:p>
        </p:txBody>
      </p:sp>
      <p:sp>
        <p:nvSpPr>
          <p:cNvPr id="7" name="TextBox 6"/>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Bố cho Nam và em đi đâu?</a:t>
            </a:r>
          </a:p>
        </p:txBody>
      </p:sp>
      <p:cxnSp>
        <p:nvCxnSpPr>
          <p:cNvPr id="6" name="Straight Connector 5"/>
          <p:cNvCxnSpPr/>
          <p:nvPr/>
        </p:nvCxnSpPr>
        <p:spPr>
          <a:xfrm>
            <a:off x="4343400" y="1657350"/>
            <a:ext cx="441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8600" y="2114550"/>
            <a:ext cx="1828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mc:AlternateContent xmlns:mc="http://schemas.openxmlformats.org/markup-compatibility/2006" xmlns:p14="http://schemas.microsoft.com/office/powerpoint/2010/main">
    <mc:Choice Requires="p14">
      <p:transition spd="slow" p14:dur="2000" advTm="8578"/>
    </mc:Choice>
    <mc:Fallback xmlns="">
      <p:transition spd="slow" advTm="85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762999" cy="2554436"/>
          </a:xfrm>
          <a:prstGeom prst="rect">
            <a:avLst/>
          </a:prstGeom>
        </p:spPr>
        <p:txBody>
          <a:bodyPr wrap="square" lIns="91330" tIns="45666" rIns="91330" bIns="45666">
            <a:spAutoFit/>
          </a:bodyPr>
          <a:lstStyle/>
          <a:p>
            <a:pPr algn="just"/>
            <a:r>
              <a:rPr lang="en-US" sz="32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p:txBody>
      </p:sp>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a:t>
            </a:r>
          </a:p>
        </p:txBody>
      </p:sp>
      <p:sp>
        <p:nvSpPr>
          <p:cNvPr id="8" name="TextBox 7"/>
          <p:cNvSpPr txBox="1"/>
          <p:nvPr/>
        </p:nvSpPr>
        <p:spPr>
          <a:xfrm>
            <a:off x="-21102" y="4452853"/>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Tìm một từ để nói về đặc điểm của công viên?</a:t>
            </a:r>
          </a:p>
        </p:txBody>
      </p:sp>
      <p:cxnSp>
        <p:nvCxnSpPr>
          <p:cNvPr id="9" name="Straight Connector 8"/>
          <p:cNvCxnSpPr/>
          <p:nvPr/>
        </p:nvCxnSpPr>
        <p:spPr>
          <a:xfrm>
            <a:off x="4495800" y="2190750"/>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007160"/>
      </p:ext>
    </p:extLst>
  </p:cSld>
  <p:clrMapOvr>
    <a:masterClrMapping/>
  </p:clrMapOvr>
  <mc:AlternateContent xmlns:mc="http://schemas.openxmlformats.org/markup-compatibility/2006" xmlns:p14="http://schemas.microsoft.com/office/powerpoint/2010/main">
    <mc:Choice Requires="p14">
      <p:transition spd="slow" p14:dur="2000" advTm="8578"/>
    </mc:Choice>
    <mc:Fallback xmlns="">
      <p:transition spd="slow" advTm="85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762999" cy="2554436"/>
          </a:xfrm>
          <a:prstGeom prst="rect">
            <a:avLst/>
          </a:prstGeom>
        </p:spPr>
        <p:txBody>
          <a:bodyPr wrap="square" lIns="91330" tIns="45666" rIns="91330" bIns="45666">
            <a:spAutoFit/>
          </a:bodyPr>
          <a:lstStyle/>
          <a:p>
            <a:pPr algn="just"/>
            <a:r>
              <a:rPr lang="en-US" sz="32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p:txBody>
      </p:sp>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a:t>
            </a:r>
          </a:p>
        </p:txBody>
      </p:sp>
      <p:sp>
        <p:nvSpPr>
          <p:cNvPr id="7" name="TextBox 6"/>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Bố cho Nam và em đi đâu?</a:t>
            </a:r>
          </a:p>
        </p:txBody>
      </p:sp>
      <p:sp>
        <p:nvSpPr>
          <p:cNvPr id="8" name="TextBox 7"/>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Tìm một từ để nói về đặc điểm của công viên?</a:t>
            </a:r>
          </a:p>
        </p:txBody>
      </p:sp>
      <p:sp>
        <p:nvSpPr>
          <p:cNvPr id="6" name="TextBox 5"/>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Khi vào cổng, bố dặn hai anh em Nam thế nào?</a:t>
            </a:r>
          </a:p>
        </p:txBody>
      </p:sp>
      <p:cxnSp>
        <p:nvCxnSpPr>
          <p:cNvPr id="9" name="Straight Connector 8"/>
          <p:cNvCxnSpPr/>
          <p:nvPr/>
        </p:nvCxnSpPr>
        <p:spPr>
          <a:xfrm>
            <a:off x="3200400" y="2647950"/>
            <a:ext cx="5562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8600" y="3105150"/>
            <a:ext cx="861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8600" y="3638550"/>
            <a:ext cx="617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937821"/>
      </p:ext>
    </p:extLst>
  </p:cSld>
  <p:clrMapOvr>
    <a:masterClrMapping/>
  </p:clrMapOvr>
  <mc:AlternateContent xmlns:mc="http://schemas.openxmlformats.org/markup-compatibility/2006" xmlns:p14="http://schemas.microsoft.com/office/powerpoint/2010/main">
    <mc:Choice Requires="p14">
      <p:transition spd="slow" p14:dur="2000" advTm="8578"/>
    </mc:Choice>
    <mc:Fallback xmlns="">
      <p:transition spd="slow" advTm="85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30259"/>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Chuyện gì đã xảy ra với Nam?</a:t>
            </a:r>
          </a:p>
        </p:txBody>
      </p:sp>
      <p:sp>
        <p:nvSpPr>
          <p:cNvPr id="3" name="Rectangle 2"/>
          <p:cNvSpPr/>
          <p:nvPr/>
        </p:nvSpPr>
        <p:spPr>
          <a:xfrm>
            <a:off x="60501" y="514350"/>
            <a:ext cx="9007299" cy="4031873"/>
          </a:xfrm>
          <a:prstGeom prst="rect">
            <a:avLst/>
          </a:prstGeom>
        </p:spPr>
        <p:txBody>
          <a:bodyPr wrap="square">
            <a:spAutoFit/>
          </a:bodyPr>
          <a:lstStyle/>
          <a:p>
            <a:pPr algn="just">
              <a:spcBef>
                <a:spcPts val="600"/>
              </a:spcBef>
            </a:pPr>
            <a:r>
              <a:rPr lang="en-US" sz="32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p:txBody>
      </p:sp>
      <p:sp>
        <p:nvSpPr>
          <p:cNvPr id="6" name="TextBox 5"/>
          <p:cNvSpPr txBox="1"/>
          <p:nvPr/>
        </p:nvSpPr>
        <p:spPr>
          <a:xfrm>
            <a:off x="2895600" y="-190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2:</a:t>
            </a:r>
          </a:p>
        </p:txBody>
      </p:sp>
    </p:spTree>
    <p:extLst>
      <p:ext uri="{BB962C8B-B14F-4D97-AF65-F5344CB8AC3E}">
        <p14:creationId xmlns:p14="http://schemas.microsoft.com/office/powerpoint/2010/main" val="1964992405"/>
      </p:ext>
    </p:extLst>
  </p:cSld>
  <p:clrMapOvr>
    <a:masterClrMapping/>
  </p:clrMapOvr>
  <mc:AlternateContent xmlns:mc="http://schemas.openxmlformats.org/markup-compatibility/2006" xmlns:p14="http://schemas.microsoft.com/office/powerpoint/2010/main">
    <mc:Choice Requires="p14">
      <p:transition spd="slow" p14:dur="2000" advTm="21999"/>
    </mc:Choice>
    <mc:Fallback xmlns="">
      <p:transition spd="slow" advTm="219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1619034" y="2152117"/>
            <a:ext cx="7125143"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27213"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8420100" cy="923209"/>
          </a:xfrm>
          <a:prstGeom prst="rect">
            <a:avLst/>
          </a:prstGeom>
          <a:noFill/>
        </p:spPr>
        <p:txBody>
          <a:bodyPr wrap="square" lIns="91317" tIns="45660" rIns="91317" bIns="45660" rtlCol="0">
            <a:spAutoFit/>
          </a:bodyPr>
          <a:lstStyle/>
          <a:p>
            <a:pPr algn="ctr"/>
            <a:r>
              <a:rPr lang="en-US" sz="5400" b="1">
                <a:ln w="3175">
                  <a:solidFill>
                    <a:schemeClr val="bg1"/>
                  </a:solidFill>
                </a:ln>
                <a:solidFill>
                  <a:srgbClr val="00B0F0"/>
                </a:solidFill>
                <a:latin typeface="Arial-Rounded" pitchFamily="34" charset="0"/>
                <a:ea typeface="Arial-Rounded" pitchFamily="34" charset="0"/>
                <a:cs typeface="Arial-Rounded" pitchFamily="34" charset="0"/>
              </a:rPr>
              <a:t>NẾU KHÔNG MAY BỊ LẠC</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96400" y="2166844"/>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4</a:t>
            </a: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109520"/>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516" y="2084379"/>
            <a:ext cx="7185078" cy="124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a:extLst>
              <a:ext uri="{FF2B5EF4-FFF2-40B4-BE49-F238E27FC236}">
                <a16:creationId xmlns:a16="http://schemas.microsoft.com/office/drawing/2014/main" id="{2A2063FF-245B-4D1A-AC17-32B75C965989}"/>
              </a:ext>
            </a:extLst>
          </p:cNvPr>
          <p:cNvSpPr txBox="1"/>
          <p:nvPr/>
        </p:nvSpPr>
        <p:spPr>
          <a:xfrm>
            <a:off x="3391394" y="3303857"/>
            <a:ext cx="2361212" cy="584775"/>
          </a:xfrm>
          <a:prstGeom prst="rect">
            <a:avLst/>
          </a:prstGeom>
          <a:noFill/>
        </p:spPr>
        <p:txBody>
          <a:bodyPr wrap="square" rtlCol="0">
            <a:spAutoFit/>
          </a:bodyPr>
          <a:lstStyle/>
          <a:p>
            <a:pPr marL="0" marR="0" lvl="0" indent="0" algn="ctr" defTabSz="91318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B0F0"/>
                </a:solidFill>
                <a:effectLst/>
                <a:uLnTx/>
                <a:uFillTx/>
                <a:latin typeface="+mj-lt"/>
                <a:ea typeface="+mn-ea"/>
                <a:cs typeface="+mn-cs"/>
              </a:rPr>
              <a:t>TIẾT</a:t>
            </a:r>
            <a:r>
              <a:rPr kumimoji="0" lang="en-US" sz="3200" b="1" i="0" u="none" strike="noStrike" kern="1200" cap="none" spc="0" normalizeH="0" baseline="0" noProof="0" dirty="0">
                <a:ln>
                  <a:noFill/>
                </a:ln>
                <a:solidFill>
                  <a:srgbClr val="00B0F0"/>
                </a:solidFill>
                <a:effectLst/>
                <a:uLnTx/>
                <a:uFillTx/>
                <a:latin typeface="+mj-lt"/>
                <a:ea typeface="+mn-ea"/>
                <a:cs typeface="+mn-cs"/>
              </a:rPr>
              <a:t> </a:t>
            </a:r>
            <a:r>
              <a:rPr kumimoji="0" lang="en-US" sz="3200" b="1" i="0" u="none" strike="noStrike" kern="1200" cap="none" spc="0" normalizeH="0" baseline="0" noProof="0" dirty="0" smtClean="0">
                <a:ln>
                  <a:noFill/>
                </a:ln>
                <a:solidFill>
                  <a:srgbClr val="00B0F0"/>
                </a:solidFill>
                <a:effectLst/>
                <a:uLnTx/>
                <a:uFillTx/>
                <a:latin typeface="+mj-lt"/>
                <a:ea typeface="+mn-ea"/>
                <a:cs typeface="+mn-cs"/>
              </a:rPr>
              <a:t>1</a:t>
            </a:r>
            <a:r>
              <a:rPr kumimoji="0" lang="en-US" sz="3200" b="1" i="0" u="none" strike="noStrike" kern="1200" cap="none" spc="0" normalizeH="0" noProof="0" dirty="0" smtClean="0">
                <a:ln>
                  <a:noFill/>
                </a:ln>
                <a:solidFill>
                  <a:srgbClr val="00B0F0"/>
                </a:solidFill>
                <a:effectLst/>
                <a:uLnTx/>
                <a:uFillTx/>
                <a:latin typeface="+mj-lt"/>
                <a:ea typeface="+mn-ea"/>
                <a:cs typeface="+mn-cs"/>
              </a:rPr>
              <a:t> + 2</a:t>
            </a:r>
            <a:endParaRPr kumimoji="0" lang="en-US" sz="3200" b="1" i="0" u="none" strike="noStrike" kern="1200" cap="none" spc="0" normalizeH="0" baseline="0" noProof="0" dirty="0">
              <a:ln>
                <a:noFill/>
              </a:ln>
              <a:solidFill>
                <a:srgbClr val="00B0F0"/>
              </a:solidFill>
              <a:effectLst/>
              <a:uLnTx/>
              <a:uFillTx/>
              <a:latin typeface="+mj-lt"/>
              <a:ea typeface="+mn-ea"/>
              <a:cs typeface="+mn-cs"/>
            </a:endParaRPr>
          </a:p>
        </p:txBody>
      </p:sp>
    </p:spTree>
    <p:extLst>
      <p:ext uri="{BB962C8B-B14F-4D97-AF65-F5344CB8AC3E}">
        <p14:creationId xmlns:p14="http://schemas.microsoft.com/office/powerpoint/2010/main" val="3830305215"/>
      </p:ext>
    </p:extLst>
  </p:cSld>
  <p:clrMapOvr>
    <a:masterClrMapping/>
  </p:clrMapOvr>
  <mc:AlternateContent xmlns:mc="http://schemas.openxmlformats.org/markup-compatibility/2006" xmlns:p14="http://schemas.microsoft.com/office/powerpoint/2010/main">
    <mc:Choice Requires="p14">
      <p:transition spd="slow" p14:dur="2000" advTm="9971"/>
    </mc:Choice>
    <mc:Fallback xmlns="">
      <p:transition spd="slow" advTm="997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501" y="514350"/>
            <a:ext cx="9007299" cy="4031873"/>
          </a:xfrm>
          <a:prstGeom prst="rect">
            <a:avLst/>
          </a:prstGeom>
        </p:spPr>
        <p:txBody>
          <a:bodyPr wrap="square">
            <a:spAutoFit/>
          </a:bodyPr>
          <a:lstStyle/>
          <a:p>
            <a:pPr algn="just">
              <a:spcBef>
                <a:spcPts val="600"/>
              </a:spcBef>
            </a:pPr>
            <a:r>
              <a:rPr lang="en-US" sz="32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p:txBody>
      </p:sp>
      <p:sp>
        <p:nvSpPr>
          <p:cNvPr id="5" name="TextBox 4"/>
          <p:cNvSpPr txBox="1"/>
          <p:nvPr/>
        </p:nvSpPr>
        <p:spPr>
          <a:xfrm>
            <a:off x="0" y="4558834"/>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Nhớ lời bố dặn, Nam đã làm gì?</a:t>
            </a:r>
          </a:p>
        </p:txBody>
      </p:sp>
      <p:sp>
        <p:nvSpPr>
          <p:cNvPr id="6" name="TextBox 5"/>
          <p:cNvSpPr txBox="1"/>
          <p:nvPr/>
        </p:nvSpPr>
        <p:spPr>
          <a:xfrm>
            <a:off x="2895600" y="-190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2:</a:t>
            </a:r>
          </a:p>
        </p:txBody>
      </p:sp>
      <p:cxnSp>
        <p:nvCxnSpPr>
          <p:cNvPr id="7" name="Straight Connector 6"/>
          <p:cNvCxnSpPr/>
          <p:nvPr/>
        </p:nvCxnSpPr>
        <p:spPr>
          <a:xfrm>
            <a:off x="4495800" y="3486150"/>
            <a:ext cx="449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52400" y="3961557"/>
            <a:ext cx="2743200" cy="85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408563"/>
      </p:ext>
    </p:extLst>
  </p:cSld>
  <p:clrMapOvr>
    <a:masterClrMapping/>
  </p:clrMapOvr>
  <mc:AlternateContent xmlns:mc="http://schemas.openxmlformats.org/markup-compatibility/2006" xmlns:p14="http://schemas.microsoft.com/office/powerpoint/2010/main">
    <mc:Choice Requires="p14">
      <p:transition spd="slow" p14:dur="2000" advTm="15998"/>
    </mc:Choice>
    <mc:Fallback xmlns="">
      <p:transition spd="slow" advTm="159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068"/>
          <a:stretch/>
        </p:blipFill>
        <p:spPr bwMode="auto">
          <a:xfrm>
            <a:off x="6711950" y="819580"/>
            <a:ext cx="2467214" cy="432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133350"/>
            <a:ext cx="9144000" cy="584666"/>
          </a:xfrm>
          <a:prstGeom prst="rect">
            <a:avLst/>
          </a:prstGeom>
          <a:no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Trong câu chuyện, Nam có điều gì đáng khen?</a:t>
            </a:r>
          </a:p>
        </p:txBody>
      </p:sp>
      <p:cxnSp>
        <p:nvCxnSpPr>
          <p:cNvPr id="7" name="Straight Arrow Connector 6"/>
          <p:cNvCxnSpPr>
            <a:stCxn id="2" idx="6"/>
          </p:cNvCxnSpPr>
          <p:nvPr/>
        </p:nvCxnSpPr>
        <p:spPr>
          <a:xfrm flipV="1">
            <a:off x="4240553" y="2436500"/>
            <a:ext cx="397793"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506470" y="1527357"/>
            <a:ext cx="0" cy="3694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06470" y="2965667"/>
            <a:ext cx="0" cy="32480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254602" y="2436500"/>
            <a:ext cx="42347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699621" y="1907334"/>
            <a:ext cx="1540933" cy="1058333"/>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Arial" pitchFamily="34" charset="0"/>
                <a:cs typeface="Arial" pitchFamily="34" charset="0"/>
              </a:rPr>
              <a:t>Nam</a:t>
            </a:r>
          </a:p>
        </p:txBody>
      </p:sp>
      <p:sp>
        <p:nvSpPr>
          <p:cNvPr id="15" name="Oval 14"/>
          <p:cNvSpPr/>
          <p:nvPr/>
        </p:nvSpPr>
        <p:spPr>
          <a:xfrm>
            <a:off x="2466340" y="809997"/>
            <a:ext cx="2080260" cy="721808"/>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Arial" pitchFamily="34" charset="0"/>
              <a:cs typeface="Arial" pitchFamily="34" charset="0"/>
            </a:endParaRPr>
          </a:p>
        </p:txBody>
      </p:sp>
      <p:sp>
        <p:nvSpPr>
          <p:cNvPr id="16" name="Oval 15"/>
          <p:cNvSpPr/>
          <p:nvPr/>
        </p:nvSpPr>
        <p:spPr>
          <a:xfrm>
            <a:off x="4658831" y="1991547"/>
            <a:ext cx="2080260" cy="926040"/>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Arial" pitchFamily="34" charset="0"/>
              <a:cs typeface="Arial" pitchFamily="34" charset="0"/>
            </a:endParaRPr>
          </a:p>
        </p:txBody>
      </p:sp>
      <p:sp>
        <p:nvSpPr>
          <p:cNvPr id="17" name="Oval 16"/>
          <p:cNvSpPr/>
          <p:nvPr/>
        </p:nvSpPr>
        <p:spPr>
          <a:xfrm>
            <a:off x="163570" y="1973480"/>
            <a:ext cx="2080260" cy="926040"/>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Arial" pitchFamily="34" charset="0"/>
              <a:cs typeface="Arial" pitchFamily="34" charset="0"/>
            </a:endParaRPr>
          </a:p>
        </p:txBody>
      </p:sp>
      <p:sp>
        <p:nvSpPr>
          <p:cNvPr id="18" name="Oval 17"/>
          <p:cNvSpPr/>
          <p:nvPr/>
        </p:nvSpPr>
        <p:spPr>
          <a:xfrm>
            <a:off x="2410460" y="3290472"/>
            <a:ext cx="2080260" cy="926040"/>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latin typeface="Arial" pitchFamily="34" charset="0"/>
              <a:cs typeface="Arial" pitchFamily="34" charset="0"/>
            </a:endParaRPr>
          </a:p>
        </p:txBody>
      </p:sp>
      <p:sp>
        <p:nvSpPr>
          <p:cNvPr id="20" name="TextBox 19"/>
          <p:cNvSpPr txBox="1"/>
          <p:nvPr/>
        </p:nvSpPr>
        <p:spPr>
          <a:xfrm>
            <a:off x="2546252" y="3465749"/>
            <a:ext cx="1930400" cy="707777"/>
          </a:xfrm>
          <a:prstGeom prst="rect">
            <a:avLst/>
          </a:prstGeom>
          <a:noFill/>
        </p:spPr>
        <p:txBody>
          <a:bodyPr wrap="square" lIns="91330" tIns="45666" rIns="91330" bIns="45666" rtlCol="0">
            <a:spAutoFit/>
          </a:bodyPr>
          <a:lstStyle/>
          <a:p>
            <a:pPr algn="ctr"/>
            <a:r>
              <a:rPr lang="en-US" sz="2000" b="1">
                <a:latin typeface="Arial" pitchFamily="34" charset="0"/>
                <a:cs typeface="Arial" pitchFamily="34" charset="0"/>
              </a:rPr>
              <a:t>Không đi theo người lạ</a:t>
            </a:r>
          </a:p>
        </p:txBody>
      </p:sp>
      <p:sp>
        <p:nvSpPr>
          <p:cNvPr id="21" name="TextBox 20"/>
          <p:cNvSpPr txBox="1"/>
          <p:nvPr/>
        </p:nvSpPr>
        <p:spPr>
          <a:xfrm>
            <a:off x="4899307" y="2240598"/>
            <a:ext cx="1612900" cy="461556"/>
          </a:xfrm>
          <a:prstGeom prst="rect">
            <a:avLst/>
          </a:prstGeom>
          <a:noFill/>
        </p:spPr>
        <p:txBody>
          <a:bodyPr wrap="square" lIns="91330" tIns="45666" rIns="91330" bIns="45666" rtlCol="0">
            <a:spAutoFit/>
          </a:bodyPr>
          <a:lstStyle/>
          <a:p>
            <a:pPr algn="ctr"/>
            <a:r>
              <a:rPr lang="en-US" sz="2400" b="1">
                <a:latin typeface="Arial" pitchFamily="34" charset="0"/>
                <a:cs typeface="Arial" pitchFamily="34" charset="0"/>
              </a:rPr>
              <a:t>Bình tĩnh</a:t>
            </a:r>
          </a:p>
        </p:txBody>
      </p:sp>
      <p:sp>
        <p:nvSpPr>
          <p:cNvPr id="22" name="TextBox 21"/>
          <p:cNvSpPr txBox="1"/>
          <p:nvPr/>
        </p:nvSpPr>
        <p:spPr>
          <a:xfrm>
            <a:off x="2736850" y="819580"/>
            <a:ext cx="1612900" cy="707777"/>
          </a:xfrm>
          <a:prstGeom prst="rect">
            <a:avLst/>
          </a:prstGeom>
          <a:noFill/>
        </p:spPr>
        <p:txBody>
          <a:bodyPr wrap="square" lIns="91330" tIns="45666" rIns="91330" bIns="45666" rtlCol="0">
            <a:spAutoFit/>
          </a:bodyPr>
          <a:lstStyle/>
          <a:p>
            <a:pPr algn="ctr"/>
            <a:r>
              <a:rPr lang="en-US" sz="2000" b="1">
                <a:latin typeface="Arial" pitchFamily="34" charset="0"/>
                <a:cs typeface="Arial" pitchFamily="34" charset="0"/>
              </a:rPr>
              <a:t>Biết nghe lời bố dặn</a:t>
            </a:r>
          </a:p>
        </p:txBody>
      </p:sp>
      <p:sp>
        <p:nvSpPr>
          <p:cNvPr id="23" name="TextBox 22"/>
          <p:cNvSpPr txBox="1"/>
          <p:nvPr/>
        </p:nvSpPr>
        <p:spPr>
          <a:xfrm>
            <a:off x="370701" y="2205722"/>
            <a:ext cx="1612900" cy="461556"/>
          </a:xfrm>
          <a:prstGeom prst="rect">
            <a:avLst/>
          </a:prstGeom>
          <a:noFill/>
        </p:spPr>
        <p:txBody>
          <a:bodyPr wrap="square" lIns="91330" tIns="45666" rIns="91330" bIns="45666" rtlCol="0">
            <a:spAutoFit/>
          </a:bodyPr>
          <a:lstStyle/>
          <a:p>
            <a:pPr algn="ctr"/>
            <a:r>
              <a:rPr lang="en-US" sz="2400" b="1">
                <a:latin typeface="Arial" pitchFamily="34" charset="0"/>
                <a:cs typeface="Arial" pitchFamily="34" charset="0"/>
              </a:rPr>
              <a:t>Chủ động</a:t>
            </a:r>
          </a:p>
        </p:txBody>
      </p:sp>
      <p:sp>
        <p:nvSpPr>
          <p:cNvPr id="19" name="TextBox 18"/>
          <p:cNvSpPr txBox="1"/>
          <p:nvPr/>
        </p:nvSpPr>
        <p:spPr>
          <a:xfrm>
            <a:off x="355461" y="4343738"/>
            <a:ext cx="6578600" cy="584666"/>
          </a:xfrm>
          <a:prstGeom prst="rect">
            <a:avLst/>
          </a:prstGeom>
          <a:noFill/>
        </p:spPr>
        <p:txBody>
          <a:bodyPr wrap="square" lIns="91330" tIns="45666" rIns="91330" bIns="45666" rtlCol="0">
            <a:spAutoFit/>
          </a:bodyPr>
          <a:lstStyle/>
          <a:p>
            <a:pPr algn="ctr"/>
            <a:r>
              <a:rPr lang="en-US" sz="3200">
                <a:solidFill>
                  <a:srgbClr val="0070C0"/>
                </a:solidFill>
                <a:latin typeface="Arial" pitchFamily="34" charset="0"/>
                <a:ea typeface="Arial-Rounded" pitchFamily="34" charset="0"/>
                <a:cs typeface="Arial" pitchFamily="34" charset="0"/>
              </a:rPr>
              <a:t>Nếu là Nam, em sẽ làm gì?</a:t>
            </a:r>
          </a:p>
        </p:txBody>
      </p:sp>
    </p:spTree>
    <p:extLst>
      <p:ext uri="{BB962C8B-B14F-4D97-AF65-F5344CB8AC3E}">
        <p14:creationId xmlns:p14="http://schemas.microsoft.com/office/powerpoint/2010/main" val="4082941064"/>
      </p:ext>
    </p:extLst>
  </p:cSld>
  <p:clrMapOvr>
    <a:masterClrMapping/>
  </p:clrMapOvr>
  <mc:AlternateContent xmlns:mc="http://schemas.openxmlformats.org/markup-compatibility/2006" xmlns:p14="http://schemas.microsoft.com/office/powerpoint/2010/main">
    <mc:Choice Requires="p14">
      <p:transition spd="slow" p14:dur="2000" advTm="22082"/>
    </mc:Choice>
    <mc:Fallback xmlns="">
      <p:transition spd="slow" advTm="220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 y="285750"/>
            <a:ext cx="8763000" cy="3970209"/>
          </a:xfrm>
          <a:prstGeom prst="rect">
            <a:avLst/>
          </a:prstGeom>
          <a:noFill/>
        </p:spPr>
        <p:txBody>
          <a:bodyPr wrap="square" lIns="91330" tIns="45666" rIns="91330" bIns="45666" rtlCol="0">
            <a:spAutoFit/>
          </a:bodyPr>
          <a:lstStyle/>
          <a:p>
            <a:pPr algn="ctr">
              <a:lnSpc>
                <a:spcPct val="150000"/>
              </a:lnSpc>
            </a:pPr>
            <a:r>
              <a:rPr lang="en-US" sz="4000" dirty="0" err="1">
                <a:solidFill>
                  <a:srgbClr val="FF0000"/>
                </a:solidFill>
                <a:latin typeface="Arial" pitchFamily="34" charset="0"/>
                <a:ea typeface="Arial-Rounded" pitchFamily="34" charset="0"/>
                <a:cs typeface="Arial" pitchFamily="34" charset="0"/>
              </a:rPr>
              <a:t>Khi</a:t>
            </a:r>
            <a:r>
              <a:rPr lang="en-US" sz="4000" dirty="0">
                <a:solidFill>
                  <a:srgbClr val="FF0000"/>
                </a:solidFill>
                <a:latin typeface="Arial" pitchFamily="34" charset="0"/>
                <a:ea typeface="Arial-Rounded" pitchFamily="34" charset="0"/>
                <a:cs typeface="Arial" pitchFamily="34" charset="0"/>
              </a:rPr>
              <a:t> </a:t>
            </a:r>
            <a:r>
              <a:rPr lang="en-US" sz="4000" dirty="0" err="1">
                <a:solidFill>
                  <a:srgbClr val="FF0000"/>
                </a:solidFill>
                <a:latin typeface="Arial" pitchFamily="34" charset="0"/>
                <a:ea typeface="Arial-Rounded" pitchFamily="34" charset="0"/>
                <a:cs typeface="Arial" pitchFamily="34" charset="0"/>
              </a:rPr>
              <a:t>bị</a:t>
            </a:r>
            <a:r>
              <a:rPr lang="en-US" sz="4000" dirty="0">
                <a:solidFill>
                  <a:srgbClr val="FF0000"/>
                </a:solidFill>
                <a:latin typeface="Arial" pitchFamily="34" charset="0"/>
                <a:ea typeface="Arial-Rounded" pitchFamily="34" charset="0"/>
                <a:cs typeface="Arial" pitchFamily="34" charset="0"/>
              </a:rPr>
              <a:t> </a:t>
            </a:r>
            <a:r>
              <a:rPr lang="en-US" sz="4000" dirty="0" err="1">
                <a:solidFill>
                  <a:srgbClr val="FF0000"/>
                </a:solidFill>
                <a:latin typeface="Arial" pitchFamily="34" charset="0"/>
                <a:ea typeface="Arial-Rounded" pitchFamily="34" charset="0"/>
                <a:cs typeface="Arial" pitchFamily="34" charset="0"/>
              </a:rPr>
              <a:t>lạc</a:t>
            </a:r>
            <a:r>
              <a:rPr lang="en-US" sz="4000" dirty="0">
                <a:solidFill>
                  <a:srgbClr val="FF0000"/>
                </a:solidFill>
                <a:latin typeface="Arial" pitchFamily="34" charset="0"/>
                <a:ea typeface="Arial-Rounded" pitchFamily="34" charset="0"/>
                <a:cs typeface="Arial" pitchFamily="34" charset="0"/>
              </a:rPr>
              <a:t>, </a:t>
            </a:r>
            <a:r>
              <a:rPr lang="en-US" sz="4000" dirty="0" err="1">
                <a:solidFill>
                  <a:srgbClr val="FF0000"/>
                </a:solidFill>
                <a:latin typeface="Arial" pitchFamily="34" charset="0"/>
                <a:ea typeface="Arial-Rounded" pitchFamily="34" charset="0"/>
                <a:cs typeface="Arial" pitchFamily="34" charset="0"/>
              </a:rPr>
              <a:t>chúng</a:t>
            </a:r>
            <a:r>
              <a:rPr lang="en-US" sz="4000" dirty="0">
                <a:solidFill>
                  <a:srgbClr val="FF0000"/>
                </a:solidFill>
                <a:latin typeface="Arial" pitchFamily="34" charset="0"/>
                <a:ea typeface="Arial-Rounded" pitchFamily="34" charset="0"/>
                <a:cs typeface="Arial" pitchFamily="34" charset="0"/>
              </a:rPr>
              <a:t> ta </a:t>
            </a:r>
            <a:r>
              <a:rPr lang="en-US" sz="4000" dirty="0" err="1">
                <a:solidFill>
                  <a:srgbClr val="FF0000"/>
                </a:solidFill>
                <a:latin typeface="Arial" pitchFamily="34" charset="0"/>
                <a:ea typeface="Arial-Rounded" pitchFamily="34" charset="0"/>
                <a:cs typeface="Arial" pitchFamily="34" charset="0"/>
              </a:rPr>
              <a:t>có</a:t>
            </a:r>
            <a:r>
              <a:rPr lang="en-US" sz="4000" dirty="0">
                <a:solidFill>
                  <a:srgbClr val="FF0000"/>
                </a:solidFill>
                <a:latin typeface="Arial" pitchFamily="34" charset="0"/>
                <a:ea typeface="Arial-Rounded" pitchFamily="34" charset="0"/>
                <a:cs typeface="Arial" pitchFamily="34" charset="0"/>
              </a:rPr>
              <a:t> </a:t>
            </a:r>
            <a:r>
              <a:rPr lang="en-US" sz="4000" dirty="0" err="1">
                <a:solidFill>
                  <a:srgbClr val="FF0000"/>
                </a:solidFill>
                <a:latin typeface="Arial" pitchFamily="34" charset="0"/>
                <a:ea typeface="Arial-Rounded" pitchFamily="34" charset="0"/>
                <a:cs typeface="Arial" pitchFamily="34" charset="0"/>
              </a:rPr>
              <a:t>thể</a:t>
            </a:r>
            <a:r>
              <a:rPr lang="en-US" sz="4000" dirty="0" smtClean="0">
                <a:solidFill>
                  <a:srgbClr val="FF0000"/>
                </a:solidFill>
                <a:latin typeface="Arial" pitchFamily="34" charset="0"/>
                <a:ea typeface="Arial-Rounded" pitchFamily="34" charset="0"/>
                <a:cs typeface="Arial" pitchFamily="34" charset="0"/>
              </a:rPr>
              <a:t>:</a:t>
            </a:r>
            <a:endParaRPr lang="en-US" sz="4000" dirty="0">
              <a:solidFill>
                <a:srgbClr val="FF0000"/>
              </a:solidFill>
              <a:latin typeface="Arial" pitchFamily="34" charset="0"/>
              <a:ea typeface="Arial-Rounded" pitchFamily="34" charset="0"/>
              <a:cs typeface="Arial" pitchFamily="34" charset="0"/>
            </a:endParaRPr>
          </a:p>
          <a:p>
            <a:pPr algn="just"/>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Tìm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đến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sự</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giúp</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đỡ</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của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chú</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bảo</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vệ</a:t>
            </a:r>
            <a:endParaRPr lang="en-US" sz="3200" dirty="0">
              <a:latin typeface="Arial" pitchFamily="34" charset="0"/>
              <a:ea typeface="Arial-Rounded" pitchFamily="34" charset="0"/>
              <a:cs typeface="Arial" pitchFamily="34" charset="0"/>
            </a:endParaRPr>
          </a:p>
          <a:p>
            <a:pPr algn="just"/>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Nhớ</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số</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điện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thoại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của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người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thân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và</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xin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người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gọi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nhờ</a:t>
            </a:r>
            <a:r>
              <a:rPr lang="en-US" sz="3200" dirty="0">
                <a:latin typeface="Arial" pitchFamily="34" charset="0"/>
                <a:ea typeface="Arial-Rounded" pitchFamily="34" charset="0"/>
                <a:cs typeface="Arial" pitchFamily="34" charset="0"/>
              </a:rPr>
              <a:t>. </a:t>
            </a:r>
          </a:p>
          <a:p>
            <a:pPr algn="just"/>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Bình</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tĩnh</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nhớ</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điểm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hẹn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và</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tìm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đến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điểm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hẹn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với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người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thân</a:t>
            </a:r>
            <a:r>
              <a:rPr lang="en-US" sz="3200" dirty="0">
                <a:latin typeface="Arial" pitchFamily="34" charset="0"/>
                <a:ea typeface="Arial-Rounded" pitchFamily="34" charset="0"/>
                <a:cs typeface="Arial" pitchFamily="34" charset="0"/>
              </a:rPr>
              <a:t>.</a:t>
            </a:r>
          </a:p>
          <a:p>
            <a:pPr algn="just"/>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Không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nên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theo</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người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lạ</a:t>
            </a:r>
            <a:r>
              <a:rPr lang="en-US" sz="3200" dirty="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1657447607"/>
      </p:ext>
    </p:extLst>
  </p:cSld>
  <p:clrMapOvr>
    <a:masterClrMapping/>
  </p:clrMapOvr>
  <mc:AlternateContent xmlns:mc="http://schemas.openxmlformats.org/markup-compatibility/2006" xmlns:p14="http://schemas.microsoft.com/office/powerpoint/2010/main">
    <mc:Choice Requires="p14">
      <p:transition spd="slow" p14:dur="2000" advTm="32518"/>
    </mc:Choice>
    <mc:Fallback xmlns="">
      <p:transition spd="slow" advTm="325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a ở mục 3</a:t>
            </a:r>
          </a:p>
        </p:txBody>
      </p:sp>
      <p:sp>
        <p:nvSpPr>
          <p:cNvPr id="5" name="Rectangle 4"/>
          <p:cNvSpPr/>
          <p:nvPr/>
        </p:nvSpPr>
        <p:spPr>
          <a:xfrm>
            <a:off x="533400" y="1122874"/>
            <a:ext cx="4438814" cy="523111"/>
          </a:xfrm>
          <a:prstGeom prst="rect">
            <a:avLst/>
          </a:prstGeom>
        </p:spPr>
        <p:txBody>
          <a:bodyPr wrap="none" lIns="91330" tIns="45666" rIns="91330" bIns="45666">
            <a:spAutoFit/>
          </a:bodyPr>
          <a:lstStyle/>
          <a:p>
            <a:pPr algn="ctr"/>
            <a:r>
              <a:rPr lang="en-US" sz="2800">
                <a:latin typeface="Arial" pitchFamily="34" charset="0"/>
                <a:ea typeface="Arial-Rounded" pitchFamily="34" charset="0"/>
                <a:cs typeface="Arial" pitchFamily="34" charset="0"/>
              </a:rPr>
              <a:t>a. Bố cho Nam và em (…).</a:t>
            </a:r>
          </a:p>
        </p:txBody>
      </p:sp>
      <p:sp>
        <p:nvSpPr>
          <p:cNvPr id="6" name="Rectangle 5"/>
          <p:cNvSpPr/>
          <p:nvPr/>
        </p:nvSpPr>
        <p:spPr>
          <a:xfrm>
            <a:off x="914400" y="1126629"/>
            <a:ext cx="6490879" cy="523220"/>
          </a:xfrm>
          <a:prstGeom prst="rect">
            <a:avLst/>
          </a:prstGeom>
        </p:spPr>
        <p:txBody>
          <a:bodyPr wrap="none">
            <a:spAutoFit/>
          </a:bodyPr>
          <a:lstStyle/>
          <a:p>
            <a:r>
              <a:rPr lang="en-US" sz="2800" smtClean="0">
                <a:solidFill>
                  <a:srgbClr val="FF0000"/>
                </a:solidFill>
                <a:latin typeface="Arial" pitchFamily="34" charset="0"/>
                <a:cs typeface="Arial" pitchFamily="34" charset="0"/>
              </a:rPr>
              <a:t>Bố cho Nam và em đi chơi ở công viên </a:t>
            </a:r>
            <a:endParaRPr lang="en-US" sz="2800"/>
          </a:p>
        </p:txBody>
      </p:sp>
    </p:spTree>
    <p:extLst>
      <p:ext uri="{BB962C8B-B14F-4D97-AF65-F5344CB8AC3E}">
        <p14:creationId xmlns:p14="http://schemas.microsoft.com/office/powerpoint/2010/main" val="955454187"/>
      </p:ext>
    </p:extLst>
  </p:cSld>
  <p:clrMapOvr>
    <a:masterClrMapping/>
  </p:clrMapOvr>
  <mc:AlternateContent xmlns:mc="http://schemas.openxmlformats.org/markup-compatibility/2006" xmlns:p14="http://schemas.microsoft.com/office/powerpoint/2010/main">
    <mc:Choice Requires="p14">
      <p:transition spd="slow" p14:dur="2000" advTm="27120"/>
    </mc:Choice>
    <mc:Fallback xmlns="">
      <p:transition spd="slow" advTm="271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110" name="文本框 109"/>
          <p:cNvSpPr txBox="1"/>
          <p:nvPr/>
        </p:nvSpPr>
        <p:spPr>
          <a:xfrm>
            <a:off x="173229" y="2325603"/>
            <a:ext cx="3588404" cy="769441"/>
          </a:xfrm>
          <a:prstGeom prst="rect">
            <a:avLst/>
          </a:prstGeom>
          <a:noFill/>
        </p:spPr>
        <p:txBody>
          <a:bodyPr wrap="square" rtlCol="0">
            <a:spAutoFit/>
          </a:bodyPr>
          <a:lstStyle/>
          <a:p>
            <a:pPr algn="ct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rPr>
              <a:t>Viết vở</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 panose="020B0604020202020204" pitchFamily="34" charset="0"/>
                <a:ea typeface="Arial-Rounded" panose="020B0500000000000000" pitchFamily="34" charset="-93"/>
                <a:cs typeface="Arial" panose="020B0604020202020204" pitchFamily="34" charset="0"/>
                <a:sym typeface="+mn-lt"/>
              </a:rPr>
              <a:t>4</a:t>
            </a:r>
            <a:endParaRPr lang="zh-CN" altLang="en-US" sz="5400" dirty="0">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1093376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4F8E5F2-4792-4415-B6B7-F49CEAC375A5}"/>
              </a:ext>
            </a:extLst>
          </p:cNvPr>
          <p:cNvSpPr txBox="1"/>
          <p:nvPr/>
        </p:nvSpPr>
        <p:spPr>
          <a:xfrm>
            <a:off x="138544" y="62386"/>
            <a:ext cx="3900055" cy="609398"/>
          </a:xfrm>
          <a:prstGeom prst="rect">
            <a:avLst/>
          </a:prstGeom>
          <a:noFill/>
          <a:ln>
            <a:noFill/>
          </a:ln>
        </p:spPr>
        <p:txBody>
          <a:bodyPr wrap="square" rtlCol="0">
            <a:spAutoFit/>
          </a:bodyPr>
          <a:lstStyle/>
          <a:p>
            <a:pPr marL="0" marR="0" lvl="0" indent="0" algn="ctr" defTabSz="913180"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smtClean="0">
                <a:ln>
                  <a:solidFill>
                    <a:srgbClr val="00B050"/>
                  </a:solidFill>
                </a:ln>
                <a:solidFill>
                  <a:prstClr val="black"/>
                </a:solidFill>
                <a:effectLst/>
                <a:uLnTx/>
                <a:uFillTx/>
                <a:latin typeface="Arial-SGK-TV" pitchFamily="2" charset="0"/>
                <a:ea typeface="Arial-Rounded" panose="020B0500000000000000" pitchFamily="34" charset="0"/>
                <a:cs typeface="Arial-SGK-TV" pitchFamily="2" charset="0"/>
              </a:rPr>
              <a:t>2. Viết từ ngữ</a:t>
            </a:r>
            <a:endParaRPr kumimoji="0" lang="vi-VN" sz="2800" b="0" i="0" u="none" strike="noStrike" kern="1200" cap="none" spc="0" normalizeH="0" baseline="0" noProof="0" dirty="0">
              <a:ln>
                <a:solidFill>
                  <a:srgbClr val="00B050"/>
                </a:solidFill>
              </a:ln>
              <a:solidFill>
                <a:prstClr val="black"/>
              </a:solidFill>
              <a:effectLst/>
              <a:uLnTx/>
              <a:uFillTx/>
              <a:latin typeface="Arial-SGK-TV" pitchFamily="2" charset="0"/>
              <a:ea typeface="Arial-Rounded" panose="020B0500000000000000" pitchFamily="34" charset="0"/>
              <a:cs typeface="Arial-SGK-TV" pitchFamily="2" charset="0"/>
            </a:endParaRPr>
          </a:p>
        </p:txBody>
      </p:sp>
      <p:grpSp>
        <p:nvGrpSpPr>
          <p:cNvPr id="3" name="Group 2"/>
          <p:cNvGrpSpPr/>
          <p:nvPr/>
        </p:nvGrpSpPr>
        <p:grpSpPr>
          <a:xfrm>
            <a:off x="138545" y="742949"/>
            <a:ext cx="8929255" cy="3857188"/>
            <a:chOff x="138545" y="742949"/>
            <a:chExt cx="8929255" cy="3857188"/>
          </a:xfrm>
        </p:grpSpPr>
        <p:pic>
          <p:nvPicPr>
            <p:cNvPr id="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6101" r="3489" b="-79"/>
            <a:stretch/>
          </p:blipFill>
          <p:spPr bwMode="auto">
            <a:xfrm>
              <a:off x="138545" y="742949"/>
              <a:ext cx="7678412" cy="19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6018" r="83754" b="-80"/>
            <a:stretch/>
          </p:blipFill>
          <p:spPr bwMode="auto">
            <a:xfrm>
              <a:off x="7775392" y="742950"/>
              <a:ext cx="1292408" cy="19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9247" r="83754" b="-79"/>
            <a:stretch/>
          </p:blipFill>
          <p:spPr bwMode="auto">
            <a:xfrm>
              <a:off x="7775392" y="2714590"/>
              <a:ext cx="1292408"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38544" y="1080269"/>
            <a:ext cx="244987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0"/>
              </a:spcBef>
              <a:buNone/>
            </a:pPr>
            <a:r>
              <a:rPr lang="en-US" altLang="en-US" sz="3150" b="1" dirty="0" err="1" smtClean="0">
                <a:solidFill>
                  <a:srgbClr val="FF0000"/>
                </a:solidFill>
                <a:latin typeface="HP001 4 hàng" panose="020B0603050302020204" pitchFamily="34" charset="0"/>
                <a:cs typeface="Times New Roman" panose="02020603050405020304" pitchFamily="18" charset="0"/>
              </a:rPr>
              <a:t>ngoảnh</a:t>
            </a:r>
            <a:r>
              <a:rPr lang="en-US" altLang="en-US" sz="3150" b="1" dirty="0" smtClean="0">
                <a:solidFill>
                  <a:srgbClr val="FF0000"/>
                </a:solidFill>
                <a:latin typeface="HP001 4 hàng" panose="020B0603050302020204" pitchFamily="34" charset="0"/>
                <a:cs typeface="Times New Roman" panose="02020603050405020304" pitchFamily="18" charset="0"/>
              </a:rPr>
              <a:t> </a:t>
            </a:r>
            <a:r>
              <a:rPr lang="en-US" altLang="en-US" sz="3150" b="1" dirty="0" err="1" smtClean="0">
                <a:solidFill>
                  <a:srgbClr val="FF0000"/>
                </a:solidFill>
                <a:latin typeface="HP001 4 hàng" panose="020B0603050302020204" pitchFamily="34" charset="0"/>
                <a:cs typeface="Times New Roman" panose="02020603050405020304" pitchFamily="18" charset="0"/>
              </a:rPr>
              <a:t>lại</a:t>
            </a:r>
            <a:endParaRPr kumimoji="0" lang="en-US" altLang="en-US" sz="3150" b="1" i="0" u="none" strike="noStrike" kern="1200" cap="none" spc="0" normalizeH="0" baseline="0" noProof="0" dirty="0">
              <a:ln>
                <a:noFill/>
              </a:ln>
              <a:solidFill>
                <a:srgbClr val="FF0000"/>
              </a:solidFill>
              <a:effectLst/>
              <a:uLnTx/>
              <a:uFillTx/>
              <a:latin typeface="HP001 4 hàng" panose="020B0603050302020204" pitchFamily="34" charset="0"/>
              <a:cs typeface="Times New Roman" panose="02020603050405020304" pitchFamily="18" charset="0"/>
            </a:endParaRPr>
          </a:p>
        </p:txBody>
      </p:sp>
      <p:sp>
        <p:nvSpPr>
          <p:cNvPr id="25"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76200" y="2351164"/>
            <a:ext cx="225099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0"/>
              </a:spcBef>
              <a:buNone/>
            </a:pPr>
            <a:r>
              <a:rPr lang="en-US" altLang="en-US" sz="3100" b="1">
                <a:solidFill>
                  <a:srgbClr val="FF0000"/>
                </a:solidFill>
                <a:latin typeface="HP001 4 hàng" panose="020B0603050302020204" pitchFamily="34" charset="0"/>
                <a:cs typeface="Times New Roman" panose="02020603050405020304" pitchFamily="18" charset="0"/>
              </a:rPr>
              <a:t>cŪg </a:t>
            </a:r>
            <a:r>
              <a:rPr lang="el-GR" altLang="en-US" sz="3100" b="1">
                <a:solidFill>
                  <a:srgbClr val="FF0000"/>
                </a:solidFill>
                <a:latin typeface="HP001 4 hàng" panose="020B0603050302020204" pitchFamily="34" charset="0"/>
                <a:cs typeface="Times New Roman" panose="02020603050405020304" pitchFamily="18" charset="0"/>
              </a:rPr>
              <a:t>νμ</a:t>
            </a:r>
            <a:r>
              <a:rPr lang="en-US" altLang="en-US" sz="3100" b="1">
                <a:solidFill>
                  <a:srgbClr val="FF0000"/>
                </a:solidFill>
                <a:latin typeface="HP001 4 hàng" panose="020B0603050302020204" pitchFamily="34" charset="0"/>
                <a:cs typeface="Times New Roman" panose="02020603050405020304" pitchFamily="18" charset="0"/>
              </a:rPr>
              <a:t>łn </a:t>
            </a:r>
            <a:endParaRPr kumimoji="0" lang="en-US" altLang="en-US" sz="3100" b="1" i="0" u="none" strike="noStrike" kern="1200" cap="none" spc="0" normalizeH="0" baseline="0" noProof="0">
              <a:ln>
                <a:noFill/>
              </a:ln>
              <a:solidFill>
                <a:srgbClr val="FF0000"/>
              </a:solidFill>
              <a:effectLst/>
              <a:uLnTx/>
              <a:uFillTx/>
              <a:latin typeface="HP001 4 hàng" panose="020B0603050302020204" pitchFamily="34" charset="0"/>
              <a:cs typeface="Times New Roman" panose="02020603050405020304" pitchFamily="18" charset="0"/>
            </a:endParaRPr>
          </a:p>
        </p:txBody>
      </p:sp>
      <p:sp>
        <p:nvSpPr>
          <p:cNvPr id="20"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682203" y="1080269"/>
            <a:ext cx="244987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0"/>
              </a:spcBef>
              <a:buNone/>
            </a:pPr>
            <a:r>
              <a:rPr lang="en-US" altLang="en-US" sz="3150" b="1">
                <a:solidFill>
                  <a:srgbClr val="FF0000"/>
                </a:solidFill>
                <a:latin typeface="HP001 4 hàng" panose="020B0603050302020204" pitchFamily="34" charset="0"/>
                <a:cs typeface="Times New Roman" panose="02020603050405020304" pitchFamily="18" charset="0"/>
              </a:rPr>
              <a:t>ngoảnh lại</a:t>
            </a:r>
            <a:endParaRPr kumimoji="0" lang="en-US" altLang="en-US" sz="3150" b="1" i="0" u="none" strike="noStrike" kern="1200" cap="none" spc="0" normalizeH="0" baseline="0" noProof="0">
              <a:ln>
                <a:noFill/>
              </a:ln>
              <a:solidFill>
                <a:srgbClr val="FF0000"/>
              </a:solidFill>
              <a:effectLst/>
              <a:uLnTx/>
              <a:uFillTx/>
              <a:latin typeface="HP001 4 hàng" panose="020B0603050302020204" pitchFamily="34" charset="0"/>
              <a:cs typeface="Times New Roman" panose="02020603050405020304" pitchFamily="18" charset="0"/>
            </a:endParaRPr>
          </a:p>
        </p:txBody>
      </p:sp>
      <p:sp>
        <p:nvSpPr>
          <p:cNvPr id="21"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5225862" y="1079623"/>
            <a:ext cx="244987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0"/>
              </a:spcBef>
              <a:buNone/>
            </a:pPr>
            <a:r>
              <a:rPr lang="en-US" altLang="en-US" sz="3150" b="1">
                <a:solidFill>
                  <a:srgbClr val="FF0000"/>
                </a:solidFill>
                <a:latin typeface="HP001 4 hàng" panose="020B0603050302020204" pitchFamily="34" charset="0"/>
                <a:cs typeface="Times New Roman" panose="02020603050405020304" pitchFamily="18" charset="0"/>
              </a:rPr>
              <a:t>ngoảnh lại</a:t>
            </a:r>
            <a:endParaRPr kumimoji="0" lang="en-US" altLang="en-US" sz="3150" b="1" i="0" u="none" strike="noStrike" kern="1200" cap="none" spc="0" normalizeH="0" baseline="0" noProof="0">
              <a:ln>
                <a:noFill/>
              </a:ln>
              <a:solidFill>
                <a:srgbClr val="FF0000"/>
              </a:solidFill>
              <a:effectLst/>
              <a:uLnTx/>
              <a:uFillTx/>
              <a:latin typeface="HP001 4 hàng" panose="020B0603050302020204" pitchFamily="34" charset="0"/>
              <a:cs typeface="Times New Roman" panose="02020603050405020304" pitchFamily="18" charset="0"/>
            </a:endParaRPr>
          </a:p>
        </p:txBody>
      </p:sp>
      <p:sp>
        <p:nvSpPr>
          <p:cNvPr id="28"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604138" y="2348313"/>
            <a:ext cx="225099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0"/>
              </a:spcBef>
              <a:buNone/>
            </a:pPr>
            <a:r>
              <a:rPr lang="en-US" altLang="en-US" sz="3100" b="1">
                <a:solidFill>
                  <a:srgbClr val="FF0000"/>
                </a:solidFill>
                <a:latin typeface="HP001 4 hàng" panose="020B0603050302020204" pitchFamily="34" charset="0"/>
                <a:cs typeface="Times New Roman" panose="02020603050405020304" pitchFamily="18" charset="0"/>
              </a:rPr>
              <a:t>cŪg </a:t>
            </a:r>
            <a:r>
              <a:rPr lang="el-GR" altLang="en-US" sz="3100" b="1">
                <a:solidFill>
                  <a:srgbClr val="FF0000"/>
                </a:solidFill>
                <a:latin typeface="HP001 4 hàng" panose="020B0603050302020204" pitchFamily="34" charset="0"/>
                <a:cs typeface="Times New Roman" panose="02020603050405020304" pitchFamily="18" charset="0"/>
              </a:rPr>
              <a:t>νμ</a:t>
            </a:r>
            <a:r>
              <a:rPr lang="en-US" altLang="en-US" sz="3100" b="1">
                <a:solidFill>
                  <a:srgbClr val="FF0000"/>
                </a:solidFill>
                <a:latin typeface="HP001 4 hàng" panose="020B0603050302020204" pitchFamily="34" charset="0"/>
                <a:cs typeface="Times New Roman" panose="02020603050405020304" pitchFamily="18" charset="0"/>
              </a:rPr>
              <a:t>łn </a:t>
            </a:r>
            <a:endParaRPr kumimoji="0" lang="en-US" altLang="en-US" sz="3100" b="1" i="0" u="none" strike="noStrike" kern="1200" cap="none" spc="0" normalizeH="0" baseline="0" noProof="0">
              <a:ln>
                <a:noFill/>
              </a:ln>
              <a:solidFill>
                <a:srgbClr val="FF0000"/>
              </a:solidFill>
              <a:effectLst/>
              <a:uLnTx/>
              <a:uFillTx/>
              <a:latin typeface="HP001 4 hàng" panose="020B0603050302020204" pitchFamily="34" charset="0"/>
              <a:cs typeface="Times New Roman" panose="02020603050405020304" pitchFamily="18" charset="0"/>
            </a:endParaRPr>
          </a:p>
        </p:txBody>
      </p:sp>
      <p:sp>
        <p:nvSpPr>
          <p:cNvPr id="30"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5132077" y="2351163"/>
            <a:ext cx="225099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0"/>
              </a:spcBef>
              <a:buNone/>
            </a:pPr>
            <a:r>
              <a:rPr lang="en-US" altLang="en-US" sz="3100" b="1">
                <a:solidFill>
                  <a:srgbClr val="FF0000"/>
                </a:solidFill>
                <a:latin typeface="HP001 4 hàng" panose="020B0603050302020204" pitchFamily="34" charset="0"/>
                <a:cs typeface="Times New Roman" panose="02020603050405020304" pitchFamily="18" charset="0"/>
              </a:rPr>
              <a:t>cŪg </a:t>
            </a:r>
            <a:r>
              <a:rPr lang="el-GR" altLang="en-US" sz="3100" b="1">
                <a:solidFill>
                  <a:srgbClr val="FF0000"/>
                </a:solidFill>
                <a:latin typeface="HP001 4 hàng" panose="020B0603050302020204" pitchFamily="34" charset="0"/>
                <a:cs typeface="Times New Roman" panose="02020603050405020304" pitchFamily="18" charset="0"/>
              </a:rPr>
              <a:t>νμ</a:t>
            </a:r>
            <a:r>
              <a:rPr lang="en-US" altLang="en-US" sz="3100" b="1">
                <a:solidFill>
                  <a:srgbClr val="FF0000"/>
                </a:solidFill>
                <a:latin typeface="HP001 4 hàng" panose="020B0603050302020204" pitchFamily="34" charset="0"/>
                <a:cs typeface="Times New Roman" panose="02020603050405020304" pitchFamily="18" charset="0"/>
              </a:rPr>
              <a:t>łn </a:t>
            </a:r>
            <a:endParaRPr kumimoji="0" lang="en-US" altLang="en-US" sz="3100" b="1" i="0" u="none" strike="noStrike" kern="1200" cap="none" spc="0" normalizeH="0" baseline="0" noProof="0">
              <a:ln>
                <a:noFill/>
              </a:ln>
              <a:solidFill>
                <a:srgbClr val="FF0000"/>
              </a:solidFill>
              <a:effectLst/>
              <a:uLnTx/>
              <a:uFillTx/>
              <a:latin typeface="HP001 4 hàng" panose="020B0603050302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84111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4F8E5F2-4792-4415-B6B7-F49CEAC375A5}"/>
              </a:ext>
            </a:extLst>
          </p:cNvPr>
          <p:cNvSpPr txBox="1"/>
          <p:nvPr/>
        </p:nvSpPr>
        <p:spPr>
          <a:xfrm>
            <a:off x="13768" y="67151"/>
            <a:ext cx="8530099" cy="572464"/>
          </a:xfrm>
          <a:prstGeom prst="rect">
            <a:avLst/>
          </a:prstGeom>
          <a:noFill/>
          <a:ln>
            <a:noFill/>
          </a:ln>
        </p:spPr>
        <p:txBody>
          <a:bodyPr wrap="square" rtlCol="0">
            <a:spAutoFit/>
          </a:bodyPr>
          <a:lstStyle/>
          <a:p>
            <a:pPr marL="0" marR="0" lvl="0" indent="0" algn="ctr" defTabSz="913180" rtl="0" eaLnBrk="1" fontAlgn="auto" latinLnBrk="0" hangingPunct="1">
              <a:lnSpc>
                <a:spcPct val="120000"/>
              </a:lnSpc>
              <a:spcBef>
                <a:spcPts val="0"/>
              </a:spcBef>
              <a:spcAft>
                <a:spcPts val="0"/>
              </a:spcAft>
              <a:buClrTx/>
              <a:buSzTx/>
              <a:buFontTx/>
              <a:buNone/>
              <a:tabLst/>
              <a:defRPr/>
            </a:pPr>
            <a:r>
              <a:rPr kumimoji="0" lang="en-US" sz="2600" b="0" i="0" u="none" strike="noStrike" kern="1200" cap="none" spc="0" normalizeH="0" baseline="0" noProof="0" smtClean="0">
                <a:ln>
                  <a:solidFill>
                    <a:srgbClr val="00B050"/>
                  </a:solidFill>
                </a:ln>
                <a:solidFill>
                  <a:prstClr val="black"/>
                </a:solidFill>
                <a:effectLst/>
                <a:uLnTx/>
                <a:uFillTx/>
                <a:latin typeface="Arial-SGK-TV" pitchFamily="2" charset="0"/>
                <a:ea typeface="Arial-Rounded" panose="020B0500000000000000" pitchFamily="34" charset="0"/>
                <a:cs typeface="Arial-SGK-TV" pitchFamily="2" charset="0"/>
              </a:rPr>
              <a:t>3. Viết câu trả lời cho câu hỏi b ở mục 3 ( SHS trang 65)</a:t>
            </a:r>
            <a:endParaRPr kumimoji="0" lang="vi-VN" sz="2600" b="0" i="0" u="none" strike="noStrike" kern="1200" cap="none" spc="0" normalizeH="0" baseline="0" noProof="0" dirty="0">
              <a:ln>
                <a:solidFill>
                  <a:srgbClr val="00B050"/>
                </a:solidFill>
              </a:ln>
              <a:solidFill>
                <a:prstClr val="black"/>
              </a:solidFill>
              <a:effectLst/>
              <a:uLnTx/>
              <a:uFillTx/>
              <a:latin typeface="Arial-SGK-TV" pitchFamily="2" charset="0"/>
              <a:ea typeface="Arial-Rounded" panose="020B0500000000000000" pitchFamily="34" charset="0"/>
              <a:cs typeface="Arial-SGK-TV" pitchFamily="2" charset="0"/>
            </a:endParaRPr>
          </a:p>
        </p:txBody>
      </p:sp>
      <p:pic>
        <p:nvPicPr>
          <p:cNvPr id="25" name="Picture 24">
            <a:extLst>
              <a:ext uri="{FF2B5EF4-FFF2-40B4-BE49-F238E27FC236}">
                <a16:creationId xmlns:a16="http://schemas.microsoft.com/office/drawing/2014/main" id="{52117F75-993F-4910-BEA1-64EBBB8CF667}"/>
              </a:ext>
            </a:extLst>
          </p:cNvPr>
          <p:cNvPicPr>
            <a:picLocks noChangeAspect="1"/>
          </p:cNvPicPr>
          <p:nvPr/>
        </p:nvPicPr>
        <p:blipFill>
          <a:blip r:embed="rId3"/>
          <a:stretch>
            <a:fillRect/>
          </a:stretch>
        </p:blipFill>
        <p:spPr>
          <a:xfrm>
            <a:off x="-1" y="1123950"/>
            <a:ext cx="9469821" cy="2590800"/>
          </a:xfrm>
          <a:prstGeom prst="rect">
            <a:avLst/>
          </a:prstGeom>
        </p:spPr>
      </p:pic>
    </p:spTree>
    <p:extLst>
      <p:ext uri="{BB962C8B-B14F-4D97-AF65-F5344CB8AC3E}">
        <p14:creationId xmlns:p14="http://schemas.microsoft.com/office/powerpoint/2010/main" val="3245186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110" name="文本框 109"/>
          <p:cNvSpPr txBox="1"/>
          <p:nvPr/>
        </p:nvSpPr>
        <p:spPr>
          <a:xfrm>
            <a:off x="273741" y="2309640"/>
            <a:ext cx="3400512" cy="707886"/>
          </a:xfrm>
          <a:prstGeom prst="rect">
            <a:avLst/>
          </a:prstGeom>
          <a:noFill/>
        </p:spPr>
        <p:txBody>
          <a:bodyPr wrap="square" rtlCol="0">
            <a:spAutoFit/>
          </a:bodyPr>
          <a:lstStyle/>
          <a:p>
            <a:pPr algn="ctr"/>
            <a:r>
              <a:rPr lang="en-US" altLang="zh-CN" sz="4000" b="1" dirty="0" err="1" smtClean="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rPr>
              <a:t>Khởi</a:t>
            </a:r>
            <a:r>
              <a:rPr lang="en-US" altLang="zh-CN" sz="4000" b="1" dirty="0" smtClean="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4000" b="1" dirty="0" err="1" smtClean="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rPr>
              <a:t>động</a:t>
            </a:r>
            <a:endParaRPr lang="zh-CN" altLang="en-US" sz="4000" b="1" dirty="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 panose="020B0604020202020204" pitchFamily="34" charset="0"/>
                <a:ea typeface="Arial-Rounded" panose="020B0500000000000000" pitchFamily="34" charset="-93"/>
                <a:cs typeface="Arial" panose="020B0604020202020204" pitchFamily="34" charset="0"/>
                <a:sym typeface="+mn-lt"/>
              </a:rPr>
              <a:t>1</a:t>
            </a:r>
            <a:endParaRPr lang="zh-CN" altLang="en-US" sz="5400" dirty="0">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694431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39140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Quan sát bạn nhỏ trong tranh</a:t>
            </a:r>
          </a:p>
        </p:txBody>
      </p:sp>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7" y="19089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072" t="20237" r="20017" b="16270"/>
          <a:stretch/>
        </p:blipFill>
        <p:spPr bwMode="auto">
          <a:xfrm>
            <a:off x="2579914" y="886260"/>
            <a:ext cx="6564086" cy="378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443" y="1123950"/>
            <a:ext cx="2509157" cy="1569539"/>
          </a:xfrm>
          <a:prstGeom prst="rect">
            <a:avLst/>
          </a:prstGeom>
          <a:noFill/>
        </p:spPr>
        <p:txBody>
          <a:bodyPr wrap="square" lIns="91317" tIns="45660" rIns="91317" bIns="45660" rtlCol="0">
            <a:spAutoFit/>
          </a:bodyPr>
          <a:lstStyle/>
          <a:p>
            <a:r>
              <a:rPr lang="en-US" sz="2400" dirty="0" smtClean="0">
                <a:latin typeface="Arial" pitchFamily="34" charset="0"/>
                <a:ea typeface="Arial-Rounded" pitchFamily="34" charset="0"/>
                <a:cs typeface="Arial" pitchFamily="34" charset="0"/>
              </a:rPr>
              <a:t>a) </a:t>
            </a:r>
            <a:r>
              <a:rPr lang="en-US" sz="2400" dirty="0" err="1" smtClean="0">
                <a:latin typeface="Arial" pitchFamily="34" charset="0"/>
                <a:ea typeface="Arial-Rounded" pitchFamily="34" charset="0"/>
                <a:cs typeface="Arial" pitchFamily="34" charset="0"/>
              </a:rPr>
              <a:t>Bạn</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nhỏ</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đang</a:t>
            </a:r>
            <a:r>
              <a:rPr lang="en-US" sz="2400" dirty="0">
                <a:latin typeface="Arial" pitchFamily="34" charset="0"/>
                <a:ea typeface="Arial-Rounded" pitchFamily="34" charset="0"/>
                <a:cs typeface="Arial" pitchFamily="34" charset="0"/>
              </a:rPr>
              <a:t> ở </a:t>
            </a:r>
            <a:r>
              <a:rPr lang="en-US" sz="2400" dirty="0" err="1">
                <a:latin typeface="Arial" pitchFamily="34" charset="0"/>
                <a:ea typeface="Arial-Rounded" pitchFamily="34" charset="0"/>
                <a:cs typeface="Arial" pitchFamily="34" charset="0"/>
              </a:rPr>
              <a:t>đâu</a:t>
            </a:r>
            <a:r>
              <a:rPr lang="en-US" sz="2400" dirty="0">
                <a:latin typeface="Arial" pitchFamily="34" charset="0"/>
                <a:ea typeface="Arial-Rounded" pitchFamily="34" charset="0"/>
                <a:cs typeface="Arial" pitchFamily="34" charset="0"/>
              </a:rPr>
              <a:t>? </a:t>
            </a:r>
            <a:endParaRPr lang="en-US" sz="2400" dirty="0" smtClean="0">
              <a:latin typeface="Arial" pitchFamily="34" charset="0"/>
              <a:ea typeface="Arial-Rounded" pitchFamily="34" charset="0"/>
              <a:cs typeface="Arial" pitchFamily="34" charset="0"/>
            </a:endParaRPr>
          </a:p>
          <a:p>
            <a:r>
              <a:rPr lang="en-US" sz="2400" dirty="0" err="1" smtClean="0">
                <a:latin typeface="Arial" pitchFamily="34" charset="0"/>
                <a:ea typeface="Arial-Rounded" pitchFamily="34" charset="0"/>
                <a:cs typeface="Arial" pitchFamily="34" charset="0"/>
              </a:rPr>
              <a:t>Vì</a:t>
            </a:r>
            <a:r>
              <a:rPr lang="en-US" sz="2400" dirty="0" smtClean="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sao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bạn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khóc</a:t>
            </a:r>
            <a:r>
              <a:rPr lang="en-US" sz="2400" dirty="0">
                <a:latin typeface="Arial" pitchFamily="34" charset="0"/>
                <a:ea typeface="Arial-Rounded" pitchFamily="34" charset="0"/>
                <a:cs typeface="Arial" pitchFamily="34" charset="0"/>
              </a:rPr>
              <a:t>?</a:t>
            </a:r>
          </a:p>
        </p:txBody>
      </p:sp>
      <p:sp>
        <p:nvSpPr>
          <p:cNvPr id="11" name="TextBox 10"/>
          <p:cNvSpPr txBox="1"/>
          <p:nvPr/>
        </p:nvSpPr>
        <p:spPr>
          <a:xfrm>
            <a:off x="29029" y="2899319"/>
            <a:ext cx="2485571" cy="1569539"/>
          </a:xfrm>
          <a:prstGeom prst="rect">
            <a:avLst/>
          </a:prstGeom>
          <a:noFill/>
        </p:spPr>
        <p:txBody>
          <a:bodyPr wrap="square" lIns="91317" tIns="45660" rIns="91317" bIns="45660" rtlCol="0">
            <a:spAutoFit/>
          </a:bodyPr>
          <a:lstStyle/>
          <a:p>
            <a:r>
              <a:rPr lang="en-US" sz="2400" dirty="0">
                <a:latin typeface="Arial" pitchFamily="34" charset="0"/>
                <a:ea typeface="Arial-Rounded" pitchFamily="34" charset="0"/>
                <a:cs typeface="Arial" pitchFamily="34" charset="0"/>
              </a:rPr>
              <a:t>b) </a:t>
            </a:r>
            <a:r>
              <a:rPr lang="en-US" sz="2400" dirty="0" err="1">
                <a:latin typeface="Arial" pitchFamily="34" charset="0"/>
                <a:ea typeface="Arial-Rounded" pitchFamily="34" charset="0"/>
                <a:cs typeface="Arial" pitchFamily="34" charset="0"/>
              </a:rPr>
              <a:t>Nếu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gặp</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phải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trường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hợp</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như</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bạn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nhỏ</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sẽ</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gì</a:t>
            </a:r>
            <a:r>
              <a:rPr lang="en-US" sz="2400" dirty="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1982115360"/>
      </p:ext>
    </p:extLst>
  </p:cSld>
  <p:clrMapOvr>
    <a:masterClrMapping/>
  </p:clrMapOvr>
  <mc:AlternateContent xmlns:mc="http://schemas.openxmlformats.org/markup-compatibility/2006" xmlns:p14="http://schemas.microsoft.com/office/powerpoint/2010/main">
    <mc:Choice Requires="p14">
      <p:transition spd="slow" p14:dur="2000" advTm="22082"/>
    </mc:Choice>
    <mc:Fallback xmlns="">
      <p:transition spd="slow" advTm="220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110" name="文本框 109"/>
          <p:cNvSpPr txBox="1"/>
          <p:nvPr/>
        </p:nvSpPr>
        <p:spPr>
          <a:xfrm>
            <a:off x="173229" y="2325603"/>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rPr>
              <a:t>Đọc</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 panose="020B0604020202020204" pitchFamily="34" charset="0"/>
                <a:ea typeface="Arial-Rounded" panose="020B0500000000000000" pitchFamily="34" charset="-93"/>
                <a:cs typeface="Arial" panose="020B0604020202020204" pitchFamily="34" charset="0"/>
                <a:sym typeface="+mn-lt"/>
              </a:rPr>
              <a:t>2</a:t>
            </a:r>
            <a:endParaRPr lang="zh-CN" altLang="en-US" sz="5400" dirty="0">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007145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70" y="158436"/>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490273" y="422922"/>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
        <p:nvSpPr>
          <p:cNvPr id="5" name="TextBox 4"/>
          <p:cNvSpPr txBox="1"/>
          <p:nvPr/>
        </p:nvSpPr>
        <p:spPr>
          <a:xfrm>
            <a:off x="71910" y="920748"/>
            <a:ext cx="8977746" cy="4154862"/>
          </a:xfrm>
          <a:prstGeom prst="rect">
            <a:avLst/>
          </a:prstGeom>
          <a:noFill/>
        </p:spPr>
        <p:txBody>
          <a:bodyPr wrap="square" lIns="91317" tIns="45660" rIns="91317" bIns="45660" rtlCol="0">
            <a:spAutoFit/>
          </a:bodyPr>
          <a:lstStyle/>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Sáng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chủ</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nhật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cho</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và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như</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hội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vào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dặn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con </a:t>
            </a:r>
            <a:r>
              <a:rPr lang="en-US" sz="2400" dirty="0" err="1">
                <a:latin typeface="Arial" pitchFamily="34" charset="0"/>
                <a:ea typeface="Arial-Rounded" pitchFamily="34" charset="0"/>
                <a:cs typeface="Arial" pitchFamily="34" charset="0"/>
              </a:rPr>
              <a:t>cẩn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kẻo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bị</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Nếu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không</a:t>
            </a:r>
            <a:r>
              <a:rPr lang="en-US" sz="2400" dirty="0">
                <a:latin typeface="Arial" pitchFamily="34" charset="0"/>
                <a:ea typeface="Arial-Rounded" pitchFamily="34" charset="0"/>
                <a:cs typeface="Arial" pitchFamily="34" charset="0"/>
              </a:rPr>
              <a:t> may </a:t>
            </a:r>
            <a:r>
              <a:rPr lang="en-US" sz="2400" dirty="0" err="1">
                <a:latin typeface="Arial" pitchFamily="34" charset="0"/>
                <a:ea typeface="Arial-Rounded" pitchFamily="34" charset="0"/>
                <a:cs typeface="Arial" pitchFamily="34" charset="0"/>
              </a:rPr>
              <a:t>bị</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con </a:t>
            </a:r>
            <a:r>
              <a:rPr lang="en-US" sz="2400" dirty="0" err="1">
                <a:latin typeface="Arial" pitchFamily="34" charset="0"/>
                <a:ea typeface="Arial-Rounded" pitchFamily="34" charset="0"/>
                <a:cs typeface="Arial" pitchFamily="34" charset="0"/>
              </a:rPr>
              <a:t>nhớ</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này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Nhìn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kìa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có</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cờ</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rất</a:t>
            </a:r>
            <a:r>
              <a:rPr lang="en-US" sz="2400" dirty="0">
                <a:latin typeface="Arial" pitchFamily="34" charset="0"/>
                <a:ea typeface="Arial-Rounded" pitchFamily="34" charset="0"/>
                <a:cs typeface="Arial" pitchFamily="34" charset="0"/>
              </a:rPr>
              <a:t> to”.</a:t>
            </a:r>
          </a:p>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đẹp</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quá</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cứ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mải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mê</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xem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hết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chỗ</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này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đến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chỗ</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Lúc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ngoảnh</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thì</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đâu</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vừa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chạy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tìm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vừa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gọi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Hoảng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hốt</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suýt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khóc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Chợt</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nhìn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tấm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biển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Lối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Nhớ</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lời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dặn</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đi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theo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hướng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tấm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biển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chỉ</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đường</a:t>
            </a:r>
            <a:r>
              <a:rPr lang="en-US" sz="2400" dirty="0">
                <a:latin typeface="Arial" pitchFamily="34" charset="0"/>
                <a:ea typeface="Arial-Rounded" pitchFamily="34" charset="0"/>
                <a:cs typeface="Arial" pitchFamily="34" charset="0"/>
              </a:rPr>
              <a:t>. “A, </a:t>
            </a:r>
            <a:r>
              <a:rPr lang="en-US" sz="2400" dirty="0" err="1">
                <a:latin typeface="Arial" pitchFamily="34" charset="0"/>
                <a:ea typeface="Arial-Rounded" pitchFamily="34" charset="0"/>
                <a:cs typeface="Arial" pitchFamily="34" charset="0"/>
              </a:rPr>
              <a:t>lá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cờ</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kia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rồi</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mừng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đang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chờ</a:t>
            </a:r>
            <a:r>
              <a:rPr lang="en-US" sz="2400" dirty="0">
                <a:latin typeface="Arial" pitchFamily="34" charset="0"/>
                <a:ea typeface="Arial-Rounded" pitchFamily="34" charset="0"/>
                <a:cs typeface="Arial" pitchFamily="34" charset="0"/>
              </a:rPr>
              <a:t> ở </a:t>
            </a:r>
            <a:r>
              <a:rPr lang="en-US" sz="2400" dirty="0" err="1">
                <a:latin typeface="Arial" pitchFamily="34" charset="0"/>
                <a:ea typeface="Arial-Rounded" pitchFamily="34" charset="0"/>
                <a:cs typeface="Arial" pitchFamily="34" charset="0"/>
              </a:rPr>
              <a:t>đó</a:t>
            </a:r>
            <a:r>
              <a:rPr lang="en-US" sz="2400" dirty="0">
                <a:latin typeface="Arial" pitchFamily="34" charset="0"/>
                <a:ea typeface="Arial-Rounded" pitchFamily="34" charset="0"/>
                <a:cs typeface="Arial" pitchFamily="34" charset="0"/>
              </a:rPr>
              <a:t>.</a:t>
            </a:r>
          </a:p>
          <a:p>
            <a:pPr algn="r"/>
            <a:r>
              <a:rPr lang="en-US" sz="2400" dirty="0">
                <a:latin typeface="Arial" pitchFamily="34" charset="0"/>
                <a:ea typeface="Arial-Rounded" pitchFamily="34" charset="0"/>
                <a:cs typeface="Arial" pitchFamily="34" charset="0"/>
              </a:rPr>
              <a:t>(</a:t>
            </a:r>
            <a:r>
              <a:rPr lang="en-US" sz="2400" i="1" dirty="0">
                <a:latin typeface="Arial" pitchFamily="34" charset="0"/>
                <a:ea typeface="Arial-Rounded" pitchFamily="34" charset="0"/>
                <a:cs typeface="Arial" pitchFamily="34" charset="0"/>
              </a:rPr>
              <a:t>Theo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Phạm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Thị</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Thúy</a:t>
            </a:r>
            <a:r>
              <a:rPr lang="en-US" sz="2400" dirty="0">
                <a:latin typeface="Arial" pitchFamily="34" charset="0"/>
                <a:ea typeface="Arial-Rounded" pitchFamily="34" charset="0"/>
                <a:cs typeface="Arial" pitchFamily="34" charset="0"/>
              </a:rPr>
              <a:t> – </a:t>
            </a:r>
            <a:r>
              <a:rPr lang="en-US" sz="2400" dirty="0" err="1">
                <a:latin typeface="Arial" pitchFamily="34" charset="0"/>
                <a:ea typeface="Arial-Rounded" pitchFamily="34" charset="0"/>
                <a:cs typeface="Arial" pitchFamily="34" charset="0"/>
              </a:rPr>
              <a:t>Tuấn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Hiển</a:t>
            </a:r>
            <a:r>
              <a:rPr lang="en-US" sz="2400" dirty="0">
                <a:latin typeface="Arial" pitchFamily="34" charset="0"/>
                <a:ea typeface="Arial-Rounded" pitchFamily="34" charset="0"/>
                <a:cs typeface="Arial" pitchFamily="34" charset="0"/>
              </a:rPr>
              <a:t>)</a:t>
            </a: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4255983" y="53149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 y="1074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mc:AlternateContent xmlns:mc="http://schemas.openxmlformats.org/markup-compatibility/2006" xmlns:p14="http://schemas.microsoft.com/office/powerpoint/2010/main">
    <mc:Choice Requires="p14">
      <p:transition spd="slow" p14:dur="2000" advTm="63901"/>
    </mc:Choice>
    <mc:Fallback xmlns="">
      <p:transition spd="slow" advTm="639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5750"/>
            <a:ext cx="8229600" cy="857250"/>
          </a:xfrm>
        </p:spPr>
        <p:txBody>
          <a:bodyPr/>
          <a:lstStyle/>
          <a:p>
            <a:r>
              <a:rPr lang="en-US" b="1" dirty="0" err="1">
                <a:latin typeface="Arial" pitchFamily="34" charset="0"/>
                <a:cs typeface="Arial" pitchFamily="34" charset="0"/>
              </a:rPr>
              <a:t>Vần</a:t>
            </a:r>
            <a:r>
              <a:rPr lang="en-US" b="1" dirty="0">
                <a:latin typeface="Arial" pitchFamily="34" charset="0"/>
                <a:cs typeface="Arial" pitchFamily="34" charset="0"/>
              </a:rPr>
              <a:t> </a:t>
            </a:r>
            <a:r>
              <a:rPr lang="en-US" b="1" dirty="0" err="1">
                <a:latin typeface="Arial" pitchFamily="34" charset="0"/>
                <a:cs typeface="Arial" pitchFamily="34" charset="0"/>
              </a:rPr>
              <a:t>mới</a:t>
            </a:r>
            <a:r>
              <a:rPr lang="en-US" b="1" dirty="0">
                <a:latin typeface="Arial" pitchFamily="34" charset="0"/>
                <a:cs typeface="Arial" pitchFamily="34" charset="0"/>
              </a:rPr>
              <a:t>:</a:t>
            </a:r>
          </a:p>
        </p:txBody>
      </p:sp>
      <p:sp>
        <p:nvSpPr>
          <p:cNvPr id="4" name="Title 1"/>
          <p:cNvSpPr txBox="1">
            <a:spLocks/>
          </p:cNvSpPr>
          <p:nvPr/>
        </p:nvSpPr>
        <p:spPr>
          <a:xfrm>
            <a:off x="304800" y="1352550"/>
            <a:ext cx="8229600" cy="857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dirty="0" err="1">
                <a:latin typeface="Arial" pitchFamily="34" charset="0"/>
                <a:cs typeface="Arial" pitchFamily="34" charset="0"/>
              </a:rPr>
              <a:t>oanh</a:t>
            </a:r>
            <a:r>
              <a:rPr lang="en-US" dirty="0">
                <a:latin typeface="Arial" pitchFamily="34" charset="0"/>
                <a:cs typeface="Arial" pitchFamily="34" charset="0"/>
              </a:rPr>
              <a:t> – </a:t>
            </a:r>
            <a:r>
              <a:rPr lang="en-US" dirty="0" err="1">
                <a:latin typeface="Arial" pitchFamily="34" charset="0"/>
                <a:cs typeface="Arial" pitchFamily="34" charset="0"/>
              </a:rPr>
              <a:t>ngoảnh</a:t>
            </a:r>
            <a:r>
              <a:rPr lang="en-US" dirty="0">
                <a:latin typeface="Arial" pitchFamily="34" charset="0"/>
                <a:cs typeface="Arial" pitchFamily="34" charset="0"/>
              </a:rPr>
              <a:t> </a:t>
            </a:r>
            <a:r>
              <a:rPr lang="en-US" dirty="0" err="1">
                <a:latin typeface="Arial" pitchFamily="34" charset="0"/>
                <a:cs typeface="Arial" pitchFamily="34" charset="0"/>
              </a:rPr>
              <a:t>lại</a:t>
            </a:r>
            <a:endParaRPr lang="en-US" dirty="0">
              <a:latin typeface="Arial" pitchFamily="34" charset="0"/>
              <a:cs typeface="Arial" pitchFamily="34" charset="0"/>
            </a:endParaRPr>
          </a:p>
        </p:txBody>
      </p:sp>
      <p:sp>
        <p:nvSpPr>
          <p:cNvPr id="5" name="Title 1">
            <a:extLst>
              <a:ext uri="{FF2B5EF4-FFF2-40B4-BE49-F238E27FC236}">
                <a16:creationId xmlns:a16="http://schemas.microsoft.com/office/drawing/2014/main" id="{583D6E96-C50A-48B8-8744-07242287676F}"/>
              </a:ext>
            </a:extLst>
          </p:cNvPr>
          <p:cNvSpPr txBox="1">
            <a:spLocks/>
          </p:cNvSpPr>
          <p:nvPr/>
        </p:nvSpPr>
        <p:spPr>
          <a:xfrm>
            <a:off x="1185231" y="2419350"/>
            <a:ext cx="6773537"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dirty="0" err="1">
                <a:solidFill>
                  <a:srgbClr val="FF0000"/>
                </a:solidFill>
                <a:latin typeface="Arial" pitchFamily="34" charset="0"/>
                <a:cs typeface="Arial" pitchFamily="34" charset="0"/>
              </a:rPr>
              <a:t>Ngoảnh</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lại</a:t>
            </a:r>
            <a:r>
              <a:rPr lang="en-US" sz="3600" b="1" dirty="0">
                <a:latin typeface="Arial" pitchFamily="34" charset="0"/>
                <a:cs typeface="Arial" pitchFamily="34" charset="0"/>
              </a:rPr>
              <a:t>: </a:t>
            </a:r>
            <a:r>
              <a:rPr lang="en-US" sz="3600" dirty="0">
                <a:latin typeface="Arial" pitchFamily="34" charset="0"/>
                <a:cs typeface="Arial" pitchFamily="34" charset="0"/>
              </a:rPr>
              <a:t>quay </a:t>
            </a:r>
            <a:r>
              <a:rPr lang="en-US" sz="3600" dirty="0" err="1">
                <a:latin typeface="Arial" pitchFamily="34" charset="0"/>
                <a:cs typeface="Arial" pitchFamily="34" charset="0"/>
              </a:rPr>
              <a:t>đầu</a:t>
            </a:r>
            <a:r>
              <a:rPr lang="en-US" sz="3600" dirty="0">
                <a:latin typeface="Arial" pitchFamily="34" charset="0"/>
                <a:cs typeface="Arial" pitchFamily="34" charset="0"/>
              </a:rPr>
              <a:t> </a:t>
            </a:r>
            <a:r>
              <a:rPr lang="en-US" sz="3600" dirty="0" err="1">
                <a:latin typeface="Arial" pitchFamily="34" charset="0"/>
                <a:cs typeface="Arial" pitchFamily="34" charset="0"/>
              </a:rPr>
              <a:t>nhìn</a:t>
            </a:r>
            <a:r>
              <a:rPr lang="en-US" sz="3600" dirty="0">
                <a:latin typeface="Arial" pitchFamily="34" charset="0"/>
                <a:cs typeface="Arial" pitchFamily="34" charset="0"/>
              </a:rPr>
              <a:t> </a:t>
            </a:r>
            <a:r>
              <a:rPr lang="en-US" sz="3600" dirty="0" err="1">
                <a:latin typeface="Arial" pitchFamily="34" charset="0"/>
                <a:cs typeface="Arial" pitchFamily="34" charset="0"/>
              </a:rPr>
              <a:t>về</a:t>
            </a:r>
            <a:r>
              <a:rPr lang="en-US" sz="3600" dirty="0">
                <a:latin typeface="Arial" pitchFamily="34" charset="0"/>
                <a:cs typeface="Arial" pitchFamily="34" charset="0"/>
              </a:rPr>
              <a:t> </a:t>
            </a:r>
            <a:r>
              <a:rPr lang="en-US" sz="3600" dirty="0" err="1">
                <a:latin typeface="Arial" pitchFamily="34" charset="0"/>
                <a:cs typeface="Arial" pitchFamily="34" charset="0"/>
              </a:rPr>
              <a:t>phía</a:t>
            </a:r>
            <a:r>
              <a:rPr lang="en-US" sz="3600" dirty="0">
                <a:latin typeface="Arial" pitchFamily="34" charset="0"/>
                <a:cs typeface="Arial" pitchFamily="34" charset="0"/>
              </a:rPr>
              <a:t> </a:t>
            </a:r>
            <a:r>
              <a:rPr lang="en-US" sz="3600" dirty="0" err="1">
                <a:latin typeface="Arial" pitchFamily="34" charset="0"/>
                <a:cs typeface="Arial" pitchFamily="34" charset="0"/>
              </a:rPr>
              <a:t>sau</a:t>
            </a:r>
            <a:r>
              <a:rPr lang="en-US" sz="3600" dirty="0">
                <a:latin typeface="Arial" pitchFamily="34" charset="0"/>
                <a:cs typeface="Arial" pitchFamily="34" charset="0"/>
              </a:rPr>
              <a:t> </a:t>
            </a:r>
            <a:r>
              <a:rPr lang="en-US" sz="3600" dirty="0" err="1">
                <a:latin typeface="Arial" pitchFamily="34" charset="0"/>
                <a:cs typeface="Arial" pitchFamily="34" charset="0"/>
              </a:rPr>
              <a:t>lưng</a:t>
            </a:r>
            <a:r>
              <a:rPr lang="en-US" sz="3600" dirty="0">
                <a:latin typeface="Arial" pitchFamily="34" charset="0"/>
                <a:cs typeface="Arial" pitchFamily="34" charset="0"/>
              </a:rPr>
              <a:t> </a:t>
            </a:r>
            <a:r>
              <a:rPr lang="en-US" sz="3600" dirty="0" err="1">
                <a:latin typeface="Arial" pitchFamily="34" charset="0"/>
                <a:cs typeface="Arial" pitchFamily="34" charset="0"/>
              </a:rPr>
              <a:t>mình</a:t>
            </a:r>
            <a:r>
              <a:rPr lang="en-US" sz="3600" dirty="0">
                <a:latin typeface="Arial" pitchFamily="34" charset="0"/>
                <a:cs typeface="Arial" pitchFamily="34" charset="0"/>
              </a:rPr>
              <a:t>.</a:t>
            </a:r>
          </a:p>
        </p:txBody>
      </p:sp>
    </p:spTree>
    <p:extLst>
      <p:ext uri="{BB962C8B-B14F-4D97-AF65-F5344CB8AC3E}">
        <p14:creationId xmlns:p14="http://schemas.microsoft.com/office/powerpoint/2010/main" val="2751086875"/>
      </p:ext>
    </p:extLst>
  </p:cSld>
  <p:clrMapOvr>
    <a:masterClrMapping/>
  </p:clrMapOvr>
  <mc:AlternateContent xmlns:mc="http://schemas.openxmlformats.org/markup-compatibility/2006" xmlns:p14="http://schemas.microsoft.com/office/powerpoint/2010/main">
    <mc:Choice Requires="p14">
      <p:transition spd="slow" p14:dur="2000" advTm="22523"/>
    </mc:Choice>
    <mc:Fallback xmlns="">
      <p:transition spd="slow" advTm="225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
        <p:nvSpPr>
          <p:cNvPr id="12" name="TextBox 11"/>
          <p:cNvSpPr txBox="1"/>
          <p:nvPr/>
        </p:nvSpPr>
        <p:spPr>
          <a:xfrm>
            <a:off x="71910" y="478776"/>
            <a:ext cx="8977746" cy="4154862"/>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Phạm Thị Thúy – Tuấn Hiển)</a:t>
            </a:r>
          </a:p>
        </p:txBody>
      </p:sp>
      <p:sp>
        <p:nvSpPr>
          <p:cNvPr id="4" name="TextBox 3"/>
          <p:cNvSpPr txBox="1"/>
          <p:nvPr/>
        </p:nvSpPr>
        <p:spPr>
          <a:xfrm>
            <a:off x="9175" y="4670511"/>
            <a:ext cx="5629625" cy="523111"/>
          </a:xfrm>
          <a:prstGeom prst="rect">
            <a:avLst/>
          </a:prstGeom>
          <a:solidFill>
            <a:srgbClr val="B9EDFF"/>
          </a:solidFill>
        </p:spPr>
        <p:txBody>
          <a:bodyPr wrap="square" lIns="91330" tIns="45666" rIns="91330" bIns="45666" rtlCol="0">
            <a:spAutoFit/>
          </a:bodyPr>
          <a:lstStyle/>
          <a:p>
            <a:pPr algn="ctr"/>
            <a:r>
              <a:rPr lang="en-US" sz="2800">
                <a:latin typeface="Arial" pitchFamily="34" charset="0"/>
                <a:ea typeface="Arial-Rounded" pitchFamily="34" charset="0"/>
                <a:cs typeface="Arial" pitchFamily="34" charset="0"/>
              </a:rPr>
              <a:t>Luyện đọc từ ngữ</a:t>
            </a:r>
          </a:p>
        </p:txBody>
      </p:sp>
      <p:cxnSp>
        <p:nvCxnSpPr>
          <p:cNvPr id="5" name="Straight Connector 4"/>
          <p:cNvCxnSpPr/>
          <p:nvPr/>
        </p:nvCxnSpPr>
        <p:spPr>
          <a:xfrm flipH="1">
            <a:off x="2123442" y="2695575"/>
            <a:ext cx="10388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489499" y="3070714"/>
            <a:ext cx="6258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756518" y="3800475"/>
            <a:ext cx="8501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913063" y="3800475"/>
            <a:ext cx="9109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029200" y="3105150"/>
            <a:ext cx="889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mc:AlternateContent xmlns:mc="http://schemas.openxmlformats.org/markup-compatibility/2006" xmlns:p14="http://schemas.microsoft.com/office/powerpoint/2010/main">
    <mc:Choice Requires="p14">
      <p:transition spd="slow" p14:dur="2000" advTm="14383"/>
    </mc:Choice>
    <mc:Fallback xmlns="">
      <p:transition spd="slow" advTm="143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411" y="117113"/>
            <a:ext cx="8229600" cy="857250"/>
          </a:xfrm>
        </p:spPr>
        <p:txBody>
          <a:bodyPr>
            <a:normAutofit/>
          </a:bodyPr>
          <a:lstStyle/>
          <a:p>
            <a:r>
              <a:rPr lang="en-US" sz="4000" b="1" dirty="0" err="1">
                <a:latin typeface="Arial" pitchFamily="34" charset="0"/>
                <a:cs typeface="Arial" pitchFamily="34" charset="0"/>
              </a:rPr>
              <a:t>Giải</a:t>
            </a:r>
            <a:r>
              <a:rPr lang="en-US" sz="4000" b="1" dirty="0">
                <a:latin typeface="Arial" pitchFamily="34" charset="0"/>
                <a:cs typeface="Arial" pitchFamily="34" charset="0"/>
              </a:rPr>
              <a:t> </a:t>
            </a:r>
            <a:r>
              <a:rPr lang="en-US" sz="4000" b="1" dirty="0" err="1">
                <a:latin typeface="Arial" pitchFamily="34" charset="0"/>
                <a:cs typeface="Arial" pitchFamily="34" charset="0"/>
              </a:rPr>
              <a:t>nghĩa</a:t>
            </a:r>
            <a:r>
              <a:rPr lang="en-US" sz="4000" b="1" dirty="0">
                <a:latin typeface="Arial" pitchFamily="34" charset="0"/>
                <a:cs typeface="Arial" pitchFamily="34" charset="0"/>
              </a:rPr>
              <a:t> </a:t>
            </a:r>
            <a:r>
              <a:rPr lang="en-US" sz="4000" b="1" dirty="0" err="1">
                <a:latin typeface="Arial" pitchFamily="34" charset="0"/>
                <a:cs typeface="Arial" pitchFamily="34" charset="0"/>
              </a:rPr>
              <a:t>từ</a:t>
            </a:r>
            <a:r>
              <a:rPr lang="en-US" sz="4000" b="1" dirty="0">
                <a:latin typeface="Arial" pitchFamily="34" charset="0"/>
                <a:cs typeface="Arial" pitchFamily="34" charset="0"/>
              </a:rPr>
              <a:t> </a:t>
            </a:r>
            <a:r>
              <a:rPr lang="en-US" sz="4000" b="1" dirty="0" err="1">
                <a:latin typeface="Arial" pitchFamily="34" charset="0"/>
                <a:cs typeface="Arial" pitchFamily="34" charset="0"/>
              </a:rPr>
              <a:t>khó</a:t>
            </a:r>
            <a:r>
              <a:rPr lang="en-US" sz="4000" b="1" dirty="0">
                <a:latin typeface="Arial" pitchFamily="34" charset="0"/>
                <a:cs typeface="Arial" pitchFamily="34" charset="0"/>
              </a:rPr>
              <a:t>:</a:t>
            </a:r>
          </a:p>
        </p:txBody>
      </p:sp>
      <p:sp>
        <p:nvSpPr>
          <p:cNvPr id="3" name="Title 1"/>
          <p:cNvSpPr txBox="1">
            <a:spLocks/>
          </p:cNvSpPr>
          <p:nvPr/>
        </p:nvSpPr>
        <p:spPr>
          <a:xfrm>
            <a:off x="225228" y="824200"/>
            <a:ext cx="9144000" cy="1238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200" b="1" dirty="0" err="1">
                <a:solidFill>
                  <a:srgbClr val="FF0000"/>
                </a:solidFill>
                <a:latin typeface="Arial" pitchFamily="34" charset="0"/>
                <a:cs typeface="Arial" pitchFamily="34" charset="0"/>
              </a:rPr>
              <a:t>Đông</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như</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hội</a:t>
            </a:r>
            <a:r>
              <a:rPr lang="en-US" sz="3200" b="1" dirty="0">
                <a:latin typeface="Arial" pitchFamily="34" charset="0"/>
                <a:cs typeface="Arial" pitchFamily="34" charset="0"/>
              </a:rPr>
              <a:t>:</a:t>
            </a:r>
            <a:r>
              <a:rPr lang="en-US" sz="3200" b="1" dirty="0">
                <a:solidFill>
                  <a:srgbClr val="FF0000"/>
                </a:solidFill>
                <a:latin typeface="Arial" pitchFamily="34" charset="0"/>
                <a:cs typeface="Arial" pitchFamily="34" charset="0"/>
              </a:rPr>
              <a:t> </a:t>
            </a:r>
            <a:r>
              <a:rPr lang="en-US" sz="3200" dirty="0" err="1">
                <a:latin typeface="Arial" pitchFamily="34" charset="0"/>
                <a:cs typeface="Arial" pitchFamily="34" charset="0"/>
              </a:rPr>
              <a:t>rất</a:t>
            </a:r>
            <a:r>
              <a:rPr lang="en-US" sz="3200" dirty="0">
                <a:latin typeface="Arial" pitchFamily="34" charset="0"/>
                <a:cs typeface="Arial" pitchFamily="34" charset="0"/>
              </a:rPr>
              <a:t> </a:t>
            </a:r>
            <a:r>
              <a:rPr lang="en-US" sz="3200" dirty="0" err="1">
                <a:latin typeface="Arial" pitchFamily="34" charset="0"/>
                <a:cs typeface="Arial" pitchFamily="34" charset="0"/>
              </a:rPr>
              <a:t>nhiều</a:t>
            </a:r>
            <a:r>
              <a:rPr lang="en-US" sz="3200" dirty="0">
                <a:latin typeface="Arial" pitchFamily="34" charset="0"/>
                <a:cs typeface="Arial" pitchFamily="34" charset="0"/>
              </a:rPr>
              <a:t> </a:t>
            </a:r>
            <a:r>
              <a:rPr lang="en-US" sz="3200" dirty="0" err="1">
                <a:latin typeface="Arial" pitchFamily="34" charset="0"/>
                <a:cs typeface="Arial" pitchFamily="34" charset="0"/>
              </a:rPr>
              <a:t>người</a:t>
            </a:r>
            <a:r>
              <a:rPr lang="en-US" sz="3200" dirty="0">
                <a:latin typeface="Arial" pitchFamily="34" charset="0"/>
                <a:cs typeface="Arial" pitchFamily="34" charset="0"/>
              </a:rPr>
              <a:t>.</a:t>
            </a:r>
          </a:p>
        </p:txBody>
      </p:sp>
      <p:sp>
        <p:nvSpPr>
          <p:cNvPr id="6" name="Title 1"/>
          <p:cNvSpPr txBox="1">
            <a:spLocks/>
          </p:cNvSpPr>
          <p:nvPr/>
        </p:nvSpPr>
        <p:spPr>
          <a:xfrm>
            <a:off x="262869" y="1981775"/>
            <a:ext cx="8271531"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200" b="1" dirty="0" err="1">
                <a:solidFill>
                  <a:srgbClr val="FF0000"/>
                </a:solidFill>
                <a:latin typeface="Arial" pitchFamily="34" charset="0"/>
                <a:cs typeface="Arial" pitchFamily="34" charset="0"/>
              </a:rPr>
              <a:t>Mải</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mê</a:t>
            </a:r>
            <a:r>
              <a:rPr lang="en-US" sz="3200" b="1" dirty="0">
                <a:latin typeface="Arial" pitchFamily="34" charset="0"/>
                <a:cs typeface="Arial" pitchFamily="34" charset="0"/>
              </a:rPr>
              <a:t>:</a:t>
            </a:r>
            <a:r>
              <a:rPr lang="en-US" sz="3200" b="1" dirty="0">
                <a:solidFill>
                  <a:srgbClr val="FF0000"/>
                </a:solidFill>
                <a:latin typeface="Arial" pitchFamily="34" charset="0"/>
                <a:cs typeface="Arial" pitchFamily="34" charset="0"/>
              </a:rPr>
              <a:t> </a:t>
            </a:r>
            <a:r>
              <a:rPr lang="en-US" sz="3200" dirty="0">
                <a:latin typeface="Arial" pitchFamily="34" charset="0"/>
                <a:cs typeface="Arial" pitchFamily="34" charset="0"/>
              </a:rPr>
              <a:t>ở </a:t>
            </a:r>
            <a:r>
              <a:rPr lang="en-US" sz="3200" dirty="0" err="1">
                <a:latin typeface="Arial" pitchFamily="34" charset="0"/>
                <a:cs typeface="Arial" pitchFamily="34" charset="0"/>
              </a:rPr>
              <a:t>đây</a:t>
            </a:r>
            <a:r>
              <a:rPr lang="en-US" sz="3200" dirty="0">
                <a:latin typeface="Arial" pitchFamily="34" charset="0"/>
                <a:cs typeface="Arial" pitchFamily="34" charset="0"/>
              </a:rPr>
              <a:t> </a:t>
            </a:r>
            <a:r>
              <a:rPr lang="en-US" sz="3200" dirty="0" err="1">
                <a:latin typeface="Arial" pitchFamily="34" charset="0"/>
                <a:cs typeface="Arial" pitchFamily="34" charset="0"/>
              </a:rPr>
              <a:t>có</a:t>
            </a:r>
            <a:r>
              <a:rPr lang="en-US" sz="3200" dirty="0">
                <a:latin typeface="Arial" pitchFamily="34" charset="0"/>
                <a:cs typeface="Arial" pitchFamily="34" charset="0"/>
              </a:rPr>
              <a:t> </a:t>
            </a:r>
            <a:r>
              <a:rPr lang="en-US" sz="3200" dirty="0" err="1">
                <a:latin typeface="Arial" pitchFamily="34" charset="0"/>
                <a:cs typeface="Arial" pitchFamily="34" charset="0"/>
              </a:rPr>
              <a:t>nghĩa</a:t>
            </a:r>
            <a:r>
              <a:rPr lang="en-US" sz="3200" dirty="0">
                <a:latin typeface="Arial" pitchFamily="34" charset="0"/>
                <a:cs typeface="Arial" pitchFamily="34" charset="0"/>
              </a:rPr>
              <a:t> </a:t>
            </a:r>
            <a:r>
              <a:rPr lang="en-US" sz="3200" dirty="0" err="1">
                <a:latin typeface="Arial" pitchFamily="34" charset="0"/>
                <a:cs typeface="Arial" pitchFamily="34" charset="0"/>
              </a:rPr>
              <a:t>là</a:t>
            </a:r>
            <a:r>
              <a:rPr lang="en-US" sz="3200" dirty="0">
                <a:latin typeface="Arial" pitchFamily="34" charset="0"/>
                <a:cs typeface="Arial" pitchFamily="34" charset="0"/>
              </a:rPr>
              <a:t> </a:t>
            </a:r>
            <a:r>
              <a:rPr lang="en-US" sz="3200" dirty="0" err="1">
                <a:latin typeface="Arial" pitchFamily="34" charset="0"/>
                <a:cs typeface="Arial" pitchFamily="34" charset="0"/>
              </a:rPr>
              <a:t>tập</a:t>
            </a:r>
            <a:r>
              <a:rPr lang="en-US" sz="3200" dirty="0">
                <a:latin typeface="Arial" pitchFamily="34" charset="0"/>
                <a:cs typeface="Arial" pitchFamily="34" charset="0"/>
              </a:rPr>
              <a:t> </a:t>
            </a:r>
            <a:r>
              <a:rPr lang="en-US" sz="3200" dirty="0" err="1">
                <a:latin typeface="Arial" pitchFamily="34" charset="0"/>
                <a:cs typeface="Arial" pitchFamily="34" charset="0"/>
              </a:rPr>
              <a:t>trung</a:t>
            </a:r>
            <a:r>
              <a:rPr lang="en-US" sz="3200" dirty="0">
                <a:latin typeface="Arial" pitchFamily="34" charset="0"/>
                <a:cs typeface="Arial" pitchFamily="34" charset="0"/>
              </a:rPr>
              <a:t> </a:t>
            </a:r>
            <a:r>
              <a:rPr lang="en-US" sz="3200" dirty="0" err="1">
                <a:latin typeface="Arial" pitchFamily="34" charset="0"/>
                <a:cs typeface="Arial" pitchFamily="34" charset="0"/>
              </a:rPr>
              <a:t>cao</a:t>
            </a:r>
            <a:r>
              <a:rPr lang="en-US" sz="3200" dirty="0">
                <a:latin typeface="Arial" pitchFamily="34" charset="0"/>
                <a:cs typeface="Arial" pitchFamily="34" charset="0"/>
              </a:rPr>
              <a:t> </a:t>
            </a:r>
            <a:r>
              <a:rPr lang="en-US" sz="3200" dirty="0" err="1">
                <a:latin typeface="Arial" pitchFamily="34" charset="0"/>
                <a:cs typeface="Arial" pitchFamily="34" charset="0"/>
              </a:rPr>
              <a:t>vào</a:t>
            </a:r>
            <a:r>
              <a:rPr lang="en-US" sz="3200" dirty="0">
                <a:latin typeface="Arial" pitchFamily="34" charset="0"/>
                <a:cs typeface="Arial" pitchFamily="34" charset="0"/>
              </a:rPr>
              <a:t> </a:t>
            </a:r>
            <a:r>
              <a:rPr lang="en-US" sz="3200" dirty="0" err="1">
                <a:latin typeface="Arial" pitchFamily="34" charset="0"/>
                <a:cs typeface="Arial" pitchFamily="34" charset="0"/>
              </a:rPr>
              <a:t>việc</a:t>
            </a:r>
            <a:r>
              <a:rPr lang="en-US" sz="3200" dirty="0">
                <a:latin typeface="Arial" pitchFamily="34" charset="0"/>
                <a:cs typeface="Arial" pitchFamily="34" charset="0"/>
              </a:rPr>
              <a:t> </a:t>
            </a:r>
            <a:r>
              <a:rPr lang="en-US" sz="3200" dirty="0" err="1">
                <a:latin typeface="Arial" pitchFamily="34" charset="0"/>
                <a:cs typeface="Arial" pitchFamily="34" charset="0"/>
              </a:rPr>
              <a:t>xem</a:t>
            </a:r>
            <a:r>
              <a:rPr lang="en-US" sz="3200" dirty="0">
                <a:latin typeface="Arial" pitchFamily="34" charset="0"/>
                <a:cs typeface="Arial" pitchFamily="34" charset="0"/>
              </a:rPr>
              <a:t> </a:t>
            </a:r>
            <a:r>
              <a:rPr lang="en-US" sz="3200" dirty="0" err="1">
                <a:latin typeface="Arial" pitchFamily="34" charset="0"/>
                <a:cs typeface="Arial" pitchFamily="34" charset="0"/>
              </a:rPr>
              <a:t>đến</a:t>
            </a:r>
            <a:r>
              <a:rPr lang="en-US" sz="3200" dirty="0">
                <a:latin typeface="Arial" pitchFamily="34" charset="0"/>
                <a:cs typeface="Arial" pitchFamily="34" charset="0"/>
              </a:rPr>
              <a:t> </a:t>
            </a:r>
            <a:r>
              <a:rPr lang="en-US" sz="3200" dirty="0" err="1">
                <a:latin typeface="Arial" pitchFamily="34" charset="0"/>
                <a:cs typeface="Arial" pitchFamily="34" charset="0"/>
              </a:rPr>
              <a:t>lúc</a:t>
            </a:r>
            <a:r>
              <a:rPr lang="en-US" sz="3200" dirty="0">
                <a:latin typeface="Arial" pitchFamily="34" charset="0"/>
                <a:cs typeface="Arial" pitchFamily="34" charset="0"/>
              </a:rPr>
              <a:t> </a:t>
            </a:r>
            <a:r>
              <a:rPr lang="en-US" sz="3200" dirty="0" err="1">
                <a:latin typeface="Arial" pitchFamily="34" charset="0"/>
                <a:cs typeface="Arial" pitchFamily="34" charset="0"/>
              </a:rPr>
              <a:t>không</a:t>
            </a:r>
            <a:r>
              <a:rPr lang="en-US" sz="3200" dirty="0">
                <a:latin typeface="Arial" pitchFamily="34" charset="0"/>
                <a:cs typeface="Arial" pitchFamily="34" charset="0"/>
              </a:rPr>
              <a:t> </a:t>
            </a:r>
            <a:r>
              <a:rPr lang="en-US" sz="3200" dirty="0" err="1">
                <a:latin typeface="Arial" pitchFamily="34" charset="0"/>
                <a:cs typeface="Arial" pitchFamily="34" charset="0"/>
              </a:rPr>
              <a:t>còn</a:t>
            </a:r>
            <a:r>
              <a:rPr lang="en-US" sz="3200" dirty="0">
                <a:latin typeface="Arial" pitchFamily="34" charset="0"/>
                <a:cs typeface="Arial" pitchFamily="34" charset="0"/>
              </a:rPr>
              <a:t> </a:t>
            </a:r>
            <a:r>
              <a:rPr lang="en-US" sz="3200" dirty="0" err="1">
                <a:latin typeface="Arial" pitchFamily="34" charset="0"/>
                <a:cs typeface="Arial" pitchFamily="34" charset="0"/>
              </a:rPr>
              <a:t>biết</a:t>
            </a:r>
            <a:r>
              <a:rPr lang="en-US" sz="3200" dirty="0">
                <a:latin typeface="Arial" pitchFamily="34" charset="0"/>
                <a:cs typeface="Arial" pitchFamily="34" charset="0"/>
              </a:rPr>
              <a:t> </a:t>
            </a:r>
            <a:r>
              <a:rPr lang="en-US" sz="3200" dirty="0" err="1">
                <a:latin typeface="Arial" pitchFamily="34" charset="0"/>
                <a:cs typeface="Arial" pitchFamily="34" charset="0"/>
              </a:rPr>
              <a:t>gì</a:t>
            </a:r>
            <a:r>
              <a:rPr lang="en-US" sz="3200" dirty="0">
                <a:latin typeface="Arial" pitchFamily="34" charset="0"/>
                <a:cs typeface="Arial" pitchFamily="34" charset="0"/>
              </a:rPr>
              <a:t> </a:t>
            </a:r>
            <a:r>
              <a:rPr lang="en-US" sz="3200" dirty="0" err="1">
                <a:latin typeface="Arial" pitchFamily="34" charset="0"/>
                <a:cs typeface="Arial" pitchFamily="34" charset="0"/>
              </a:rPr>
              <a:t>đến</a:t>
            </a:r>
            <a:r>
              <a:rPr lang="en-US" sz="3200" dirty="0">
                <a:latin typeface="Arial" pitchFamily="34" charset="0"/>
                <a:cs typeface="Arial" pitchFamily="34" charset="0"/>
              </a:rPr>
              <a:t> </a:t>
            </a:r>
            <a:r>
              <a:rPr lang="en-US" sz="3200" dirty="0" err="1">
                <a:latin typeface="Arial" pitchFamily="34" charset="0"/>
                <a:cs typeface="Arial" pitchFamily="34" charset="0"/>
              </a:rPr>
              <a:t>xung</a:t>
            </a:r>
            <a:r>
              <a:rPr lang="en-US" sz="3200" dirty="0">
                <a:latin typeface="Arial" pitchFamily="34" charset="0"/>
                <a:cs typeface="Arial" pitchFamily="34" charset="0"/>
              </a:rPr>
              <a:t> </a:t>
            </a:r>
            <a:r>
              <a:rPr lang="en-US" sz="3200" dirty="0" err="1">
                <a:latin typeface="Arial" pitchFamily="34" charset="0"/>
                <a:cs typeface="Arial" pitchFamily="34" charset="0"/>
              </a:rPr>
              <a:t>quanh</a:t>
            </a:r>
            <a:r>
              <a:rPr lang="en-US" sz="3200" dirty="0">
                <a:latin typeface="Arial" pitchFamily="34" charset="0"/>
                <a:cs typeface="Arial" pitchFamily="34" charset="0"/>
              </a:rPr>
              <a:t>.</a:t>
            </a:r>
          </a:p>
        </p:txBody>
      </p:sp>
      <p:sp>
        <p:nvSpPr>
          <p:cNvPr id="7" name="Title 1"/>
          <p:cNvSpPr txBox="1">
            <a:spLocks/>
          </p:cNvSpPr>
          <p:nvPr/>
        </p:nvSpPr>
        <p:spPr>
          <a:xfrm>
            <a:off x="225228" y="3283945"/>
            <a:ext cx="8915400"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200" b="1" dirty="0" err="1">
                <a:solidFill>
                  <a:srgbClr val="FF0000"/>
                </a:solidFill>
                <a:latin typeface="Arial" pitchFamily="34" charset="0"/>
                <a:cs typeface="Arial" pitchFamily="34" charset="0"/>
              </a:rPr>
              <a:t>Suýt</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khóc</a:t>
            </a:r>
            <a:r>
              <a:rPr lang="en-US" sz="3200" b="1" dirty="0">
                <a:solidFill>
                  <a:srgbClr val="FF0000"/>
                </a:solidFill>
                <a:latin typeface="Arial" pitchFamily="34" charset="0"/>
                <a:cs typeface="Arial" pitchFamily="34" charset="0"/>
              </a:rPr>
              <a:t>)</a:t>
            </a:r>
            <a:r>
              <a:rPr lang="en-US" sz="3200" b="1" dirty="0">
                <a:latin typeface="Arial" pitchFamily="34" charset="0"/>
                <a:cs typeface="Arial" pitchFamily="34" charset="0"/>
              </a:rPr>
              <a:t>: </a:t>
            </a:r>
            <a:r>
              <a:rPr lang="en-US" sz="3200" dirty="0" err="1">
                <a:latin typeface="Arial" pitchFamily="34" charset="0"/>
                <a:cs typeface="Arial" pitchFamily="34" charset="0"/>
              </a:rPr>
              <a:t>gần</a:t>
            </a:r>
            <a:r>
              <a:rPr lang="en-US" sz="3200" dirty="0">
                <a:latin typeface="Arial" pitchFamily="34" charset="0"/>
                <a:cs typeface="Arial" pitchFamily="34" charset="0"/>
              </a:rPr>
              <a:t> </a:t>
            </a:r>
            <a:r>
              <a:rPr lang="en-US" sz="3200" dirty="0" err="1">
                <a:latin typeface="Arial" pitchFamily="34" charset="0"/>
                <a:cs typeface="Arial" pitchFamily="34" charset="0"/>
              </a:rPr>
              <a:t>khóc</a:t>
            </a:r>
            <a:r>
              <a:rPr lang="en-US" sz="3200" dirty="0">
                <a:latin typeface="Arial" pitchFamily="34" charset="0"/>
                <a:cs typeface="Arial" pitchFamily="34" charset="0"/>
              </a:rPr>
              <a:t>.</a:t>
            </a:r>
          </a:p>
        </p:txBody>
      </p:sp>
    </p:spTree>
    <p:extLst>
      <p:ext uri="{BB962C8B-B14F-4D97-AF65-F5344CB8AC3E}">
        <p14:creationId xmlns:p14="http://schemas.microsoft.com/office/powerpoint/2010/main" val="1926303440"/>
      </p:ext>
    </p:extLst>
  </p:cSld>
  <p:clrMapOvr>
    <a:masterClrMapping/>
  </p:clrMapOvr>
  <mc:AlternateContent xmlns:mc="http://schemas.openxmlformats.org/markup-compatibility/2006" xmlns:p14="http://schemas.microsoft.com/office/powerpoint/2010/main">
    <mc:Choice Requires="p14">
      <p:transition spd="slow" p14:dur="2000" advTm="17331"/>
    </mc:Choice>
    <mc:Fallback xmlns="">
      <p:transition spd="slow" advTm="173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962469719"/>
</p:tagLst>
</file>

<file path=ppt/tags/tag2.xml><?xml version="1.0" encoding="utf-8"?>
<p:tagLst xmlns:a="http://schemas.openxmlformats.org/drawingml/2006/main" xmlns:r="http://schemas.openxmlformats.org/officeDocument/2006/relationships" xmlns:p="http://schemas.openxmlformats.org/presentationml/2006/main">
  <p:tag name="TIMING" val="|15.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1567</TotalTime>
  <Words>676</Words>
  <Application>Microsoft Office PowerPoint</Application>
  <PresentationFormat>On-screen Show (16:9)</PresentationFormat>
  <Paragraphs>138</Paragraphs>
  <Slides>26</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宋体</vt:lpstr>
      <vt:lpstr>Arial</vt:lpstr>
      <vt:lpstr>Arial Rounded MT Bold</vt:lpstr>
      <vt:lpstr>Arial-Rounded</vt:lpstr>
      <vt:lpstr>Arial-SGK-TV</vt:lpstr>
      <vt:lpstr>Calibri</vt:lpstr>
      <vt:lpstr>等线</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Vần mới:</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Minhthangpc.VN</cp:lastModifiedBy>
  <cp:revision>233</cp:revision>
  <dcterms:created xsi:type="dcterms:W3CDTF">2020-12-08T15:48:47Z</dcterms:created>
  <dcterms:modified xsi:type="dcterms:W3CDTF">2023-03-15T15:10:42Z</dcterms:modified>
</cp:coreProperties>
</file>