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</p:sldMasterIdLst>
  <p:notesMasterIdLst>
    <p:notesMasterId r:id="rId24"/>
  </p:notesMasterIdLst>
  <p:sldIdLst>
    <p:sldId id="279" r:id="rId3"/>
    <p:sldId id="280" r:id="rId4"/>
    <p:sldId id="288" r:id="rId5"/>
    <p:sldId id="281" r:id="rId6"/>
    <p:sldId id="285" r:id="rId7"/>
    <p:sldId id="282" r:id="rId8"/>
    <p:sldId id="264" r:id="rId9"/>
    <p:sldId id="265" r:id="rId10"/>
    <p:sldId id="286" r:id="rId11"/>
    <p:sldId id="287" r:id="rId12"/>
    <p:sldId id="259" r:id="rId13"/>
    <p:sldId id="269" r:id="rId14"/>
    <p:sldId id="260" r:id="rId15"/>
    <p:sldId id="283" r:id="rId16"/>
    <p:sldId id="261" r:id="rId17"/>
    <p:sldId id="277" r:id="rId18"/>
    <p:sldId id="262" r:id="rId19"/>
    <p:sldId id="274" r:id="rId20"/>
    <p:sldId id="298" r:id="rId21"/>
    <p:sldId id="299" r:id="rId22"/>
    <p:sldId id="284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00CC"/>
    <a:srgbClr val="0000CC"/>
    <a:srgbClr val="FFFF9B"/>
    <a:srgbClr val="000066"/>
    <a:srgbClr val="009900"/>
    <a:srgbClr val="660066"/>
    <a:srgbClr val="80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47" autoAdjust="0"/>
    <p:restoredTop sz="94434" autoAdjust="0"/>
  </p:normalViewPr>
  <p:slideViewPr>
    <p:cSldViewPr>
      <p:cViewPr varScale="1">
        <p:scale>
          <a:sx n="69" d="100"/>
          <a:sy n="69" d="100"/>
        </p:scale>
        <p:origin x="624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64A7C7D-971B-452F-9718-50F96342CDBD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1393A2B-D397-4E08-9A02-DE12138A92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444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090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87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F27627-DA72-4324-BBE1-50C10E7F1D2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Chu y thay tu "Trac Nghiem" bang tu khac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B39EE1-29B5-4DC4-AA2D-BE9203B03F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940743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B7745-BCF1-4551-A674-1A7E239FE3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535286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B8F1C7-35BF-4D64-9426-FA00AE0702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336229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hap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C2200-52A1-4DE3-8055-8EF22CD1D2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37840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0E425-48D7-406F-B2A9-06A4F194CF8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168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953133-2023-47B0-B6FB-A393CA8E176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03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AD1189-C8B1-45E6-A6E8-59D0C8A5970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403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5FAFD3-CF37-4585-887A-3987B83F3BD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952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7781B0-3A2F-47BA-A7A3-DF279616E96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367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1E4B7-1617-47B0-B437-FA6D0774C96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600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040BB-FDD9-486D-9046-594B0AF975E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27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E50C03-1E4F-417C-AE6D-D08EAD4D8A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169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2DB194-3FAF-4994-AF0E-7B3564F49E5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389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E63628-198F-4763-8466-8FB4CCFC8F8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862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14ECE-1265-40FD-92EF-2A9B5AE134D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180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6549ED-7591-4457-9DF5-70F7D9F55C5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5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C49E1-3613-43BD-A3D5-79E998FE70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566955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052921-F925-4C93-BBF9-B3850A2EF4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897201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F4CF67-22C4-4AC9-9CB1-E0AB20E73C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964497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545606-D45E-43EB-94CB-E29AA23AE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651567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3E9FBF-AA3D-4501-89A5-281DE782DC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976485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D7B46D-D726-43CF-B253-0F6C745C18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793639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F525D-FC32-4442-9FF4-EB78986C8F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942862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15BF8B81-7B78-49A2-8700-DBEA48C8571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>
    <p:wheel spokes="8"/>
    <p:sndAc>
      <p:stSnd>
        <p:snd r:embed="rId14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F8B81-7B78-49A2-8700-DBEA48C857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27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057400" y="3124200"/>
            <a:ext cx="72390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228600">
                    <a:srgbClr val="FFFF00"/>
                  </a:glow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 5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3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8138" y="1701288"/>
            <a:ext cx="11600376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	   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mấy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năm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Vương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phủ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Vạn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Kiếp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sống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gần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Hưng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Đạo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Vương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chàng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thư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họ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Trương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thấy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luôn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điềm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tĩnh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điều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khiến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vị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Quốc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Tiết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chế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rối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trí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Vị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Chủ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tướng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tài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ba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quên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điều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hệ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trọng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nên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thắng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phải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cố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lòng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Chuyến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này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Hưng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Đạo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Vương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lai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kinh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nhà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vua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dự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Hội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nghị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Diên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Hồng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đấy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sẽ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thẳng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ra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trận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trốn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nguy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trước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ngàn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treo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sợi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tóc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mà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vẫn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bình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thản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tự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tin,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đĩnh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đạc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lạ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lùng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Text Box 12"/>
          <p:cNvSpPr txBox="1">
            <a:spLocks noChangeArrowheads="1"/>
          </p:cNvSpPr>
          <p:nvPr/>
        </p:nvSpPr>
        <p:spPr bwMode="auto">
          <a:xfrm>
            <a:off x="609600" y="526819"/>
            <a:ext cx="11353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nói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ai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?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điều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172" name="Text Box 13"/>
          <p:cNvSpPr txBox="1">
            <a:spLocks noChangeArrowheads="1"/>
          </p:cNvSpPr>
          <p:nvPr/>
        </p:nvSpPr>
        <p:spPr bwMode="auto">
          <a:xfrm>
            <a:off x="289560" y="0"/>
            <a:ext cx="112166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317269" y="2213678"/>
            <a:ext cx="3523177" cy="61555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4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Hưng</a:t>
            </a:r>
            <a:r>
              <a:rPr lang="en-US" altLang="en-US" sz="34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Đạo</a:t>
            </a:r>
            <a:r>
              <a:rPr lang="en-US" altLang="en-US" sz="34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Vương</a:t>
            </a:r>
            <a:endParaRPr lang="en-US" altLang="en-US" sz="3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9864172" y="2267037"/>
            <a:ext cx="99060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Ông</a:t>
            </a:r>
            <a:endParaRPr lang="en-US" altLang="en-US" sz="3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6233391" y="2754837"/>
            <a:ext cx="426720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vị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Quốc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Tiết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chế</a:t>
            </a:r>
            <a:endParaRPr lang="en-US" altLang="en-US" sz="3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1923513" y="3277565"/>
            <a:ext cx="4113727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Vị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Chủ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tướng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tài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ba</a:t>
            </a:r>
            <a:endParaRPr lang="en-US" altLang="en-US" sz="3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4085565" y="4267200"/>
            <a:ext cx="350520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Hưng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Đạo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Vương</a:t>
            </a:r>
            <a:endParaRPr lang="en-US" altLang="en-US" sz="3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1600200" y="5861649"/>
            <a:ext cx="137160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Người</a:t>
            </a:r>
            <a:endParaRPr lang="en-US" altLang="en-US" sz="3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6705600" y="4780188"/>
            <a:ext cx="99060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Ông</a:t>
            </a:r>
            <a:endParaRPr lang="en-US" altLang="en-US" sz="3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8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/>
      <p:bldP spid="7171" grpId="0"/>
      <p:bldP spid="7172" grpId="0"/>
      <p:bldP spid="10254" grpId="0" animBg="1"/>
      <p:bldP spid="10256" grpId="0" animBg="1"/>
      <p:bldP spid="10258" grpId="0" animBg="1"/>
      <p:bldP spid="10259" grpId="0" animBg="1"/>
      <p:bldP spid="10260" grpId="0" animBg="1"/>
      <p:bldP spid="1026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1981200" y="228601"/>
            <a:ext cx="495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2209800" y="304801"/>
            <a:ext cx="403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228600" y="0"/>
            <a:ext cx="11811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diễn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đạt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diễn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đạt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0000CC"/>
                </a:solidFill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228600" y="1022350"/>
            <a:ext cx="118110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mấy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phủ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Vạn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Kiếp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sống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gần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Hưng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Đạo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chàng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họ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Trương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thấy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Hưng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Đạo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luôn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điềm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tĩnh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khiến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Hưng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Đạo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rối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trí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Hưng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Đạo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quên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hệ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nên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thắng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cố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lòng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Chuyến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này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Hưng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Đạo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lai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kinh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dự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Hội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nghị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Diên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Hồng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đấy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Hưng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Đạo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sẽ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thẳng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trận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trốn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nguy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trước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ngàn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treo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sợi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tóc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mà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Hưng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Đạo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vẫn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bình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thản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tin,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đĩnh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đạc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lạ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lùng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  <p:bldP spid="51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Box 77827"/>
          <p:cNvSpPr txBox="1">
            <a:spLocks noChangeArrowheads="1"/>
          </p:cNvSpPr>
          <p:nvPr/>
        </p:nvSpPr>
        <p:spPr bwMode="auto">
          <a:xfrm>
            <a:off x="76200" y="533400"/>
            <a:ext cx="11734800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ngữ</a:t>
            </a:r>
            <a:r>
              <a:rPr lang="en-US" alt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thay</a:t>
            </a:r>
            <a:r>
              <a:rPr lang="en-US" alt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tác</a:t>
            </a:r>
            <a:r>
              <a:rPr lang="en-US" alt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2209800"/>
            <a:ext cx="1112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Tránh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lặp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từ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giúp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diễn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đạt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sinh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động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rõ</a:t>
            </a:r>
            <a:r>
              <a:rPr lang="en-US" sz="4000" b="1" dirty="0">
                <a:solidFill>
                  <a:srgbClr val="FF0000"/>
                </a:solidFill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vẫn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đảm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bảo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sự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liên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kết</a:t>
            </a:r>
            <a:r>
              <a:rPr lang="en-US" sz="4000" b="1" dirty="0">
                <a:solidFill>
                  <a:srgbClr val="FF0000"/>
                </a:solidFill>
              </a:rPr>
              <a:t>. </a:t>
            </a:r>
            <a:r>
              <a:rPr lang="en-US" sz="4000" b="1" dirty="0" err="1">
                <a:solidFill>
                  <a:srgbClr val="FF0000"/>
                </a:solidFill>
              </a:rPr>
              <a:t>Đó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gọi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liên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thay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thế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từ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ngữ</a:t>
            </a:r>
            <a:r>
              <a:rPr lang="en-US" sz="4000" b="1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ransition spd="slow" advClick="0">
    <p:blinds dir="vert"/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81000" y="457200"/>
            <a:ext cx="2359025" cy="584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nhớ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1905000"/>
            <a:ext cx="11430000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, ta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đại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hoặc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ngữ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nghĩa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thay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ngữ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đứng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trước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mối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liên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hệ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tránh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lặp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sz="3600" b="1" dirty="0">
                <a:ln w="0"/>
                <a:solidFill>
                  <a:srgbClr val="0000CC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onvites de UnicÃ³rnio para Imprimir e Preencher: GrÃ¡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4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657600" y="2429951"/>
            <a:ext cx="5334000" cy="193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en-US" sz="60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LUYỆN TẬP</a:t>
            </a:r>
            <a:endParaRPr lang="en-US" altLang="en-US" sz="6000" b="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906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228600" y="239151"/>
            <a:ext cx="1173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1.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in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đậm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thay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thay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3322" name="Text Box 15"/>
          <p:cNvSpPr txBox="1">
            <a:spLocks noChangeArrowheads="1"/>
          </p:cNvSpPr>
          <p:nvPr/>
        </p:nvSpPr>
        <p:spPr bwMode="auto">
          <a:xfrm>
            <a:off x="304800" y="1524000"/>
            <a:ext cx="115062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dirty="0">
                <a:cs typeface="Times New Roman" panose="02020603050405020304" pitchFamily="18" charset="0"/>
              </a:rPr>
              <a:t>   Hai Long </a:t>
            </a:r>
            <a:r>
              <a:rPr lang="en-US" altLang="en-US" sz="3600" dirty="0" err="1">
                <a:cs typeface="Times New Roman" panose="02020603050405020304" pitchFamily="18" charset="0"/>
              </a:rPr>
              <a:t>phóng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xe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phía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Phú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Lâm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tìm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hộp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thư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mật</a:t>
            </a:r>
            <a:r>
              <a:rPr lang="en-US" altLang="en-US" sz="3600" dirty="0"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600" dirty="0">
                <a:cs typeface="Times New Roman" panose="02020603050405020304" pitchFamily="18" charset="0"/>
              </a:rPr>
              <a:t>   </a:t>
            </a:r>
            <a:r>
              <a:rPr lang="en-US" altLang="en-US" sz="3600" dirty="0" err="1"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hộp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thư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mật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lần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cũng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tạo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anh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sự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bất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ngờ</a:t>
            </a:r>
            <a:r>
              <a:rPr lang="en-US" altLang="en-US" sz="3600" dirty="0"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cs typeface="Times New Roman" panose="02020603050405020304" pitchFamily="18" charset="0"/>
              </a:rPr>
              <a:t>Bao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hộp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thư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cũng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tại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nơi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dễ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tìm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mà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lại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ít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bị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chú</a:t>
            </a:r>
            <a:r>
              <a:rPr lang="en-US" altLang="en-US" sz="3600" dirty="0">
                <a:cs typeface="Times New Roman" panose="02020603050405020304" pitchFamily="18" charset="0"/>
              </a:rPr>
              <a:t> ý </a:t>
            </a:r>
            <a:r>
              <a:rPr lang="en-US" altLang="en-US" sz="3600" dirty="0" err="1">
                <a:cs typeface="Times New Roman" panose="02020603050405020304" pitchFamily="18" charset="0"/>
              </a:rPr>
              <a:t>nhất</a:t>
            </a:r>
            <a:r>
              <a:rPr lang="en-US" altLang="en-US" sz="3600" dirty="0"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cs typeface="Times New Roman" panose="02020603050405020304" pitchFamily="18" charset="0"/>
              </a:rPr>
              <a:t>Nhiều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lúc</a:t>
            </a:r>
            <a:r>
              <a:rPr lang="en-US" altLang="en-US" sz="3600" dirty="0"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36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liên</a:t>
            </a:r>
            <a:r>
              <a:rPr lang="en-US" altLang="en-US" sz="36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lạc</a:t>
            </a:r>
            <a:r>
              <a:rPr lang="en-US" altLang="en-US" sz="36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còn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gửi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gắm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đây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chút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tình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cảm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mình</a:t>
            </a:r>
            <a:r>
              <a:rPr lang="en-US" altLang="en-US" sz="3600" dirty="0"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cs typeface="Times New Roman" panose="02020603050405020304" pitchFamily="18" charset="0"/>
              </a:rPr>
              <a:t>thường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vật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gợi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ra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cs typeface="Times New Roman" panose="02020603050405020304" pitchFamily="18" charset="0"/>
              </a:rPr>
              <a:t> V </a:t>
            </a:r>
            <a:r>
              <a:rPr lang="en-US" altLang="en-US" sz="3600" dirty="0" err="1">
                <a:cs typeface="Times New Roman" panose="02020603050405020304" pitchFamily="18" charset="0"/>
              </a:rPr>
              <a:t>mà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chỉ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anh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mới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nhận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thấy</a:t>
            </a:r>
            <a:r>
              <a:rPr lang="en-US" altLang="en-US" sz="3600" dirty="0">
                <a:cs typeface="Times New Roman" panose="02020603050405020304" pitchFamily="18" charset="0"/>
              </a:rPr>
              <a:t>. </a:t>
            </a:r>
            <a:r>
              <a:rPr lang="en-US" altLang="en-US" sz="3600" b="1" i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36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tên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Tổ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quốc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Việt</a:t>
            </a:r>
            <a:r>
              <a:rPr lang="en-US" altLang="en-US" sz="3600" dirty="0">
                <a:cs typeface="Times New Roman" panose="02020603050405020304" pitchFamily="18" charset="0"/>
              </a:rPr>
              <a:t> Nam, </a:t>
            </a:r>
            <a:r>
              <a:rPr lang="en-US" altLang="en-US" sz="3600" dirty="0" err="1"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lời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chào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chiến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thắng</a:t>
            </a:r>
            <a:r>
              <a:rPr lang="en-US" altLang="en-US" sz="36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323" name="Text Box 16"/>
          <p:cNvSpPr txBox="1">
            <a:spLocks noChangeArrowheads="1"/>
          </p:cNvSpPr>
          <p:nvPr/>
        </p:nvSpPr>
        <p:spPr bwMode="auto">
          <a:xfrm>
            <a:off x="7924800" y="6229351"/>
            <a:ext cx="182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  <a:latin typeface="Arial "/>
              </a:rPr>
              <a:t>HỮU MAI</a:t>
            </a:r>
          </a:p>
        </p:txBody>
      </p:sp>
      <p:sp>
        <p:nvSpPr>
          <p:cNvPr id="7186" name="Arc 18"/>
          <p:cNvSpPr>
            <a:spLocks/>
          </p:cNvSpPr>
          <p:nvPr/>
        </p:nvSpPr>
        <p:spPr bwMode="auto">
          <a:xfrm rot="10430157">
            <a:off x="1879686" y="4894950"/>
            <a:ext cx="6641928" cy="1305433"/>
          </a:xfrm>
          <a:custGeom>
            <a:avLst/>
            <a:gdLst>
              <a:gd name="T0" fmla="*/ 0 w 40398"/>
              <a:gd name="T1" fmla="*/ 15038439 h 22714"/>
              <a:gd name="T2" fmla="*/ 1083476721 w 40398"/>
              <a:gd name="T3" fmla="*/ 31166324 h 22714"/>
              <a:gd name="T4" fmla="*/ 504525603 w 40398"/>
              <a:gd name="T5" fmla="*/ 29637781 h 227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398" h="22714" fill="none" extrusionOk="0">
                <a:moveTo>
                  <a:pt x="0" y="10960"/>
                </a:moveTo>
                <a:cubicBezTo>
                  <a:pt x="3834" y="4186"/>
                  <a:pt x="11015" y="-1"/>
                  <a:pt x="18798" y="0"/>
                </a:cubicBezTo>
                <a:cubicBezTo>
                  <a:pt x="30727" y="0"/>
                  <a:pt x="40398" y="9670"/>
                  <a:pt x="40398" y="21600"/>
                </a:cubicBezTo>
                <a:cubicBezTo>
                  <a:pt x="40398" y="21971"/>
                  <a:pt x="40388" y="22342"/>
                  <a:pt x="40369" y="22714"/>
                </a:cubicBezTo>
              </a:path>
              <a:path w="40398" h="22714" stroke="0" extrusionOk="0">
                <a:moveTo>
                  <a:pt x="0" y="10960"/>
                </a:moveTo>
                <a:cubicBezTo>
                  <a:pt x="3834" y="4186"/>
                  <a:pt x="11015" y="-1"/>
                  <a:pt x="18798" y="0"/>
                </a:cubicBezTo>
                <a:cubicBezTo>
                  <a:pt x="30727" y="0"/>
                  <a:pt x="40398" y="9670"/>
                  <a:pt x="40398" y="21600"/>
                </a:cubicBezTo>
                <a:cubicBezTo>
                  <a:pt x="40398" y="21971"/>
                  <a:pt x="40388" y="22342"/>
                  <a:pt x="40369" y="22714"/>
                </a:cubicBezTo>
                <a:lnTo>
                  <a:pt x="18798" y="21600"/>
                </a:lnTo>
                <a:lnTo>
                  <a:pt x="0" y="10960"/>
                </a:lnTo>
                <a:close/>
              </a:path>
            </a:pathLst>
          </a:custGeom>
          <a:noFill/>
          <a:ln w="28575">
            <a:solidFill>
              <a:srgbClr val="CC00CC"/>
            </a:solidFill>
            <a:prstDash val="lg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H="1" flipV="1">
            <a:off x="2209800" y="2236214"/>
            <a:ext cx="7696200" cy="319949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 flipH="1" flipV="1">
            <a:off x="3200400" y="2945176"/>
            <a:ext cx="3276600" cy="694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 flipV="1">
            <a:off x="1828800" y="2218200"/>
            <a:ext cx="2895600" cy="242916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>
            <a:off x="8229600" y="5111931"/>
            <a:ext cx="685800" cy="0"/>
          </a:xfrm>
          <a:prstGeom prst="line">
            <a:avLst/>
          </a:prstGeom>
          <a:noFill/>
          <a:ln w="38100">
            <a:solidFill>
              <a:srgbClr val="CC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>
            <a:off x="9137072" y="4572000"/>
            <a:ext cx="2521527" cy="0"/>
          </a:xfrm>
          <a:prstGeom prst="line">
            <a:avLst/>
          </a:prstGeom>
          <a:noFill/>
          <a:ln w="38100">
            <a:solidFill>
              <a:srgbClr val="CC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>
            <a:off x="374073" y="5111931"/>
            <a:ext cx="2673927" cy="0"/>
          </a:xfrm>
          <a:prstGeom prst="line">
            <a:avLst/>
          </a:prstGeom>
          <a:noFill/>
          <a:ln w="38100">
            <a:solidFill>
              <a:srgbClr val="CC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>
            <a:off x="732784" y="2105891"/>
            <a:ext cx="1705616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1"/>
          <p:cNvSpPr>
            <a:spLocks noChangeShapeType="1"/>
          </p:cNvSpPr>
          <p:nvPr/>
        </p:nvSpPr>
        <p:spPr bwMode="auto">
          <a:xfrm>
            <a:off x="732784" y="2889758"/>
            <a:ext cx="444881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6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381000" y="685801"/>
            <a:ext cx="109861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</a:rPr>
              <a:t>- </a:t>
            </a:r>
            <a:r>
              <a:rPr lang="en-US" altLang="en-US" sz="3200" b="1" dirty="0" err="1">
                <a:solidFill>
                  <a:srgbClr val="0000CC"/>
                </a:solidFill>
              </a:rPr>
              <a:t>từ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anh</a:t>
            </a:r>
            <a:r>
              <a:rPr lang="en-US" altLang="en-US" sz="3200" b="1" dirty="0">
                <a:solidFill>
                  <a:srgbClr val="0000CC"/>
                </a:solidFill>
              </a:rPr>
              <a:t> (ở </a:t>
            </a:r>
            <a:r>
              <a:rPr lang="en-US" altLang="en-US" sz="3200" b="1" dirty="0" err="1">
                <a:solidFill>
                  <a:srgbClr val="0000CC"/>
                </a:solidFill>
              </a:rPr>
              <a:t>câu</a:t>
            </a:r>
            <a:r>
              <a:rPr lang="en-US" altLang="en-US" sz="3200" b="1" dirty="0">
                <a:solidFill>
                  <a:srgbClr val="0000CC"/>
                </a:solidFill>
              </a:rPr>
              <a:t> 2) </a:t>
            </a:r>
            <a:r>
              <a:rPr lang="en-US" altLang="en-US" sz="3200" b="1" dirty="0" err="1">
                <a:solidFill>
                  <a:srgbClr val="0000CC"/>
                </a:solidFill>
              </a:rPr>
              <a:t>thay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</a:rPr>
              <a:t> Hai Long (ở </a:t>
            </a:r>
            <a:r>
              <a:rPr lang="en-US" altLang="en-US" sz="3200" b="1" dirty="0" err="1">
                <a:solidFill>
                  <a:srgbClr val="0000CC"/>
                </a:solidFill>
              </a:rPr>
              <a:t>câu</a:t>
            </a:r>
            <a:r>
              <a:rPr lang="en-US" altLang="en-US" sz="3200" b="1" dirty="0">
                <a:solidFill>
                  <a:srgbClr val="0000CC"/>
                </a:solidFill>
              </a:rPr>
              <a:t> 1)</a:t>
            </a: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380999" y="1676400"/>
            <a:ext cx="116027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</a:rPr>
              <a:t>-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người</a:t>
            </a:r>
            <a:r>
              <a:rPr lang="en-US" altLang="en-US" sz="3200" b="1" i="1" dirty="0">
                <a:solidFill>
                  <a:srgbClr val="FF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liên</a:t>
            </a:r>
            <a:r>
              <a:rPr lang="en-US" altLang="en-US" sz="3200" b="1" i="1" dirty="0">
                <a:solidFill>
                  <a:srgbClr val="FF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lạc</a:t>
            </a:r>
            <a:r>
              <a:rPr lang="en-US" altLang="en-US" sz="3200" b="1" dirty="0">
                <a:solidFill>
                  <a:srgbClr val="0000CC"/>
                </a:solidFill>
              </a:rPr>
              <a:t> (ở </a:t>
            </a:r>
            <a:r>
              <a:rPr lang="en-US" altLang="en-US" sz="3200" b="1" dirty="0" err="1">
                <a:solidFill>
                  <a:srgbClr val="0000CC"/>
                </a:solidFill>
              </a:rPr>
              <a:t>câu</a:t>
            </a:r>
            <a:r>
              <a:rPr lang="en-US" altLang="en-US" sz="3200" b="1" dirty="0">
                <a:solidFill>
                  <a:srgbClr val="0000CC"/>
                </a:solidFill>
              </a:rPr>
              <a:t> 4) </a:t>
            </a:r>
            <a:r>
              <a:rPr lang="en-US" altLang="en-US" sz="3200" b="1" dirty="0" err="1">
                <a:solidFill>
                  <a:srgbClr val="0000CC"/>
                </a:solidFill>
              </a:rPr>
              <a:t>thay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người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đặt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hộp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thư</a:t>
            </a:r>
            <a:r>
              <a:rPr lang="en-US" altLang="en-US" sz="3200" b="1" dirty="0">
                <a:solidFill>
                  <a:srgbClr val="0000CC"/>
                </a:solidFill>
              </a:rPr>
              <a:t> (ở </a:t>
            </a:r>
            <a:r>
              <a:rPr lang="en-US" altLang="en-US" sz="3200" b="1" dirty="0" err="1">
                <a:solidFill>
                  <a:srgbClr val="0000CC"/>
                </a:solidFill>
              </a:rPr>
              <a:t>câu</a:t>
            </a:r>
            <a:r>
              <a:rPr lang="en-US" altLang="en-US" sz="3200" b="1" dirty="0">
                <a:solidFill>
                  <a:srgbClr val="0000CC"/>
                </a:solidFill>
              </a:rPr>
              <a:t> 2)</a:t>
            </a: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381000" y="2862264"/>
            <a:ext cx="105744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</a:rPr>
              <a:t>- </a:t>
            </a:r>
            <a:r>
              <a:rPr lang="en-US" altLang="en-US" sz="3200" b="1" dirty="0" err="1">
                <a:solidFill>
                  <a:srgbClr val="0000CC"/>
                </a:solidFill>
              </a:rPr>
              <a:t>từ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anh</a:t>
            </a:r>
            <a:r>
              <a:rPr lang="en-US" altLang="en-US" sz="3200" b="1" dirty="0">
                <a:solidFill>
                  <a:srgbClr val="0000CC"/>
                </a:solidFill>
              </a:rPr>
              <a:t> (ở </a:t>
            </a:r>
            <a:r>
              <a:rPr lang="en-US" altLang="en-US" sz="3200" b="1" dirty="0" err="1">
                <a:solidFill>
                  <a:srgbClr val="0000CC"/>
                </a:solidFill>
              </a:rPr>
              <a:t>câu</a:t>
            </a:r>
            <a:r>
              <a:rPr lang="en-US" altLang="en-US" sz="3200" b="1" dirty="0">
                <a:solidFill>
                  <a:srgbClr val="0000CC"/>
                </a:solidFill>
              </a:rPr>
              <a:t> 4) </a:t>
            </a:r>
            <a:r>
              <a:rPr lang="en-US" altLang="en-US" sz="3200" b="1" dirty="0" err="1">
                <a:solidFill>
                  <a:srgbClr val="0000CC"/>
                </a:solidFill>
              </a:rPr>
              <a:t>thay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từ</a:t>
            </a:r>
            <a:r>
              <a:rPr lang="en-US" altLang="en-US" sz="3200" b="1" dirty="0">
                <a:solidFill>
                  <a:srgbClr val="0000CC"/>
                </a:solidFill>
              </a:rPr>
              <a:t> Hai Long (ở </a:t>
            </a:r>
            <a:r>
              <a:rPr lang="en-US" altLang="en-US" sz="3200" b="1" dirty="0" err="1">
                <a:solidFill>
                  <a:srgbClr val="0000CC"/>
                </a:solidFill>
              </a:rPr>
              <a:t>câu</a:t>
            </a:r>
            <a:r>
              <a:rPr lang="en-US" altLang="en-US" sz="3200" b="1" dirty="0">
                <a:solidFill>
                  <a:srgbClr val="0000CC"/>
                </a:solidFill>
              </a:rPr>
              <a:t> 1)</a:t>
            </a:r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380999" y="3733800"/>
            <a:ext cx="111910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</a:rPr>
              <a:t>-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đó</a:t>
            </a:r>
            <a:r>
              <a:rPr lang="en-US" altLang="en-US" sz="3200" b="1" dirty="0">
                <a:solidFill>
                  <a:srgbClr val="0000CC"/>
                </a:solidFill>
              </a:rPr>
              <a:t> (ở </a:t>
            </a:r>
            <a:r>
              <a:rPr lang="en-US" altLang="en-US" sz="3200" b="1" dirty="0" err="1">
                <a:solidFill>
                  <a:srgbClr val="0000CC"/>
                </a:solidFill>
              </a:rPr>
              <a:t>câu</a:t>
            </a:r>
            <a:r>
              <a:rPr lang="en-US" altLang="en-US" sz="3200" b="1" dirty="0">
                <a:solidFill>
                  <a:srgbClr val="0000CC"/>
                </a:solidFill>
              </a:rPr>
              <a:t> 5) </a:t>
            </a:r>
            <a:r>
              <a:rPr lang="en-US" altLang="en-US" sz="3200" b="1" dirty="0" err="1">
                <a:solidFill>
                  <a:srgbClr val="0000CC"/>
                </a:solidFill>
              </a:rPr>
              <a:t>thay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những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vật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gợi</a:t>
            </a:r>
            <a:r>
              <a:rPr lang="en-US" altLang="en-US" sz="3200" b="1" dirty="0">
                <a:solidFill>
                  <a:srgbClr val="0000CC"/>
                </a:solidFill>
              </a:rPr>
              <a:t> ra </a:t>
            </a:r>
            <a:r>
              <a:rPr lang="en-US" altLang="en-US" sz="3200" b="1" dirty="0" err="1">
                <a:solidFill>
                  <a:srgbClr val="0000CC"/>
                </a:solidFill>
              </a:rPr>
              <a:t>hình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chữ</a:t>
            </a:r>
            <a:r>
              <a:rPr lang="en-US" altLang="en-US" sz="3200" b="1" dirty="0">
                <a:solidFill>
                  <a:srgbClr val="0000CC"/>
                </a:solidFill>
              </a:rPr>
              <a:t> V (ở </a:t>
            </a:r>
            <a:r>
              <a:rPr lang="en-US" altLang="en-US" sz="3200" b="1" dirty="0" err="1">
                <a:solidFill>
                  <a:srgbClr val="0000CC"/>
                </a:solidFill>
              </a:rPr>
              <a:t>câu</a:t>
            </a:r>
            <a:r>
              <a:rPr lang="en-US" altLang="en-US" sz="3200" b="1" dirty="0">
                <a:solidFill>
                  <a:srgbClr val="0000CC"/>
                </a:solidFill>
              </a:rPr>
              <a:t> 4)</a:t>
            </a:r>
          </a:p>
        </p:txBody>
      </p:sp>
      <p:sp>
        <p:nvSpPr>
          <p:cNvPr id="40983" name="Line 23"/>
          <p:cNvSpPr>
            <a:spLocks noChangeShapeType="1"/>
          </p:cNvSpPr>
          <p:nvPr/>
        </p:nvSpPr>
        <p:spPr bwMode="auto">
          <a:xfrm flipV="1">
            <a:off x="5292725" y="1209676"/>
            <a:ext cx="1336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5" name="Line 25"/>
          <p:cNvSpPr>
            <a:spLocks noChangeShapeType="1"/>
          </p:cNvSpPr>
          <p:nvPr/>
        </p:nvSpPr>
        <p:spPr bwMode="auto">
          <a:xfrm>
            <a:off x="6418262" y="2261175"/>
            <a:ext cx="30305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7" name="Line 27"/>
          <p:cNvSpPr>
            <a:spLocks noChangeShapeType="1"/>
          </p:cNvSpPr>
          <p:nvPr/>
        </p:nvSpPr>
        <p:spPr bwMode="auto">
          <a:xfrm>
            <a:off x="5658408" y="3426647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9" name="Line 29"/>
          <p:cNvSpPr>
            <a:spLocks noChangeShapeType="1"/>
          </p:cNvSpPr>
          <p:nvPr/>
        </p:nvSpPr>
        <p:spPr bwMode="auto">
          <a:xfrm>
            <a:off x="4420585" y="4318575"/>
            <a:ext cx="495201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381000" y="4953000"/>
            <a:ext cx="11504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</a:rPr>
              <a:t>Việc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thay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thế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từ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văn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trên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tác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dụng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liên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kết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0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0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0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0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40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4" grpId="0"/>
      <p:bldP spid="40975" grpId="0"/>
      <p:bldP spid="40976" grpId="0"/>
      <p:bldP spid="40977" grpId="0"/>
      <p:bldP spid="40983" grpId="0" animBg="1"/>
      <p:bldP spid="40985" grpId="0" animBg="1"/>
      <p:bldP spid="40987" grpId="0" animBg="1"/>
      <p:bldP spid="40989" grpId="0" animBg="1"/>
      <p:bldP spid="409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 Box 6" descr="Parchment"/>
          <p:cNvSpPr txBox="1">
            <a:spLocks noChangeArrowheads="1"/>
          </p:cNvSpPr>
          <p:nvPr/>
        </p:nvSpPr>
        <p:spPr bwMode="auto">
          <a:xfrm>
            <a:off x="152400" y="95250"/>
            <a:ext cx="11658600" cy="156966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2.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thay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lặp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tương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đương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đảm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bảo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liên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lặp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1143000" y="2133600"/>
            <a:ext cx="10287000" cy="3581400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66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Vợ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An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Tiêm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lo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sợ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vô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bảo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                :</a:t>
            </a:r>
          </a:p>
          <a:p>
            <a:pPr eaLnBrk="1" hangingPunct="1"/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này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vợ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chồng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mình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chết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mất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thôi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An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Tiêm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lựa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an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ủi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vợ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bàn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tay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vợ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chồng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chúng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mình</a:t>
            </a:r>
            <a:endParaRPr lang="en-US" altLang="en-US" sz="3600" b="1" dirty="0">
              <a:solidFill>
                <a:srgbClr val="80000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sống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6534005" y="2247900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Vợ</a:t>
            </a: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 An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Tiêm</a:t>
            </a:r>
            <a:endParaRPr lang="en-US" altLang="en-US" sz="3600" b="1" dirty="0">
              <a:solidFill>
                <a:srgbClr val="8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1947718" y="2773795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800000"/>
                </a:solidFill>
                <a:cs typeface="Times New Roman" panose="02020603050405020304" pitchFamily="18" charset="0"/>
              </a:rPr>
              <a:t>An </a:t>
            </a:r>
            <a:r>
              <a:rPr lang="en-US" altLang="en-US" sz="36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Tiêm</a:t>
            </a:r>
            <a:endParaRPr lang="en-US" altLang="en-US" sz="3600" b="1" dirty="0">
              <a:solidFill>
                <a:srgbClr val="8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6629400" y="2889250"/>
            <a:ext cx="24384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>
            <a:off x="1995415" y="3352800"/>
            <a:ext cx="19812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7267575" y="224790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Arial "/>
              </a:rPr>
              <a:t>Nàng</a:t>
            </a:r>
            <a:endParaRPr lang="en-US" altLang="en-US" sz="36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2109715" y="2773795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Arial "/>
              </a:rPr>
              <a:t>chồng</a:t>
            </a:r>
            <a:endParaRPr lang="en-US" altLang="en-US" sz="3600" b="1" dirty="0">
              <a:solidFill>
                <a:srgbClr val="FF0000"/>
              </a:solidFill>
              <a:latin typeface="Arial 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20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2" dur="20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201" grpId="0"/>
      <p:bldP spid="8205" grpId="0"/>
      <p:bldP spid="8205" grpId="1"/>
      <p:bldP spid="8206" grpId="0"/>
      <p:bldP spid="8206" grpId="1"/>
      <p:bldP spid="8207" grpId="0" animBg="1"/>
      <p:bldP spid="8207" grpId="1" animBg="1"/>
      <p:bldP spid="8209" grpId="0" animBg="1"/>
      <p:bldP spid="8209" grpId="1" animBg="1"/>
      <p:bldP spid="8210" grpId="0"/>
      <p:bldP spid="82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800100" y="457200"/>
            <a:ext cx="10896600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en-US" sz="3600" b="1" dirty="0">
                <a:solidFill>
                  <a:srgbClr val="CC00CC"/>
                </a:solidFill>
              </a:rPr>
              <a:t>Ta dùng cách thay thế từ ngữ để liên kết câu khi nào?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19200" y="2057400"/>
            <a:ext cx="10058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vi-VN" altLang="en-US" sz="3600" b="1" dirty="0">
                <a:solidFill>
                  <a:srgbClr val="000066"/>
                </a:solidFill>
              </a:rPr>
              <a:t>Khi các câu trong đoạn văn cùng nói về một người, một vật, một việc … thì ta có thể dùng cách thay thế từ ngữ để liên kết câu.</a:t>
            </a:r>
          </a:p>
        </p:txBody>
      </p:sp>
    </p:spTree>
  </p:cSld>
  <p:clrMapOvr>
    <a:masterClrMapping/>
  </p:clrMapOvr>
  <p:transition spd="med" advClick="0">
    <p:dissolve/>
    <p:sndAc>
      <p:stSnd>
        <p:snd r:embed="rId3" name="am thanh 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602" name="Group 282"/>
          <p:cNvGraphicFramePr>
            <a:graphicFrameLocks noGrp="1"/>
          </p:cNvGraphicFramePr>
          <p:nvPr/>
        </p:nvGraphicFramePr>
        <p:xfrm>
          <a:off x="4191000" y="990600"/>
          <a:ext cx="2514600" cy="640034"/>
        </p:xfrm>
        <a:graphic>
          <a:graphicData uri="http://schemas.openxmlformats.org/drawingml/2006/table">
            <a:tbl>
              <a:tblPr/>
              <a:tblGrid>
                <a:gridCol w="503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3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3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476" name="Table 19475"/>
          <p:cNvGraphicFramePr/>
          <p:nvPr/>
        </p:nvGraphicFramePr>
        <p:xfrm>
          <a:off x="4191000" y="990600"/>
          <a:ext cx="2667000" cy="640034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8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21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3834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Char char="•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ahoma" panose="020B0604030504040204" pitchFamily="34" charset="0"/>
                        <a:buChar char="–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Char char="•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ahoma" panose="020B0604030504040204" pitchFamily="34" charset="0"/>
                        <a:buChar char="–"/>
                        <a:defRPr sz="1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Char char="v"/>
                        <a:defRPr sz="1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Đ</a:t>
                      </a:r>
                      <a:endParaRPr lang="en-US" sz="3600" b="1" dirty="0">
                        <a:solidFill>
                          <a:srgbClr val="000000"/>
                        </a:solidFill>
                        <a:ea typeface="Arial" panose="020B0604020202020204" pitchFamily="34" charset="0"/>
                      </a:endParaRPr>
                    </a:p>
                  </a:txBody>
                  <a:tcPr marT="45697" marB="45697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Char char="•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ahoma" panose="020B0604030504040204" pitchFamily="34" charset="0"/>
                        <a:buChar char="–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Char char="•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ahoma" panose="020B0604030504040204" pitchFamily="34" charset="0"/>
                        <a:buChar char="–"/>
                        <a:defRPr sz="1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Char char="v"/>
                        <a:defRPr sz="1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Ạ</a:t>
                      </a:r>
                      <a:endParaRPr lang="en-US" sz="3600" b="1" dirty="0">
                        <a:solidFill>
                          <a:srgbClr val="000000"/>
                        </a:solidFill>
                        <a:ea typeface="Arial" panose="020B0604020202020204" pitchFamily="34" charset="0"/>
                      </a:endParaRPr>
                    </a:p>
                  </a:txBody>
                  <a:tcPr marT="45697" marB="4569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Char char="•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ahoma" panose="020B0604030504040204" pitchFamily="34" charset="0"/>
                        <a:buChar char="–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Char char="•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ahoma" panose="020B0604030504040204" pitchFamily="34" charset="0"/>
                        <a:buChar char="–"/>
                        <a:defRPr sz="1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Char char="v"/>
                        <a:defRPr sz="1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  <a:endParaRPr lang="en-US" sz="3600" b="1" dirty="0">
                        <a:solidFill>
                          <a:srgbClr val="000000"/>
                        </a:solidFill>
                        <a:ea typeface="Arial" panose="020B0604020202020204" pitchFamily="34" charset="0"/>
                      </a:endParaRPr>
                    </a:p>
                  </a:txBody>
                  <a:tcPr marT="45697" marB="4569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Char char="•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ahoma" panose="020B0604030504040204" pitchFamily="34" charset="0"/>
                        <a:buChar char="–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Char char="•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ahoma" panose="020B0604030504040204" pitchFamily="34" charset="0"/>
                        <a:buChar char="–"/>
                        <a:defRPr sz="1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Char char="v"/>
                        <a:defRPr sz="1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vi-VN" sz="3600" b="1" dirty="0"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lang="en-US" sz="3600" b="1" dirty="0">
                        <a:ea typeface="Arial" panose="020B0604020202020204" pitchFamily="34" charset="0"/>
                      </a:endParaRPr>
                    </a:p>
                  </a:txBody>
                  <a:tcPr marT="45697" marB="4569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Char char="•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ahoma" panose="020B0604030504040204" pitchFamily="34" charset="0"/>
                        <a:buChar char="–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Char char="•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ahoma" panose="020B0604030504040204" pitchFamily="34" charset="0"/>
                        <a:buChar char="–"/>
                        <a:defRPr sz="1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Char char="v"/>
                        <a:defRPr sz="1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Ừ</a:t>
                      </a:r>
                      <a:endParaRPr lang="en-US" sz="3600" b="1" dirty="0">
                        <a:solidFill>
                          <a:srgbClr val="000000"/>
                        </a:solidFill>
                        <a:ea typeface="Arial" panose="020B0604020202020204" pitchFamily="34" charset="0"/>
                      </a:endParaRPr>
                    </a:p>
                  </a:txBody>
                  <a:tcPr marT="45697" marB="4569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6617" name="Group 297"/>
          <p:cNvGraphicFramePr>
            <a:graphicFrameLocks noGrp="1"/>
          </p:cNvGraphicFramePr>
          <p:nvPr/>
        </p:nvGraphicFramePr>
        <p:xfrm>
          <a:off x="4038601" y="2362200"/>
          <a:ext cx="2354263" cy="640034"/>
        </p:xfrm>
        <a:graphic>
          <a:graphicData uri="http://schemas.openxmlformats.org/drawingml/2006/table">
            <a:tbl>
              <a:tblPr/>
              <a:tblGrid>
                <a:gridCol w="54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2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167" name="Group 183"/>
          <p:cNvGraphicFramePr>
            <a:graphicFrameLocks noGrp="1"/>
          </p:cNvGraphicFramePr>
          <p:nvPr/>
        </p:nvGraphicFramePr>
        <p:xfrm>
          <a:off x="4038600" y="2362200"/>
          <a:ext cx="2362200" cy="640034"/>
        </p:xfrm>
        <a:graphic>
          <a:graphicData uri="http://schemas.openxmlformats.org/drawingml/2006/table">
            <a:tbl>
              <a:tblPr/>
              <a:tblGrid>
                <a:gridCol w="629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1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r>
                        <a:rPr kumimoji="0" lang="vi-VN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r>
                        <a:rPr kumimoji="0" lang="vi-VN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6618" name="Group 298"/>
          <p:cNvGraphicFramePr>
            <a:graphicFrameLocks noGrp="1"/>
          </p:cNvGraphicFramePr>
          <p:nvPr/>
        </p:nvGraphicFramePr>
        <p:xfrm>
          <a:off x="5791200" y="2998788"/>
          <a:ext cx="1739900" cy="640034"/>
        </p:xfrm>
        <a:graphic>
          <a:graphicData uri="http://schemas.openxmlformats.org/drawingml/2006/table">
            <a:tbl>
              <a:tblPr/>
              <a:tblGrid>
                <a:gridCol w="592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168" name="Group 184"/>
          <p:cNvGraphicFramePr>
            <a:graphicFrameLocks noGrp="1"/>
          </p:cNvGraphicFramePr>
          <p:nvPr/>
        </p:nvGraphicFramePr>
        <p:xfrm>
          <a:off x="5715000" y="2971800"/>
          <a:ext cx="1828800" cy="640034"/>
        </p:xfrm>
        <a:graphic>
          <a:graphicData uri="http://schemas.openxmlformats.org/drawingml/2006/table">
            <a:tbl>
              <a:tblPr/>
              <a:tblGrid>
                <a:gridCol w="634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1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r>
                        <a:rPr kumimoji="0" lang="vi-VN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r>
                        <a:rPr kumimoji="0" lang="vi-VN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r>
                        <a:rPr kumimoji="0" lang="vi-VN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148" name="Group 164"/>
          <p:cNvGraphicFramePr>
            <a:graphicFrameLocks noGrp="1"/>
          </p:cNvGraphicFramePr>
          <p:nvPr/>
        </p:nvGraphicFramePr>
        <p:xfrm>
          <a:off x="5257801" y="3657600"/>
          <a:ext cx="1069975" cy="640034"/>
        </p:xfrm>
        <a:graphic>
          <a:graphicData uri="http://schemas.openxmlformats.org/drawingml/2006/table">
            <a:tbl>
              <a:tblPr/>
              <a:tblGrid>
                <a:gridCol w="562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578" name="Oval 521"/>
          <p:cNvSpPr/>
          <p:nvPr/>
        </p:nvSpPr>
        <p:spPr>
          <a:xfrm>
            <a:off x="1646238" y="998538"/>
            <a:ext cx="463550" cy="457200"/>
          </a:xfrm>
          <a:prstGeom prst="ellipse">
            <a:avLst/>
          </a:prstGeom>
          <a:solidFill>
            <a:srgbClr val="00B0F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1" hangingPunct="1"/>
            <a:r>
              <a:rPr lang="en-US" altLang="vi-VN" sz="3200">
                <a:solidFill>
                  <a:srgbClr val="000000"/>
                </a:solidFill>
                <a:latin typeface=".VnTifani HeavyH" pitchFamily="34" charset="0"/>
                <a:cs typeface="Arial" panose="020B0604020202020204" pitchFamily="34" charset="0"/>
              </a:rPr>
              <a:t>1</a:t>
            </a:r>
            <a:endParaRPr lang="en-US" altLang="vi-VN" sz="3200">
              <a:solidFill>
                <a:srgbClr val="000000"/>
              </a:solidFill>
              <a:latin typeface=".VnTifani HeavyH" pitchFamily="34" charset="0"/>
              <a:ea typeface="Arial" panose="020B0604020202020204" pitchFamily="34" charset="0"/>
            </a:endParaRPr>
          </a:p>
        </p:txBody>
      </p:sp>
      <p:sp>
        <p:nvSpPr>
          <p:cNvPr id="19579" name="Oval 524"/>
          <p:cNvSpPr/>
          <p:nvPr/>
        </p:nvSpPr>
        <p:spPr>
          <a:xfrm>
            <a:off x="1646238" y="1700213"/>
            <a:ext cx="463550" cy="45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1" hangingPunct="1"/>
            <a:r>
              <a:rPr lang="en-US" altLang="vi-VN" sz="3200">
                <a:solidFill>
                  <a:srgbClr val="000000"/>
                </a:solidFill>
                <a:latin typeface=".VnTifani HeavyH" pitchFamily="34" charset="0"/>
                <a:cs typeface="Arial" panose="020B0604020202020204" pitchFamily="34" charset="0"/>
              </a:rPr>
              <a:t>2</a:t>
            </a:r>
            <a:endParaRPr lang="en-US" altLang="vi-VN" sz="3200">
              <a:solidFill>
                <a:srgbClr val="000000"/>
              </a:solidFill>
              <a:latin typeface=".VnTifani HeavyH" pitchFamily="34" charset="0"/>
              <a:ea typeface="Arial" panose="020B0604020202020204" pitchFamily="34" charset="0"/>
            </a:endParaRPr>
          </a:p>
        </p:txBody>
      </p:sp>
      <p:sp>
        <p:nvSpPr>
          <p:cNvPr id="19580" name="Oval 525"/>
          <p:cNvSpPr/>
          <p:nvPr/>
        </p:nvSpPr>
        <p:spPr>
          <a:xfrm>
            <a:off x="1646238" y="2374900"/>
            <a:ext cx="463550" cy="457200"/>
          </a:xfrm>
          <a:prstGeom prst="ellipse">
            <a:avLst/>
          </a:prstGeom>
          <a:solidFill>
            <a:srgbClr val="D60093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1" hangingPunct="1"/>
            <a:r>
              <a:rPr lang="en-US" altLang="vi-VN" sz="3200">
                <a:solidFill>
                  <a:srgbClr val="000000"/>
                </a:solidFill>
                <a:latin typeface=".VnTifani HeavyH" pitchFamily="34" charset="0"/>
                <a:cs typeface="Arial" panose="020B0604020202020204" pitchFamily="34" charset="0"/>
              </a:rPr>
              <a:t>3</a:t>
            </a:r>
            <a:endParaRPr lang="en-US" altLang="vi-VN" sz="3200">
              <a:solidFill>
                <a:srgbClr val="000000"/>
              </a:solidFill>
              <a:latin typeface=".VnTifani HeavyH" pitchFamily="34" charset="0"/>
              <a:ea typeface="Arial" panose="020B0604020202020204" pitchFamily="34" charset="0"/>
            </a:endParaRPr>
          </a:p>
        </p:txBody>
      </p:sp>
      <p:sp>
        <p:nvSpPr>
          <p:cNvPr id="19581" name="Oval 526"/>
          <p:cNvSpPr/>
          <p:nvPr/>
        </p:nvSpPr>
        <p:spPr>
          <a:xfrm>
            <a:off x="1676400" y="2971800"/>
            <a:ext cx="463550" cy="45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1" hangingPunct="1"/>
            <a:r>
              <a:rPr lang="en-US" altLang="vi-VN" sz="3200" dirty="0">
                <a:solidFill>
                  <a:srgbClr val="000000"/>
                </a:solidFill>
                <a:latin typeface=".VnTifani HeavyH" pitchFamily="34" charset="0"/>
                <a:cs typeface="Arial" panose="020B0604020202020204" pitchFamily="34" charset="0"/>
              </a:rPr>
              <a:t>4</a:t>
            </a:r>
            <a:endParaRPr lang="en-US" altLang="vi-VN" sz="3200" dirty="0">
              <a:solidFill>
                <a:srgbClr val="000000"/>
              </a:solidFill>
              <a:latin typeface=".VnTifani HeavyH" pitchFamily="34" charset="0"/>
              <a:ea typeface="Arial" panose="020B0604020202020204" pitchFamily="34" charset="0"/>
            </a:endParaRPr>
          </a:p>
        </p:txBody>
      </p:sp>
      <p:sp>
        <p:nvSpPr>
          <p:cNvPr id="30" name="Oval 527"/>
          <p:cNvSpPr>
            <a:spLocks noChangeArrowheads="1"/>
          </p:cNvSpPr>
          <p:nvPr/>
        </p:nvSpPr>
        <p:spPr bwMode="auto">
          <a:xfrm>
            <a:off x="1676400" y="3657600"/>
            <a:ext cx="463550" cy="457200"/>
          </a:xfrm>
          <a:prstGeom prst="ellipse">
            <a:avLst/>
          </a:prstGeom>
          <a:solidFill>
            <a:srgbClr val="E1E795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200" dirty="0">
                <a:solidFill>
                  <a:srgbClr val="000000"/>
                </a:solidFill>
                <a:latin typeface=".VnTifani HeavyH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286000" y="5562600"/>
            <a:ext cx="8104188" cy="1295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“nó” thuộc từ loại nào?</a:t>
            </a:r>
          </a:p>
          <a:p>
            <a:pPr lvl="0" algn="ctr" eaLnBrk="1" hangingPunct="1"/>
            <a:r>
              <a:rPr lang="vi-VN" altLang="x-non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Động từ            B. Quan hệ từ     C. Đại từ</a:t>
            </a:r>
            <a:endParaRPr lang="vi-VN" altLang="x-none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09800" y="5562600"/>
            <a:ext cx="8104188" cy="1295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sau gồm mấy câu</a:t>
            </a:r>
          </a:p>
          <a:p>
            <a:pPr lvl="0" algn="ctr" eaLnBrk="1" hangingPunct="1"/>
            <a:r>
              <a:rPr lang="vi-VN" altLang="x-none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dirty="0"/>
              <a:t>Cây đào nhà em cao gần 3m. Thân cây màu nâu bóng, sần sùi. “</a:t>
            </a: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86000" y="5562600"/>
            <a:ext cx="8153400" cy="1295400"/>
          </a:xfrm>
          <a:prstGeom prst="rect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trái nghĩa với từ “thắng”</a:t>
            </a:r>
            <a:r>
              <a:rPr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x-none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86000" y="5562600"/>
            <a:ext cx="8104188" cy="1295400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trái nghĩa với từ “ghét”</a:t>
            </a:r>
            <a:endParaRPr lang="vi-VN" altLang="x-none" sz="28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86000" y="5562600"/>
            <a:ext cx="8153400" cy="1295400"/>
          </a:xfrm>
          <a:prstGeom prst="rect">
            <a:avLst/>
          </a:prstGeom>
          <a:solidFill>
            <a:srgbClr val="E1E7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trái nghĩa với từ “nhiều”</a:t>
            </a:r>
            <a:r>
              <a:rPr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x-none" sz="28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9588" name="Table 19587"/>
          <p:cNvGraphicFramePr/>
          <p:nvPr/>
        </p:nvGraphicFramePr>
        <p:xfrm>
          <a:off x="5257801" y="3657600"/>
          <a:ext cx="1082675" cy="640034"/>
        </p:xfrm>
        <a:graphic>
          <a:graphicData uri="http://schemas.openxmlformats.org/drawingml/2006/table">
            <a:tbl>
              <a:tblPr/>
              <a:tblGrid>
                <a:gridCol w="569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63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Char char="•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ahoma" panose="020B0604030504040204" pitchFamily="34" charset="0"/>
                        <a:buChar char="–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Char char="•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ahoma" panose="020B0604030504040204" pitchFamily="34" charset="0"/>
                        <a:buChar char="–"/>
                        <a:defRPr sz="1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Char char="v"/>
                        <a:defRPr sz="1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Í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697" marB="45697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Char char="•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ahoma" panose="020B0604030504040204" pitchFamily="34" charset="0"/>
                        <a:buChar char="–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Char char="•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ahoma" panose="020B0604030504040204" pitchFamily="34" charset="0"/>
                        <a:buChar char="–"/>
                        <a:defRPr sz="1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Char char="v"/>
                        <a:defRPr sz="1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vi-V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697" marB="4569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596" name="WordArt 173"/>
          <p:cNvSpPr>
            <a:spLocks noTextEdit="1"/>
          </p:cNvSpPr>
          <p:nvPr/>
        </p:nvSpPr>
        <p:spPr>
          <a:xfrm>
            <a:off x="3657600" y="152401"/>
            <a:ext cx="527685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4400" b="1" dirty="0" err="1">
                <a:ln w="9525" cap="flat" cmpd="sng">
                  <a:solidFill>
                    <a:srgbClr val="0033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Trò</a:t>
            </a:r>
            <a:r>
              <a:rPr lang="en-US" sz="4400" b="1" dirty="0">
                <a:ln w="9525" cap="flat" cmpd="sng">
                  <a:solidFill>
                    <a:srgbClr val="0033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400" b="1" dirty="0" err="1">
                <a:ln w="9525" cap="flat" cmpd="sng">
                  <a:solidFill>
                    <a:srgbClr val="0033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chơi</a:t>
            </a:r>
            <a:r>
              <a:rPr lang="en-US" sz="4400" b="1" dirty="0">
                <a:ln w="9525" cap="flat" cmpd="sng">
                  <a:solidFill>
                    <a:srgbClr val="0033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4400" b="1" dirty="0" err="1">
                <a:ln w="9525" cap="flat" cmpd="sng">
                  <a:solidFill>
                    <a:srgbClr val="0033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giải</a:t>
            </a:r>
            <a:r>
              <a:rPr lang="en-US" sz="4400" b="1" dirty="0">
                <a:ln w="9525" cap="flat" cmpd="sng">
                  <a:solidFill>
                    <a:srgbClr val="0033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ô </a:t>
            </a:r>
            <a:r>
              <a:rPr lang="en-US" sz="4400" b="1" dirty="0" err="1">
                <a:ln w="9525" cap="flat" cmpd="sng">
                  <a:solidFill>
                    <a:srgbClr val="0033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chữ</a:t>
            </a:r>
            <a:endParaRPr lang="en-US" sz="4400" b="1" dirty="0">
              <a:ln w="9525" cap="flat" cmpd="sng">
                <a:solidFill>
                  <a:srgbClr val="003366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5715001" y="1676400"/>
          <a:ext cx="1371599" cy="640034"/>
        </p:xfrm>
        <a:graphic>
          <a:graphicData uri="http://schemas.openxmlformats.org/drawingml/2006/table">
            <a:tbl>
              <a:tblPr/>
              <a:tblGrid>
                <a:gridCol w="484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4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2286000" y="5562600"/>
            <a:ext cx="8153400" cy="1295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nghĩa với từ “đẹp”</a:t>
            </a:r>
            <a:r>
              <a:rPr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x-none" sz="28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Oval 527"/>
          <p:cNvSpPr>
            <a:spLocks noChangeArrowheads="1"/>
          </p:cNvSpPr>
          <p:nvPr/>
        </p:nvSpPr>
        <p:spPr bwMode="auto">
          <a:xfrm>
            <a:off x="1676400" y="4267200"/>
            <a:ext cx="463550" cy="457200"/>
          </a:xfrm>
          <a:prstGeom prst="ellipse">
            <a:avLst/>
          </a:prstGeom>
          <a:solidFill>
            <a:srgbClr val="CC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200" dirty="0">
                <a:solidFill>
                  <a:srgbClr val="000000"/>
                </a:solidFill>
                <a:latin typeface=".VnTifani HeavyH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Oval 527"/>
          <p:cNvSpPr>
            <a:spLocks noChangeArrowheads="1"/>
          </p:cNvSpPr>
          <p:nvPr/>
        </p:nvSpPr>
        <p:spPr bwMode="auto">
          <a:xfrm>
            <a:off x="1676400" y="4876800"/>
            <a:ext cx="463550" cy="457200"/>
          </a:xfrm>
          <a:prstGeom prst="ellipse">
            <a:avLst/>
          </a:prstGeom>
          <a:solidFill>
            <a:srgbClr val="0DAF0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200" dirty="0">
                <a:solidFill>
                  <a:srgbClr val="000000"/>
                </a:solidFill>
                <a:latin typeface=".VnTifani HeavyH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286000" y="5562600"/>
            <a:ext cx="8153400" cy="1295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từ thích hợp vào chỗ chấm </a:t>
            </a:r>
            <a:r>
              <a:rPr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/>
            <a:r>
              <a:rPr lang="vi-VN" altLang="x-none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thứ 3 trong năm điều Bác Hồ dạy là</a:t>
            </a:r>
          </a:p>
          <a:p>
            <a:pPr lvl="0" algn="ctr" eaLnBrk="1" hangingPunct="1"/>
            <a:r>
              <a:rPr lang="vi-VN" altLang="x-none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“Đoàn ....... tốt, học tập tốt”</a:t>
            </a:r>
            <a:endParaRPr lang="vi-VN" altLang="x-none" sz="28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6" name="Group 297"/>
          <p:cNvGraphicFramePr>
            <a:graphicFrameLocks noGrp="1"/>
          </p:cNvGraphicFramePr>
          <p:nvPr/>
        </p:nvGraphicFramePr>
        <p:xfrm>
          <a:off x="4114801" y="4267200"/>
          <a:ext cx="2201862" cy="640034"/>
        </p:xfrm>
        <a:graphic>
          <a:graphicData uri="http://schemas.openxmlformats.org/drawingml/2006/table">
            <a:tbl>
              <a:tblPr/>
              <a:tblGrid>
                <a:gridCol w="507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0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" name="Group 298"/>
          <p:cNvGraphicFramePr>
            <a:graphicFrameLocks noGrp="1"/>
          </p:cNvGraphicFramePr>
          <p:nvPr/>
        </p:nvGraphicFramePr>
        <p:xfrm>
          <a:off x="5257800" y="4953000"/>
          <a:ext cx="1600200" cy="579074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5715000" y="1676400"/>
          <a:ext cx="1676400" cy="640034"/>
        </p:xfrm>
        <a:graphic>
          <a:graphicData uri="http://schemas.openxmlformats.org/drawingml/2006/table">
            <a:tbl>
              <a:tblPr/>
              <a:tblGrid>
                <a:gridCol w="651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r>
                        <a:rPr kumimoji="0" lang="vi-VN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Arial" panose="020B0604020202020204" pitchFamily="34" charset="0"/>
                        </a:rPr>
                        <a:t>H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r>
                        <a:rPr kumimoji="0" lang="vi-V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Arial" panose="020B0604020202020204" pitchFamily="34" charset="0"/>
                        </a:rPr>
                        <a:t>A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r>
                        <a:rPr kumimoji="0" lang="vi-V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Arial" panose="020B0604020202020204" pitchFamily="34" charset="0"/>
                        </a:rPr>
                        <a:t>I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1" name="Group 298"/>
          <p:cNvGraphicFramePr>
            <a:graphicFrameLocks noGrp="1"/>
          </p:cNvGraphicFramePr>
          <p:nvPr/>
        </p:nvGraphicFramePr>
        <p:xfrm>
          <a:off x="5257799" y="4953000"/>
          <a:ext cx="1600202" cy="640034"/>
        </p:xfrm>
        <a:graphic>
          <a:graphicData uri="http://schemas.openxmlformats.org/drawingml/2006/table">
            <a:tbl>
              <a:tblPr/>
              <a:tblGrid>
                <a:gridCol w="533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Group 297"/>
          <p:cNvGraphicFramePr>
            <a:graphicFrameLocks noGrp="1"/>
          </p:cNvGraphicFramePr>
          <p:nvPr/>
        </p:nvGraphicFramePr>
        <p:xfrm>
          <a:off x="4114802" y="4267200"/>
          <a:ext cx="2209799" cy="640034"/>
        </p:xfrm>
        <a:graphic>
          <a:graphicData uri="http://schemas.openxmlformats.org/drawingml/2006/table">
            <a:tbl>
              <a:tblPr/>
              <a:tblGrid>
                <a:gridCol w="712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8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8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4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4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7" grpId="0" animBg="1"/>
      <p:bldP spid="26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artoon Children Playing Music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6858000" y="2628900"/>
            <a:ext cx="46482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68269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onvites de UnicÃ³rnio para Imprimir e Preencher: GrÃ¡tis">
            <a:extLst>
              <a:ext uri="{FF2B5EF4-FFF2-40B4-BE49-F238E27FC236}">
                <a16:creationId xmlns:a16="http://schemas.microsoft.com/office/drawing/2014/main" id="{4DF7C781-B465-4E24-AF7E-3B54CF88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4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2514600" y="2286000"/>
            <a:ext cx="8305800" cy="248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</a:rPr>
              <a:t>- </a:t>
            </a:r>
            <a:r>
              <a:rPr lang="en-US" sz="3600" dirty="0" err="1">
                <a:solidFill>
                  <a:schemeClr val="tx1"/>
                </a:solidFill>
              </a:rPr>
              <a:t>Hoàn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thành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bài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tập</a:t>
            </a:r>
            <a:endParaRPr lang="en-US" sz="3600" u="sng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</a:rPr>
              <a:t>- </a:t>
            </a:r>
            <a:r>
              <a:rPr lang="en-US" sz="3600" dirty="0" err="1">
                <a:solidFill>
                  <a:schemeClr val="tx1"/>
                </a:solidFill>
              </a:rPr>
              <a:t>Chuẩn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bị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bài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sau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  <a:r>
              <a:rPr lang="en-US" sz="3600" dirty="0" err="1">
                <a:solidFill>
                  <a:schemeClr val="tx1"/>
                </a:solidFill>
              </a:rPr>
              <a:t>Mở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rộn</a:t>
            </a:r>
            <a:r>
              <a:rPr lang="en-US" sz="3600" dirty="0" err="1"/>
              <a:t>g</a:t>
            </a:r>
            <a:r>
              <a:rPr lang="en-US" sz="3600" dirty="0"/>
              <a:t> </a:t>
            </a:r>
            <a:r>
              <a:rPr lang="en-US" sz="3600" dirty="0" err="1"/>
              <a:t>vốn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: </a:t>
            </a:r>
            <a:r>
              <a:rPr lang="en-US" sz="3600" dirty="0" err="1"/>
              <a:t>Truyền</a:t>
            </a:r>
            <a:r>
              <a:rPr lang="en-US" sz="3600" dirty="0"/>
              <a:t> </a:t>
            </a:r>
            <a:r>
              <a:rPr lang="en-US" sz="3600" dirty="0" err="1"/>
              <a:t>thống</a:t>
            </a:r>
            <a:r>
              <a:rPr lang="en-US" sz="3600" dirty="0">
                <a:solidFill>
                  <a:schemeClr val="tx1"/>
                </a:solidFill>
              </a:rPr>
              <a:t>. (tr81)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181600" y="1219200"/>
            <a:ext cx="297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39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allAtOnce" animBg="1"/>
      <p:bldP spid="10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mpus school season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143000" y="2971800"/>
            <a:ext cx="10105753" cy="15479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228600">
                    <a:srgbClr val="FFF64B"/>
                  </a:glow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3331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3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0">
            <a:extLst>
              <a:ext uri="{FF2B5EF4-FFF2-40B4-BE49-F238E27FC236}">
                <a16:creationId xmlns:a16="http://schemas.microsoft.com/office/drawing/2014/main" id="{5B8397ED-BAFE-4FD5-9D5C-69BA378E7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181599"/>
            <a:ext cx="6096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99823D24-38E7-48C0-8C40-82C2303E2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336" y="918761"/>
            <a:ext cx="75438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20D31D04-02E1-4036-88E2-110A52CF7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736" y="2294783"/>
            <a:ext cx="8610600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9pPr>
          </a:lstStyle>
          <a:p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85872BE3-0F32-4FCF-BCE8-2233AF5E6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964" y="3276599"/>
            <a:ext cx="8610600" cy="18158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9pPr>
          </a:lstStyle>
          <a:p>
            <a:pPr algn="just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Ở ….. 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CC5ABC8C-9BA3-4094-996D-A0B60F3CB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181599"/>
            <a:ext cx="14478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0000"/>
                </a:solidFill>
              </a:rPr>
              <a:t>A.  </a:t>
            </a:r>
            <a:r>
              <a:rPr lang="en-US" sz="2400" b="1" dirty="0" err="1">
                <a:solidFill>
                  <a:srgbClr val="FF0000"/>
                </a:solidFill>
              </a:rPr>
              <a:t>ông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128CF4B7-BD93-43E2-BACD-F2ADF732D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181599"/>
            <a:ext cx="14478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0000"/>
                </a:solidFill>
              </a:rPr>
              <a:t>B.  </a:t>
            </a:r>
            <a:r>
              <a:rPr lang="en-US" sz="2400" b="1" dirty="0" err="1">
                <a:solidFill>
                  <a:srgbClr val="FF0000"/>
                </a:solidFill>
              </a:rPr>
              <a:t>cụ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440653A6-B332-4976-98DE-1347CB113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181599"/>
            <a:ext cx="14478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0000"/>
                </a:solidFill>
              </a:rPr>
              <a:t>C.  </a:t>
            </a:r>
            <a:r>
              <a:rPr lang="en-US" sz="2400" b="1" dirty="0" err="1">
                <a:solidFill>
                  <a:srgbClr val="FF0000"/>
                </a:solidFill>
              </a:rPr>
              <a:t>tôi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3D8CFC86-2F1F-4DB3-9552-D1652CA14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5181599"/>
            <a:ext cx="1447800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400" b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8D476961-699C-432B-98A0-6E1A232AA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736" y="1452160"/>
            <a:ext cx="75438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52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build="allAtOnce"/>
      <p:bldP spid="5" grpId="0" build="allAtOnce"/>
      <p:bldP spid="6" grpId="0" build="allAtOnce"/>
      <p:bldP spid="7" grpId="0" build="allAtOnce"/>
      <p:bldP spid="8" grpId="0" build="allAtOnce"/>
      <p:bldP spid="9" grpId="0" build="allAtOnce"/>
      <p:bldP spid="10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676400" y="121818"/>
            <a:ext cx="8991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200" b="1" dirty="0" err="1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anose="02020603050405020304" pitchFamily="18" charset="0"/>
              </a:rPr>
              <a:t>Thứ</a:t>
            </a:r>
            <a:r>
              <a:rPr lang="en-US" altLang="en-US" sz="4200" b="1" dirty="0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anose="02020603050405020304" pitchFamily="18" charset="0"/>
              </a:rPr>
              <a:t>năm</a:t>
            </a:r>
            <a:r>
              <a:rPr lang="en-US" altLang="en-US" sz="4200" b="1" dirty="0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4200" b="1" dirty="0" err="1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anose="02020603050405020304" pitchFamily="18" charset="0"/>
              </a:rPr>
              <a:t>ngày</a:t>
            </a:r>
            <a:r>
              <a:rPr lang="en-US" altLang="en-US" sz="4200" b="1" dirty="0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anose="02020603050405020304" pitchFamily="18" charset="0"/>
              </a:rPr>
              <a:t> 10 </a:t>
            </a:r>
            <a:r>
              <a:rPr lang="en-US" altLang="en-US" sz="4200" b="1" dirty="0" err="1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anose="02020603050405020304" pitchFamily="18" charset="0"/>
              </a:rPr>
              <a:t>tháng</a:t>
            </a:r>
            <a:r>
              <a:rPr lang="en-US" altLang="en-US" sz="4200" b="1" dirty="0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anose="02020603050405020304" pitchFamily="18" charset="0"/>
              </a:rPr>
              <a:t> 03 </a:t>
            </a:r>
            <a:r>
              <a:rPr lang="en-US" altLang="en-US" sz="4200" b="1" dirty="0" err="1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anose="02020603050405020304" pitchFamily="18" charset="0"/>
              </a:rPr>
              <a:t>năm</a:t>
            </a:r>
            <a:r>
              <a:rPr lang="en-US" altLang="en-US" sz="4200" b="1" dirty="0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anose="02020603050405020304" pitchFamily="18" charset="0"/>
              </a:rPr>
              <a:t> 2022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200" b="1" dirty="0" err="1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anose="02020603050405020304" pitchFamily="18" charset="0"/>
              </a:rPr>
              <a:t>Luyện</a:t>
            </a:r>
            <a:r>
              <a:rPr lang="en-US" altLang="en-US" sz="4200" b="1" dirty="0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anose="02020603050405020304" pitchFamily="18" charset="0"/>
              </a:rPr>
              <a:t>từ</a:t>
            </a:r>
            <a:r>
              <a:rPr lang="en-US" altLang="en-US" sz="4200" b="1" dirty="0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anose="02020603050405020304" pitchFamily="18" charset="0"/>
              </a:rPr>
              <a:t>và</a:t>
            </a:r>
            <a:r>
              <a:rPr lang="en-US" altLang="en-US" sz="4200" b="1" dirty="0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Times New Roman" panose="02020603050405020304" pitchFamily="18" charset="0"/>
              </a:rPr>
              <a:t>câu</a:t>
            </a:r>
            <a:endParaRPr lang="en-US" altLang="en-US" sz="4200" dirty="0">
              <a:solidFill>
                <a:schemeClr val="bg1"/>
              </a:solidFill>
              <a:effectLst>
                <a:glow rad="228600">
                  <a:srgbClr val="000000"/>
                </a:glow>
              </a:effectLst>
              <a:latin typeface="Times New Roman" panose="02020603050405020304" pitchFamily="18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676400" y="1506813"/>
            <a:ext cx="8839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rgbClr val="FFFF99"/>
                  </a:glow>
                </a:effectLst>
                <a:latin typeface="Times New Roman" panose="02020603050405020304" pitchFamily="18" charset="0"/>
              </a:rPr>
              <a:t>Liên</a:t>
            </a:r>
            <a:r>
              <a:rPr lang="en-US" altLang="en-US" sz="5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rgbClr val="FFFF99"/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5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rgbClr val="FFFF99"/>
                  </a:glow>
                </a:effectLst>
                <a:latin typeface="Times New Roman" panose="02020603050405020304" pitchFamily="18" charset="0"/>
              </a:rPr>
              <a:t>kết</a:t>
            </a:r>
            <a:r>
              <a:rPr lang="en-US" altLang="en-US" sz="5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rgbClr val="FFFF99"/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5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rgbClr val="FFFF99"/>
                  </a:glo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en-US" sz="5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rgbClr val="FFFF99"/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5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rgbClr val="FFFF99"/>
                  </a:glow>
                </a:effectLst>
                <a:latin typeface="Times New Roman" panose="02020603050405020304" pitchFamily="18" charset="0"/>
              </a:rPr>
              <a:t>trong</a:t>
            </a:r>
            <a:r>
              <a:rPr lang="en-US" altLang="en-US" sz="5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rgbClr val="FFFF99"/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5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rgbClr val="FFFF99"/>
                  </a:glow>
                </a:effectLst>
                <a:latin typeface="Times New Roman" panose="02020603050405020304" pitchFamily="18" charset="0"/>
              </a:rPr>
              <a:t>bài</a:t>
            </a:r>
            <a:endParaRPr lang="en-US" altLang="en-US" sz="5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228600">
                  <a:srgbClr val="FFFF99"/>
                </a:glo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600" b="1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228600">
                    <a:srgbClr val="FFFF00"/>
                  </a:glow>
                </a:effectLst>
                <a:latin typeface="Times New Roman" panose="02020603050405020304" pitchFamily="18" charset="0"/>
              </a:rPr>
              <a:t>bằng</a:t>
            </a:r>
            <a:r>
              <a:rPr lang="en-US" altLang="en-US" sz="56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228600">
                    <a:srgbClr val="FFFF00"/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5600" b="1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228600">
                    <a:srgbClr val="FFFF00"/>
                  </a:glow>
                </a:effectLst>
                <a:latin typeface="Times New Roman" panose="02020603050405020304" pitchFamily="18" charset="0"/>
              </a:rPr>
              <a:t>cách</a:t>
            </a:r>
            <a:r>
              <a:rPr lang="en-US" altLang="en-US" sz="56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228600">
                    <a:srgbClr val="FFFF00"/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5600" b="1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228600">
                    <a:srgbClr val="FFFF00"/>
                  </a:glow>
                </a:effectLst>
                <a:latin typeface="Times New Roman" panose="02020603050405020304" pitchFamily="18" charset="0"/>
              </a:rPr>
              <a:t>thay</a:t>
            </a:r>
            <a:r>
              <a:rPr lang="en-US" altLang="en-US" sz="56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228600">
                    <a:srgbClr val="FFFF00"/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5600" b="1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228600">
                    <a:srgbClr val="FFFF00"/>
                  </a:glow>
                </a:effectLst>
                <a:latin typeface="Times New Roman" panose="02020603050405020304" pitchFamily="18" charset="0"/>
              </a:rPr>
              <a:t>thế</a:t>
            </a:r>
            <a:r>
              <a:rPr lang="en-US" altLang="en-US" sz="56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228600">
                    <a:srgbClr val="FFFF00"/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5600" b="1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228600">
                    <a:srgbClr val="FFFF00"/>
                  </a:glow>
                </a:effectLst>
                <a:latin typeface="Times New Roman" panose="02020603050405020304" pitchFamily="18" charset="0"/>
              </a:rPr>
              <a:t>từ</a:t>
            </a:r>
            <a:r>
              <a:rPr lang="en-US" altLang="en-US" sz="56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228600">
                    <a:srgbClr val="FFFF00"/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5600" b="1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228600">
                    <a:srgbClr val="FFFF00"/>
                  </a:glow>
                </a:effectLst>
                <a:latin typeface="Times New Roman" panose="02020603050405020304" pitchFamily="18" charset="0"/>
              </a:rPr>
              <a:t>ngữ</a:t>
            </a:r>
            <a:endParaRPr lang="en-US" altLang="en-US" sz="56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glow rad="228600">
                  <a:srgbClr val="FFFF00"/>
                </a:glo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onvites de UnicÃ³rnio para Imprimir e Preencher: GrÃ¡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4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33600" y="1905000"/>
            <a:ext cx="7772400" cy="8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prstTxWarp prst="textPlain">
              <a:avLst>
                <a:gd name="adj" fmla="val 49221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Mục</a:t>
            </a: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tiêu</a:t>
            </a:r>
            <a:r>
              <a:rPr lang="en-US" altLang="en-US" sz="6000" dirty="0">
                <a:solidFill>
                  <a:srgbClr val="FF0000"/>
                </a:solidFill>
                <a:effectLst/>
                <a:latin typeface="Arial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/>
                <a:latin typeface="Arial"/>
              </a:rPr>
              <a:t>bài</a:t>
            </a:r>
            <a:r>
              <a:rPr lang="en-US" altLang="en-US" sz="6000" dirty="0">
                <a:solidFill>
                  <a:srgbClr val="FF0000"/>
                </a:solidFill>
                <a:effectLst/>
                <a:latin typeface="Arial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/>
                <a:latin typeface="Arial"/>
              </a:rPr>
              <a:t>học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3048000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* </a:t>
            </a:r>
            <a:r>
              <a:rPr lang="en-US" sz="3200" b="1" dirty="0" err="1"/>
              <a:t>Hiểu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liên</a:t>
            </a:r>
            <a:r>
              <a:rPr lang="en-US" sz="3200" b="1" dirty="0"/>
              <a:t> </a:t>
            </a:r>
            <a:r>
              <a:rPr lang="en-US" sz="3200" b="1" dirty="0" err="1"/>
              <a:t>kết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thay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ngữ</a:t>
            </a:r>
            <a:r>
              <a:rPr lang="en-US" sz="3200" b="1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4051295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*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sử</a:t>
            </a:r>
            <a:r>
              <a:rPr lang="en-US" sz="3200" b="1" dirty="0"/>
              <a:t> </a:t>
            </a:r>
            <a:r>
              <a:rPr lang="en-US" sz="3200" b="1" dirty="0" err="1"/>
              <a:t>dụng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thay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ngữ</a:t>
            </a:r>
            <a:r>
              <a:rPr lang="en-US" sz="3200" b="1" dirty="0"/>
              <a:t>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liên</a:t>
            </a:r>
            <a:r>
              <a:rPr lang="en-US" sz="3200" b="1" dirty="0"/>
              <a:t> </a:t>
            </a:r>
            <a:r>
              <a:rPr lang="en-US" sz="3200" b="1" dirty="0" err="1"/>
              <a:t>kết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0121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ssroom rainbow theme | ... Rainbow Note Pad will make messages stand out in your class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9906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19450" y="4343400"/>
            <a:ext cx="56007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en-US" sz="6000" dirty="0">
                <a:solidFill>
                  <a:srgbClr val="FF0000"/>
                </a:solidFill>
                <a:effectLst>
                  <a:glow rad="228600">
                    <a:srgbClr val="FFFF00"/>
                  </a:glow>
                </a:effectLst>
                <a:cs typeface="Times New Roman" panose="02020603050405020304" pitchFamily="18" charset="0"/>
              </a:rPr>
              <a:t>KHÁM PHÁ</a:t>
            </a:r>
            <a:endParaRPr lang="en-US" altLang="en-US" sz="6000" b="0" dirty="0">
              <a:solidFill>
                <a:srgbClr val="FF0000"/>
              </a:solidFill>
              <a:effectLst>
                <a:glow rad="228600">
                  <a:srgbClr val="FFFF00"/>
                </a:glo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3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8138" y="1701288"/>
            <a:ext cx="11600376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	   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mấy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năm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Vương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phủ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Vạn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Kiếp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sống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gần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Hưng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Đạo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Vương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chàng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thư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họ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Trương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thấy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luôn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điềm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tĩnh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điều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khiến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vị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Quốc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Tiết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chế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rối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trí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Vị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Chủ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tướng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tài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ba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quên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điều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hệ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trọng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nên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thắng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phải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cố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lòng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Chuyến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này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Hưng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Đạo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Vương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lai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kinh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nhà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vua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dự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Hội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nghị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Diên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Hồng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đấy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sẽ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thẳng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ra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trận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trốn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nguy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trước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ngàn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treo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sợi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tóc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mà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vẫn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bình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thản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tự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tin,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đĩnh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đạc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lạ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lùng</a:t>
            </a:r>
            <a:r>
              <a:rPr lang="en-US" altLang="en-US" sz="3400" b="1" dirty="0">
                <a:solidFill>
                  <a:srgbClr val="000066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Text Box 12"/>
          <p:cNvSpPr txBox="1">
            <a:spLocks noChangeArrowheads="1"/>
          </p:cNvSpPr>
          <p:nvPr/>
        </p:nvSpPr>
        <p:spPr bwMode="auto">
          <a:xfrm>
            <a:off x="609600" y="526819"/>
            <a:ext cx="11353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nói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ai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?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điều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172" name="Text Box 13"/>
          <p:cNvSpPr txBox="1">
            <a:spLocks noChangeArrowheads="1"/>
          </p:cNvSpPr>
          <p:nvPr/>
        </p:nvSpPr>
        <p:spPr bwMode="auto">
          <a:xfrm>
            <a:off x="289560" y="0"/>
            <a:ext cx="112166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CC00CC"/>
                </a:solidFill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/>
      <p:bldP spid="7171" grpId="0"/>
      <p:bldP spid="71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hoangthanhthanglong.vn/wp-content/uploads/2013/08/tranhungd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365 Trần Quốc Tuấn được phong chức Quốc công tiết chế - Hào Khí Ngàn Nă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4618"/>
            <a:ext cx="12208767" cy="6862618"/>
          </a:xfrm>
        </p:spPr>
      </p:pic>
    </p:spTree>
    <p:extLst>
      <p:ext uri="{BB962C8B-B14F-4D97-AF65-F5344CB8AC3E}">
        <p14:creationId xmlns:p14="http://schemas.microsoft.com/office/powerpoint/2010/main" val="3437030803"/>
      </p:ext>
    </p:extLst>
  </p:cSld>
  <p:clrMapOvr>
    <a:masterClrMapping/>
  </p:clrMapOvr>
  <p:transition spd="slow">
    <p:wheel spokes="8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1501</TotalTime>
  <Words>1315</Words>
  <Application>Microsoft Office PowerPoint</Application>
  <PresentationFormat>Widescreen</PresentationFormat>
  <Paragraphs>109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.VnTifani HeavyH</vt:lpstr>
      <vt:lpstr>.VnTime</vt:lpstr>
      <vt:lpstr>Arial</vt:lpstr>
      <vt:lpstr>Arial </vt:lpstr>
      <vt:lpstr>Calibri</vt:lpstr>
      <vt:lpstr>Calibri Light</vt:lpstr>
      <vt:lpstr>Tahoma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SONY</cp:lastModifiedBy>
  <cp:revision>129</cp:revision>
  <dcterms:created xsi:type="dcterms:W3CDTF">2008-03-13T04:04:59Z</dcterms:created>
  <dcterms:modified xsi:type="dcterms:W3CDTF">2022-03-05T08:50:38Z</dcterms:modified>
</cp:coreProperties>
</file>