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37"/>
  </p:notesMasterIdLst>
  <p:sldIdLst>
    <p:sldId id="258" r:id="rId3"/>
    <p:sldId id="256" r:id="rId4"/>
    <p:sldId id="293" r:id="rId5"/>
    <p:sldId id="294" r:id="rId6"/>
    <p:sldId id="266" r:id="rId7"/>
    <p:sldId id="271" r:id="rId8"/>
    <p:sldId id="267" r:id="rId9"/>
    <p:sldId id="272" r:id="rId10"/>
    <p:sldId id="268" r:id="rId11"/>
    <p:sldId id="273" r:id="rId12"/>
    <p:sldId id="269" r:id="rId13"/>
    <p:sldId id="274" r:id="rId14"/>
    <p:sldId id="270" r:id="rId15"/>
    <p:sldId id="265" r:id="rId16"/>
    <p:sldId id="257" r:id="rId17"/>
    <p:sldId id="281" r:id="rId18"/>
    <p:sldId id="292" r:id="rId19"/>
    <p:sldId id="303" r:id="rId20"/>
    <p:sldId id="260" r:id="rId21"/>
    <p:sldId id="282" r:id="rId22"/>
    <p:sldId id="296" r:id="rId23"/>
    <p:sldId id="284" r:id="rId24"/>
    <p:sldId id="289" r:id="rId25"/>
    <p:sldId id="285" r:id="rId26"/>
    <p:sldId id="298" r:id="rId27"/>
    <p:sldId id="299" r:id="rId28"/>
    <p:sldId id="286" r:id="rId29"/>
    <p:sldId id="290" r:id="rId30"/>
    <p:sldId id="291" r:id="rId31"/>
    <p:sldId id="288" r:id="rId32"/>
    <p:sldId id="300" r:id="rId33"/>
    <p:sldId id="301" r:id="rId34"/>
    <p:sldId id="302" r:id="rId35"/>
    <p:sldId id="278" r:id="rId36"/>
  </p:sldIdLst>
  <p:sldSz cx="12192000" cy="6858000"/>
  <p:notesSz cx="6858000" cy="9144000"/>
  <p:embeddedFontLst>
    <p:embeddedFont>
      <p:font typeface="#9Slide07 HoneyCream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DaddysGirl" panose="02000603000000000000" pitchFamily="2" charset="0"/>
      <p:regular r:id="rId45"/>
    </p:embeddedFont>
    <p:embeddedFont>
      <p:font typeface="SVN-Newton" panose="02040603050506020204" pitchFamily="18" charset="0"/>
      <p:regular r:id="rId46"/>
    </p:embeddedFont>
    <p:embeddedFont>
      <p:font typeface="UTM Alberta Heavy" panose="02040603050506020204" pitchFamily="18" charset="0"/>
      <p:regular r:id="rId47"/>
    </p:embeddedFont>
    <p:embeddedFont>
      <p:font typeface="UTM Cookies" panose="02040603050506020204" pitchFamily="18" charset="0"/>
      <p:regular r:id="rId48"/>
    </p:embeddedFont>
    <p:embeddedFont>
      <p:font typeface="UTM Futura Extra" panose="02040603050506020204" pitchFamily="18" charset="0"/>
      <p:bold r:id="rId49"/>
    </p:embeddedFont>
    <p:embeddedFont>
      <p:font typeface="UTM Soraya" panose="02040603050506020204" pitchFamily="18" charset="0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700"/>
    <a:srgbClr val="ED4D06"/>
    <a:srgbClr val="2C847A"/>
    <a:srgbClr val="37A698"/>
    <a:srgbClr val="E38447"/>
    <a:srgbClr val="88D8CE"/>
    <a:srgbClr val="99FF99"/>
    <a:srgbClr val="DEC8EE"/>
    <a:srgbClr val="FF9C89"/>
    <a:srgbClr val="E97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21" autoAdjust="0"/>
    <p:restoredTop sz="94660"/>
  </p:normalViewPr>
  <p:slideViewPr>
    <p:cSldViewPr snapToGrid="0">
      <p:cViewPr varScale="1">
        <p:scale>
          <a:sx n="66" d="100"/>
          <a:sy n="66" d="100"/>
        </p:scale>
        <p:origin x="99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9F064-3B55-4D28-84B2-DC8A1B2FFE47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785C7-2ECE-4F70-ACAF-44EA134FB1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93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9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785C7-2ECE-4F70-ACAF-44EA134FB1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57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785C7-2ECE-4F70-ACAF-44EA134FB1E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159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76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98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85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332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43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4433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34100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16385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34915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9719A-A0B4-4B6B-BB74-D672C3006C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57348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88BBA-6FC1-4CC5-96D8-86F02EF752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53319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DA426-D2A8-46DE-B33E-EA83D2832C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1993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 advTm="3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Măng</a:t>
            </a:r>
            <a:r>
              <a:rPr lang="en-US" sz="2400" dirty="0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 non</a:t>
            </a:r>
            <a:endParaRPr lang="vi-VN" sz="2400" dirty="0">
              <a:solidFill>
                <a:srgbClr val="6A3D62"/>
              </a:solidFill>
              <a:ea typeface="DaddysGirl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76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Măng</a:t>
            </a:r>
            <a:r>
              <a:rPr lang="en-US" sz="2400" dirty="0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 non</a:t>
            </a:r>
            <a:endParaRPr lang="vi-VN" sz="2400" dirty="0">
              <a:solidFill>
                <a:srgbClr val="6A3D62"/>
              </a:solidFill>
              <a:ea typeface="DaddysGirl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41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CEF8-ACD9-458E-A265-D7361D1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E3DC2-6C8E-461B-98A5-871D07DAA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25E89-DA91-4159-90FD-BEBC9EED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C167-D0F6-410A-BC25-82C22CD3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BAD40-7F7B-4BAB-971E-E24F119D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53603-F809-457C-A7E5-63C060A18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30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769B-197C-45A5-B508-E0FBB48A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9EEDA-CF25-4B8A-B828-128E277CA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7D263-C91E-49ED-AE84-CB991AF2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F6E3F-7E36-40EB-B7F3-AA743681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5F0FC-3FC6-49CE-BF5C-80E795AA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4F77A-8F4A-4BC3-BA91-05D3A9EB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0AB2DF-965B-481A-9902-DB360E19E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64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C047-B0ED-4533-A8B6-DED50541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EB4A2-AE33-47D4-81BE-D69AD1994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1C0AF-AE20-4F7A-969C-37F7C9C2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B81D4-519D-4BDC-94D1-3318B54F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9B666-2448-4475-9A2B-081FE6019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CB763-BD22-4748-A809-B36F21D5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0E153-C19E-4802-97CD-99A76A0E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DC5C0-AFC4-4419-A6BF-77FB0BA1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F0D0D-DD41-4A00-9143-A9F26A660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90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766-D730-469D-90CE-E9CAA8F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158CD-F484-4247-BE7E-6658D4C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9FD14-DF82-42D0-8355-12C99EBB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2DFA0-EE51-4EDC-8DE0-95A46035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91EE3-D00E-4B81-BDDF-4C8595036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F6E42-A640-4701-AEFF-6DBB5EB7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AE135C-56A7-45E7-A952-62F69034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F7C15-7AA0-4606-B149-6159311D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0BAE6-8643-4EF7-A5F9-5670E895F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6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220E-68D8-4EB9-91A1-3200BA8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0AC1-E9E2-4705-A85B-7341A0D4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4F2CB-7BE7-4AAA-8945-D23E974AD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ACABA-82C1-4D74-B79B-15D2D69B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91D0C-BB13-4B1E-B8E3-D7EE12A1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97C4E-D467-4B62-AA9F-D663451E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00D90-E22C-4308-AAB1-444B64F28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83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9868-94BD-43F8-8317-FE7D35F4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5DDD3-6543-4926-B083-87113DCC5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FEB44-A708-405E-A5FE-C72FC8C63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9D338-C412-4C58-B08A-273DC59B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6CD10-80B7-48A8-90E1-51A65CE9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134D-55E0-4E16-BF61-89539312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00975-30A2-40ED-A763-1CE43598D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 advTm="300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B254-1968-42BC-B592-6183EFCB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388AB-85B4-40C1-A1CE-276CBE678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26FD-ABB0-4DC4-8532-F47E6966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F6361-7F01-4F84-A0CC-AA5FE2ED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4A92-556C-4CCF-BAEB-F5C0A698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09032-AF31-479D-B4F4-D2A4E1BD9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05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38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151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590550" y="457200"/>
            <a:ext cx="11029950" cy="586740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F5AE-D960-4636-ADFD-F35B36939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79028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758EA-09E0-4A15-9E2A-F39C70A225A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687318" y="-71534"/>
            <a:ext cx="1713124" cy="54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395E1-ADB0-4734-8C3F-9ACFEEF2643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0EE327D-19CB-468C-900A-1FF8668BEF92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01FB92-E5CE-45D6-8BF1-5765B3A58F69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740C21-BF7C-4B42-AD54-4D35CE56D33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ED85FB-ABF8-4364-8B25-AE7144B11FA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55C91-E9D1-4A79-9FAA-84E843F080C9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754CD7-D52D-4D9B-B088-16942DBEBD4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1" r:id="rId8"/>
    <p:sldLayoutId id="2147483680" r:id="rId9"/>
    <p:sldLayoutId id="2147483679" r:id="rId10"/>
    <p:sldLayoutId id="2147483678" r:id="rId11"/>
    <p:sldLayoutId id="2147483677" r:id="rId12"/>
    <p:sldLayoutId id="2147483676" r:id="rId13"/>
    <p:sldLayoutId id="2147483660" r:id="rId14"/>
    <p:sldLayoutId id="2147483661" r:id="rId15"/>
    <p:sldLayoutId id="2147483662" r:id="rId16"/>
    <p:sldLayoutId id="2147483656" r:id="rId17"/>
    <p:sldLayoutId id="2147483657" r:id="rId18"/>
    <p:sldLayoutId id="2147483658" r:id="rId19"/>
    <p:sldLayoutId id="2147483659" r:id="rId20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265569-1C8F-4290-A303-390554A8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4BBE-E1E9-442E-A2FB-B335AC7C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792B-C312-4783-9D19-64E2E319B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D5219-7ADE-461A-8083-AC22E3B4012A}" type="datetimeFigureOut">
              <a:rPr lang="vi-VN" smtClean="0"/>
              <a:t>27/04/2022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1A82-EC50-4150-B959-7DB85990B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9236D-1BA7-4B83-9B81-D4ACBA072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42576-02C3-4434-B209-D6203DC78C2F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Măng</a:t>
            </a:r>
            <a:r>
              <a:rPr lang="en-US" sz="2400" dirty="0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 non</a:t>
            </a:r>
            <a:endParaRPr lang="vi-VN" sz="2400" dirty="0">
              <a:solidFill>
                <a:srgbClr val="6A3D62"/>
              </a:solidFill>
              <a:ea typeface="DaddysGirl" panose="02000603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3217F5-1653-445D-BCCA-99B36F6EAE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1AC0C16-A82B-4788-8945-AB567F59B500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2845A9-7AAD-46A7-ABAD-B7946881D91F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756E53-F3B6-4CFF-9444-9857BCF657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985C5F-A795-4ADC-8E5B-2B6E1C8689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1AF3A9-17B9-4FEA-8A31-53FFFF2A72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F05C94-B158-49B1-9451-7F4E4BA1CC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9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832A22-46F1-4124-84F6-1C9BD5E6F944}"/>
              </a:ext>
            </a:extLst>
          </p:cNvPr>
          <p:cNvGrpSpPr/>
          <p:nvPr/>
        </p:nvGrpSpPr>
        <p:grpSpPr>
          <a:xfrm>
            <a:off x="5901677" y="-745031"/>
            <a:ext cx="9558511" cy="8760634"/>
            <a:chOff x="5901677" y="-745031"/>
            <a:chExt cx="9558511" cy="8760634"/>
          </a:xfrm>
        </p:grpSpPr>
        <p:grpSp>
          <p:nvGrpSpPr>
            <p:cNvPr id="2" name="组合 1"/>
            <p:cNvGrpSpPr/>
            <p:nvPr/>
          </p:nvGrpSpPr>
          <p:grpSpPr>
            <a:xfrm>
              <a:off x="5901677" y="-745031"/>
              <a:ext cx="9558511" cy="8760634"/>
              <a:chOff x="5977877" y="-745031"/>
              <a:chExt cx="9558511" cy="87606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/>
              <a:srcRect l="14627" t="15673" r="18441" b="20000"/>
              <a:stretch/>
            </p:blipFill>
            <p:spPr>
              <a:xfrm rot="9219712">
                <a:off x="6425326" y="-745031"/>
                <a:ext cx="9111062" cy="8760634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49" r="25290"/>
              <a:stretch/>
            </p:blipFill>
            <p:spPr>
              <a:xfrm>
                <a:off x="9448800" y="-532408"/>
                <a:ext cx="4539916" cy="7596694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4" t="11277" r="17296" b="12423"/>
              <a:stretch/>
            </p:blipFill>
            <p:spPr>
              <a:xfrm>
                <a:off x="5977877" y="786063"/>
                <a:ext cx="6063915" cy="601579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95D927-38A2-4C48-AD4A-A1509EED8E03}"/>
                </a:ext>
              </a:extLst>
            </p:cNvPr>
            <p:cNvSpPr/>
            <p:nvPr/>
          </p:nvSpPr>
          <p:spPr>
            <a:xfrm>
              <a:off x="9867900" y="3257550"/>
              <a:ext cx="1613023" cy="647700"/>
            </a:xfrm>
            <a:prstGeom prst="rect">
              <a:avLst/>
            </a:prstGeom>
            <a:solidFill>
              <a:srgbClr val="FF9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C548B4-0380-4D3A-A3B8-C16522A7667E}"/>
                </a:ext>
              </a:extLst>
            </p:cNvPr>
            <p:cNvSpPr/>
            <p:nvPr/>
          </p:nvSpPr>
          <p:spPr>
            <a:xfrm rot="4421293">
              <a:off x="7038050" y="5293538"/>
              <a:ext cx="1766895" cy="647700"/>
            </a:xfrm>
            <a:prstGeom prst="rect">
              <a:avLst/>
            </a:prstGeom>
            <a:solidFill>
              <a:srgbClr val="37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4718C28-29BE-4DE9-8D09-55BC44FC8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4256" y="276347"/>
            <a:ext cx="7297544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24682" y="1834810"/>
            <a:ext cx="4827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Tính nhẩm: 2350 x 1000 =?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0221" y="52071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2350000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16855" y="2133825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23500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23500000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666805" y="4846233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235000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869827" y="1742974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8973" y="3184226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08762"/>
            <a:ext cx="128196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70829" y="1536388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71118" y="1504927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657002" y="3236482"/>
            <a:ext cx="1578207" cy="139175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90190" y="214570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1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499" y="1653977"/>
            <a:ext cx="4864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2020000 : 1000 = 202.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557440" y="3103308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SAI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557440" y="1748724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ĐÚNG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9010412" y="1357873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626395" y="3271878"/>
            <a:ext cx="1578207" cy="13917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E234DF-C088-45FE-A251-542CD0B1B9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6662589" y="3221476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2477298" y="-262472"/>
            <a:ext cx="9473051" cy="7876531"/>
            <a:chOff x="-3201796" y="-1128035"/>
            <a:chExt cx="10829221" cy="90041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14627" t="15673" r="18441" b="20000"/>
            <a:stretch/>
          </p:blipFill>
          <p:spPr>
            <a:xfrm>
              <a:off x="-1788695" y="-1128035"/>
              <a:ext cx="8646693" cy="831412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1796" y="-265474"/>
              <a:ext cx="7371354" cy="73713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91" y="960374"/>
              <a:ext cx="6915734" cy="6915734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02909F7E-3F93-4A04-ABC6-BD6097983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012" y="281526"/>
            <a:ext cx="254659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0BDFE68-9CA2-40A2-AF49-86C5BD752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404" y="5085056"/>
            <a:ext cx="2546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cs typeface="Times New Roman" panose="02020603050405020304" pitchFamily="18" charset="0"/>
              </a:rPr>
              <a:t>TRANG 164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1FF8C-4003-49AA-9AA3-A8491BA63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058" y="1036556"/>
            <a:ext cx="7328027" cy="388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174B6F-F48C-4583-8121-6315080EC5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8440" y="-90057"/>
            <a:ext cx="1713124" cy="54259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AF189B8E-A26F-49AC-9B2E-2A10DBE57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719" y="4469806"/>
            <a:ext cx="32538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oraya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oraya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3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4627" t="15673" r="18441" b="20000"/>
          <a:stretch/>
        </p:blipFill>
        <p:spPr>
          <a:xfrm rot="9277900">
            <a:off x="3717335" y="-1181497"/>
            <a:ext cx="10439298" cy="1003778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759301" y="904265"/>
            <a:ext cx="1336731" cy="876491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Kiến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thức</a:t>
            </a:r>
            <a:endParaRPr lang="zh-CN" altLang="en-US" sz="2800" b="1" dirty="0">
              <a:solidFill>
                <a:schemeClr val="tx1"/>
              </a:solidFill>
              <a:latin typeface="UTM Avo" panose="0204060305050602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18002" y="2279356"/>
            <a:ext cx="1278030" cy="876491"/>
          </a:xfrm>
          <a:prstGeom prst="rect">
            <a:avLst/>
          </a:prstGeom>
          <a:solidFill>
            <a:srgbClr val="E97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Kĩ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năng</a:t>
            </a:r>
            <a:endParaRPr lang="zh-CN" altLang="en-US" sz="2800" b="1" dirty="0">
              <a:solidFill>
                <a:schemeClr val="tx1"/>
              </a:solidFill>
              <a:latin typeface="UTM Avo" panose="0204060305050602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759301" y="3561512"/>
            <a:ext cx="1392126" cy="876491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Phẩm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chất</a:t>
            </a:r>
            <a:endParaRPr lang="zh-CN" altLang="en-US" sz="2800" b="1" dirty="0">
              <a:solidFill>
                <a:schemeClr val="tx1"/>
              </a:solidFill>
              <a:latin typeface="UTM Avo" panose="0204060305050602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35223" y="4816555"/>
            <a:ext cx="1396850" cy="876491"/>
          </a:xfrm>
          <a:prstGeom prst="rect">
            <a:avLst/>
          </a:prstGeom>
          <a:solidFill>
            <a:srgbClr val="E97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Năng</a:t>
            </a:r>
            <a:r>
              <a:rPr lang="en-US" altLang="zh-CN" sz="2800" b="1" dirty="0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字魂107号-萌趣欢乐体" panose="00000500000000000000" pitchFamily="2" charset="-122"/>
              </a:rPr>
              <a:t>lực</a:t>
            </a:r>
            <a:endParaRPr lang="zh-CN" altLang="en-US" sz="2800" b="1" dirty="0">
              <a:solidFill>
                <a:schemeClr val="tx1"/>
              </a:solidFill>
              <a:latin typeface="UTM Avo" panose="0204060305050602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292" y="133060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959" r="30424"/>
          <a:stretch/>
        </p:blipFill>
        <p:spPr>
          <a:xfrm>
            <a:off x="9050134" y="4596231"/>
            <a:ext cx="4806249" cy="28349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C7AA63-BF2C-4B52-8D47-F62FCE8840E7}"/>
              </a:ext>
            </a:extLst>
          </p:cNvPr>
          <p:cNvSpPr txBox="1"/>
          <p:nvPr/>
        </p:nvSpPr>
        <p:spPr>
          <a:xfrm>
            <a:off x="7201949" y="915105"/>
            <a:ext cx="46903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 tục ôn tập về 4 phép tính với số tự nhiên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814D42-5A8F-4215-9C78-255DFB1E6C04}"/>
              </a:ext>
            </a:extLst>
          </p:cNvPr>
          <p:cNvSpPr txBox="1"/>
          <p:nvPr/>
        </p:nvSpPr>
        <p:spPr>
          <a:xfrm>
            <a:off x="7232073" y="2168705"/>
            <a:ext cx="49844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effectLst/>
                <a:ea typeface="Times New Roman" panose="02020603050405020304" pitchFamily="18" charset="0"/>
              </a:rPr>
              <a:t>- </a:t>
            </a:r>
            <a:r>
              <a:rPr lang="vi-VN" sz="2400" b="1" dirty="0">
                <a:effectLst/>
                <a:ea typeface="Times New Roman" panose="02020603050405020304" pitchFamily="18" charset="0"/>
              </a:rPr>
              <a:t>Tính được giá trị của biểu thức chứa hai chữ.</a:t>
            </a:r>
          </a:p>
          <a:p>
            <a:pPr algn="just"/>
            <a:r>
              <a:rPr lang="vi-VN" sz="2400" b="1" dirty="0">
                <a:effectLst/>
                <a:ea typeface="Times New Roman" panose="02020603050405020304" pitchFamily="18" charset="0"/>
              </a:rPr>
              <a:t>- Biết giải bài toán liên quan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5DCDC4-0D37-4295-A641-0EE50A82D386}"/>
              </a:ext>
            </a:extLst>
          </p:cNvPr>
          <p:cNvSpPr txBox="1"/>
          <p:nvPr/>
        </p:nvSpPr>
        <p:spPr>
          <a:xfrm>
            <a:off x="7232073" y="3792174"/>
            <a:ext cx="5369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HS có phẩm chất học tập tích cực.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A48C1-08EB-4007-BF77-B091EE98D1C7}"/>
              </a:ext>
            </a:extLst>
          </p:cNvPr>
          <p:cNvSpPr txBox="1"/>
          <p:nvPr/>
        </p:nvSpPr>
        <p:spPr>
          <a:xfrm>
            <a:off x="7304689" y="4596231"/>
            <a:ext cx="4330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 lực tự học, NL giải quyết vấn đề và sáng tạo, NL tư duy - lập luận logic.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A4BCF-DE71-47A3-810B-313D700BD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388" y="159783"/>
            <a:ext cx="3853006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400"/>
                            </p:stCondLst>
                            <p:childTnLst>
                              <p:par>
                                <p:cTn id="4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900"/>
                            </p:stCondLst>
                            <p:childTnLst>
                              <p:par>
                                <p:cTn id="5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0" grpId="0" animBg="1"/>
      <p:bldP spid="33" grpId="0" animBg="1"/>
      <p:bldP spid="11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832A22-46F1-4124-84F6-1C9BD5E6F944}"/>
              </a:ext>
            </a:extLst>
          </p:cNvPr>
          <p:cNvGrpSpPr/>
          <p:nvPr/>
        </p:nvGrpSpPr>
        <p:grpSpPr>
          <a:xfrm>
            <a:off x="5509425" y="-951317"/>
            <a:ext cx="9558511" cy="8760634"/>
            <a:chOff x="5901677" y="-745031"/>
            <a:chExt cx="9558511" cy="8760634"/>
          </a:xfrm>
        </p:grpSpPr>
        <p:grpSp>
          <p:nvGrpSpPr>
            <p:cNvPr id="2" name="组合 1"/>
            <p:cNvGrpSpPr/>
            <p:nvPr/>
          </p:nvGrpSpPr>
          <p:grpSpPr>
            <a:xfrm>
              <a:off x="5901677" y="-745031"/>
              <a:ext cx="9558511" cy="8760634"/>
              <a:chOff x="5977877" y="-745031"/>
              <a:chExt cx="9558511" cy="8760634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/>
              <a:srcRect l="14627" t="15673" r="18441" b="20000"/>
              <a:stretch/>
            </p:blipFill>
            <p:spPr>
              <a:xfrm rot="9219712">
                <a:off x="6425326" y="-745031"/>
                <a:ext cx="9111062" cy="8760634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49" r="25290"/>
              <a:stretch/>
            </p:blipFill>
            <p:spPr>
              <a:xfrm>
                <a:off x="9448800" y="-532408"/>
                <a:ext cx="4539916" cy="7596694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4" t="11277" r="17296" b="12423"/>
              <a:stretch/>
            </p:blipFill>
            <p:spPr>
              <a:xfrm>
                <a:off x="5977877" y="786063"/>
                <a:ext cx="6063915" cy="601579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95D927-38A2-4C48-AD4A-A1509EED8E03}"/>
                </a:ext>
              </a:extLst>
            </p:cNvPr>
            <p:cNvSpPr/>
            <p:nvPr/>
          </p:nvSpPr>
          <p:spPr>
            <a:xfrm>
              <a:off x="9867900" y="3257550"/>
              <a:ext cx="1613023" cy="647700"/>
            </a:xfrm>
            <a:prstGeom prst="rect">
              <a:avLst/>
            </a:prstGeom>
            <a:solidFill>
              <a:srgbClr val="FF9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C548B4-0380-4D3A-A3B8-C16522A7667E}"/>
                </a:ext>
              </a:extLst>
            </p:cNvPr>
            <p:cNvSpPr/>
            <p:nvPr/>
          </p:nvSpPr>
          <p:spPr>
            <a:xfrm rot="4421293">
              <a:off x="7038050" y="5293538"/>
              <a:ext cx="1766895" cy="647700"/>
            </a:xfrm>
            <a:prstGeom prst="rect">
              <a:avLst/>
            </a:prstGeom>
            <a:solidFill>
              <a:srgbClr val="37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DD9249-A45B-47AC-B514-4D212D254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5071" y="450846"/>
            <a:ext cx="7449958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>
            <a:off x="1180317" y="5776506"/>
            <a:ext cx="3561713" cy="321227"/>
          </a:xfrm>
          <a:custGeom>
            <a:avLst/>
            <a:gdLst>
              <a:gd name="connsiteX0" fmla="*/ 0 w 4498620"/>
              <a:gd name="connsiteY0" fmla="*/ 0 h 411937"/>
              <a:gd name="connsiteX1" fmla="*/ 4498620 w 4498620"/>
              <a:gd name="connsiteY1" fmla="*/ 0 h 411937"/>
              <a:gd name="connsiteX2" fmla="*/ 4498620 w 4498620"/>
              <a:gd name="connsiteY2" fmla="*/ 411937 h 411937"/>
              <a:gd name="connsiteX3" fmla="*/ 0 w 4498620"/>
              <a:gd name="connsiteY3" fmla="*/ 411937 h 411937"/>
              <a:gd name="connsiteX4" fmla="*/ 0 w 4498620"/>
              <a:gd name="connsiteY4" fmla="*/ 0 h 41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620" h="411937">
                <a:moveTo>
                  <a:pt x="0" y="0"/>
                </a:moveTo>
                <a:lnTo>
                  <a:pt x="4498620" y="0"/>
                </a:lnTo>
                <a:lnTo>
                  <a:pt x="4498620" y="411937"/>
                </a:lnTo>
                <a:lnTo>
                  <a:pt x="0" y="4119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53340" rIns="142240" bIns="53340" numCol="1" spcCol="1270" anchor="ctr" anchorCtr="0">
            <a:noAutofit/>
          </a:bodyPr>
          <a:lstStyle/>
          <a:p>
            <a:pPr marL="0" marR="0" lvl="0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C48BBF-C803-43F7-9264-D8E6E6D40201}"/>
              </a:ext>
            </a:extLst>
          </p:cNvPr>
          <p:cNvSpPr txBox="1"/>
          <p:nvPr/>
        </p:nvSpPr>
        <p:spPr>
          <a:xfrm>
            <a:off x="1180317" y="507999"/>
            <a:ext cx="9920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C37FCB-2954-4C40-A25E-5FC52B869131}"/>
              </a:ext>
            </a:extLst>
          </p:cNvPr>
          <p:cNvSpPr txBox="1"/>
          <p:nvPr/>
        </p:nvSpPr>
        <p:spPr>
          <a:xfrm>
            <a:off x="1494971" y="3044279"/>
            <a:ext cx="882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14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0883909" y="1793178"/>
            <a:ext cx="143482" cy="3845622"/>
          </a:xfrm>
          <a:prstGeom prst="rect">
            <a:avLst/>
          </a:prstGeom>
          <a:solidFill>
            <a:srgbClr val="E97A3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任意多边形 22"/>
          <p:cNvSpPr/>
          <p:nvPr/>
        </p:nvSpPr>
        <p:spPr>
          <a:xfrm>
            <a:off x="1180317" y="5776506"/>
            <a:ext cx="3561713" cy="321227"/>
          </a:xfrm>
          <a:custGeom>
            <a:avLst/>
            <a:gdLst>
              <a:gd name="connsiteX0" fmla="*/ 0 w 4498620"/>
              <a:gd name="connsiteY0" fmla="*/ 0 h 411937"/>
              <a:gd name="connsiteX1" fmla="*/ 4498620 w 4498620"/>
              <a:gd name="connsiteY1" fmla="*/ 0 h 411937"/>
              <a:gd name="connsiteX2" fmla="*/ 4498620 w 4498620"/>
              <a:gd name="connsiteY2" fmla="*/ 411937 h 411937"/>
              <a:gd name="connsiteX3" fmla="*/ 0 w 4498620"/>
              <a:gd name="connsiteY3" fmla="*/ 411937 h 411937"/>
              <a:gd name="connsiteX4" fmla="*/ 0 w 4498620"/>
              <a:gd name="connsiteY4" fmla="*/ 0 h 41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620" h="411937">
                <a:moveTo>
                  <a:pt x="0" y="0"/>
                </a:moveTo>
                <a:lnTo>
                  <a:pt x="4498620" y="0"/>
                </a:lnTo>
                <a:lnTo>
                  <a:pt x="4498620" y="411937"/>
                </a:lnTo>
                <a:lnTo>
                  <a:pt x="0" y="4119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53340" rIns="142240" bIns="53340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1D561AFB-4D16-4E75-8929-B52204D3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91" y="760267"/>
            <a:ext cx="10250800" cy="15388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srgbClr val="0000CC"/>
                </a:solidFill>
                <a:cs typeface="Arial" panose="020B0604020202020204" pitchFamily="34" charset="0"/>
              </a:rPr>
              <a:t>   </a:t>
            </a:r>
            <a:r>
              <a:rPr lang="en-US" altLang="en-US" sz="4000" b="1" u="sng" dirty="0" err="1"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cs typeface="Arial" panose="020B0604020202020204" pitchFamily="34" charset="0"/>
              </a:rPr>
              <a:t> </a:t>
            </a:r>
            <a:r>
              <a:rPr lang="en-US" altLang="en-US" sz="3600" b="1" u="sng" dirty="0">
                <a:cs typeface="Arial" panose="020B0604020202020204" pitchFamily="34" charset="0"/>
              </a:rPr>
              <a:t>1</a:t>
            </a:r>
            <a:r>
              <a:rPr lang="en-US" altLang="en-US" sz="3600" b="1" dirty="0">
                <a:cs typeface="Arial" panose="020B0604020202020204" pitchFamily="34" charset="0"/>
              </a:rPr>
              <a:t>. </a:t>
            </a:r>
            <a:r>
              <a:rPr lang="en-US" altLang="en-US" sz="3600" b="1" dirty="0" err="1"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giá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trị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biểu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thức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cs typeface="Arial" panose="020B0604020202020204" pitchFamily="34" charset="0"/>
              </a:rPr>
              <a:t>a) m = 952, n = 28                 b) m = 2006, n = 17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9ACE27-5783-4477-AD1E-5E9F0B9709A7}"/>
              </a:ext>
            </a:extLst>
          </p:cNvPr>
          <p:cNvGrpSpPr/>
          <p:nvPr/>
        </p:nvGrpSpPr>
        <p:grpSpPr>
          <a:xfrm>
            <a:off x="2688550" y="2760062"/>
            <a:ext cx="1854373" cy="844100"/>
            <a:chOff x="986141" y="2584900"/>
            <a:chExt cx="1854373" cy="844100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9ACB0659-DE82-430F-9855-1B047DB35253}"/>
                </a:ext>
              </a:extLst>
            </p:cNvPr>
            <p:cNvSpPr/>
            <p:nvPr/>
          </p:nvSpPr>
          <p:spPr>
            <a:xfrm>
              <a:off x="986141" y="2584900"/>
              <a:ext cx="1854373" cy="844100"/>
            </a:xfrm>
            <a:prstGeom prst="round2DiagRect">
              <a:avLst/>
            </a:prstGeom>
            <a:noFill/>
            <a:ln w="57150">
              <a:solidFill>
                <a:srgbClr val="ED4D0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4CB498-9AF9-4EA2-A085-31B4499E7263}"/>
                </a:ext>
              </a:extLst>
            </p:cNvPr>
            <p:cNvSpPr txBox="1"/>
            <p:nvPr/>
          </p:nvSpPr>
          <p:spPr>
            <a:xfrm>
              <a:off x="1115545" y="2647389"/>
              <a:ext cx="168926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 + n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9ACB89-2059-4836-BAA1-84E725B3C130}"/>
              </a:ext>
            </a:extLst>
          </p:cNvPr>
          <p:cNvGrpSpPr/>
          <p:nvPr/>
        </p:nvGrpSpPr>
        <p:grpSpPr>
          <a:xfrm>
            <a:off x="2735400" y="4298884"/>
            <a:ext cx="1854373" cy="844100"/>
            <a:chOff x="986141" y="2584900"/>
            <a:chExt cx="1854373" cy="844100"/>
          </a:xfrm>
        </p:grpSpPr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710540F3-E5C7-4CF2-A817-899487F8FC44}"/>
                </a:ext>
              </a:extLst>
            </p:cNvPr>
            <p:cNvSpPr/>
            <p:nvPr/>
          </p:nvSpPr>
          <p:spPr>
            <a:xfrm>
              <a:off x="986141" y="2584900"/>
              <a:ext cx="1854373" cy="844100"/>
            </a:xfrm>
            <a:prstGeom prst="round2DiagRect">
              <a:avLst/>
            </a:prstGeom>
            <a:noFill/>
            <a:ln w="57150">
              <a:solidFill>
                <a:srgbClr val="ED4D0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BD1219-4798-424D-ADD3-F247ACA605BC}"/>
                </a:ext>
              </a:extLst>
            </p:cNvPr>
            <p:cNvSpPr txBox="1"/>
            <p:nvPr/>
          </p:nvSpPr>
          <p:spPr>
            <a:xfrm>
              <a:off x="1151247" y="2683784"/>
              <a:ext cx="168926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 - n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ECEDE-29EB-4755-BC3A-42EC8ED7F8A9}"/>
              </a:ext>
            </a:extLst>
          </p:cNvPr>
          <p:cNvGrpSpPr/>
          <p:nvPr/>
        </p:nvGrpSpPr>
        <p:grpSpPr>
          <a:xfrm>
            <a:off x="6923226" y="2686337"/>
            <a:ext cx="1854373" cy="844100"/>
            <a:chOff x="986141" y="2584900"/>
            <a:chExt cx="1854373" cy="844100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8416FA0C-52DE-43F4-B046-A3D3948C82E3}"/>
                </a:ext>
              </a:extLst>
            </p:cNvPr>
            <p:cNvSpPr/>
            <p:nvPr/>
          </p:nvSpPr>
          <p:spPr>
            <a:xfrm>
              <a:off x="986141" y="2584900"/>
              <a:ext cx="1854373" cy="844100"/>
            </a:xfrm>
            <a:prstGeom prst="round2DiagRect">
              <a:avLst/>
            </a:prstGeom>
            <a:noFill/>
            <a:ln w="57150">
              <a:solidFill>
                <a:srgbClr val="ED4D0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192DE1-98D0-4647-A1BF-45574443F8D7}"/>
                </a:ext>
              </a:extLst>
            </p:cNvPr>
            <p:cNvSpPr txBox="1"/>
            <p:nvPr/>
          </p:nvSpPr>
          <p:spPr>
            <a:xfrm>
              <a:off x="1151247" y="2683784"/>
              <a:ext cx="168926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 x n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D92E06-7BEF-41F0-B732-544BD701F59D}"/>
              </a:ext>
            </a:extLst>
          </p:cNvPr>
          <p:cNvGrpSpPr/>
          <p:nvPr/>
        </p:nvGrpSpPr>
        <p:grpSpPr>
          <a:xfrm>
            <a:off x="7005778" y="4397768"/>
            <a:ext cx="1854373" cy="844100"/>
            <a:chOff x="986141" y="2584900"/>
            <a:chExt cx="1854373" cy="84410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C0FB27BC-4617-4446-85E8-48CC96437A84}"/>
                </a:ext>
              </a:extLst>
            </p:cNvPr>
            <p:cNvSpPr/>
            <p:nvPr/>
          </p:nvSpPr>
          <p:spPr>
            <a:xfrm>
              <a:off x="986141" y="2584900"/>
              <a:ext cx="1854373" cy="844100"/>
            </a:xfrm>
            <a:prstGeom prst="round2DiagRect">
              <a:avLst/>
            </a:prstGeom>
            <a:noFill/>
            <a:ln w="57150">
              <a:solidFill>
                <a:srgbClr val="ED4D0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386220-27D4-4493-8E58-1FA23113F105}"/>
                </a:ext>
              </a:extLst>
            </p:cNvPr>
            <p:cNvSpPr txBox="1"/>
            <p:nvPr/>
          </p:nvSpPr>
          <p:spPr>
            <a:xfrm>
              <a:off x="1151247" y="2683784"/>
              <a:ext cx="168926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 : n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14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81" y="489022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6955147" y="3409856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30">
            <a:extLst>
              <a:ext uri="{FF2B5EF4-FFF2-40B4-BE49-F238E27FC236}">
                <a16:creationId xmlns:a16="http://schemas.microsoft.com/office/drawing/2014/main" id="{1F360C44-83DF-40E9-87C4-BC38A57505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715200"/>
              </p:ext>
            </p:extLst>
          </p:nvPr>
        </p:nvGraphicFramePr>
        <p:xfrm>
          <a:off x="1797326" y="1532959"/>
          <a:ext cx="8915400" cy="420687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695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0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C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952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C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C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C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 + 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 - 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 x 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 : 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 Box 131">
            <a:extLst>
              <a:ext uri="{FF2B5EF4-FFF2-40B4-BE49-F238E27FC236}">
                <a16:creationId xmlns:a16="http://schemas.microsoft.com/office/drawing/2014/main" id="{5827EA0A-B78C-4B06-93B8-CB96D192C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222" y="2856744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rPr>
              <a:t>952 + 28 = 980</a:t>
            </a:r>
          </a:p>
        </p:txBody>
      </p:sp>
      <p:sp>
        <p:nvSpPr>
          <p:cNvPr id="4" name="Text Box 132">
            <a:extLst>
              <a:ext uri="{FF2B5EF4-FFF2-40B4-BE49-F238E27FC236}">
                <a16:creationId xmlns:a16="http://schemas.microsoft.com/office/drawing/2014/main" id="{1A9571B3-E436-42E0-8A59-851F1197C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565" y="3546504"/>
            <a:ext cx="47386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rPr>
              <a:t> 952 - 28 =  924</a:t>
            </a:r>
          </a:p>
        </p:txBody>
      </p:sp>
      <p:sp>
        <p:nvSpPr>
          <p:cNvPr id="5" name="Text Box 133">
            <a:extLst>
              <a:ext uri="{FF2B5EF4-FFF2-40B4-BE49-F238E27FC236}">
                <a16:creationId xmlns:a16="http://schemas.microsoft.com/office/drawing/2014/main" id="{B4503C6E-EBF2-4968-A468-EB53E429C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321" y="4271515"/>
            <a:ext cx="48561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rPr>
              <a:t>952 x 28 = 26656</a:t>
            </a:r>
          </a:p>
        </p:txBody>
      </p:sp>
      <p:sp>
        <p:nvSpPr>
          <p:cNvPr id="6" name="Text Box 134">
            <a:extLst>
              <a:ext uri="{FF2B5EF4-FFF2-40B4-BE49-F238E27FC236}">
                <a16:creationId xmlns:a16="http://schemas.microsoft.com/office/drawing/2014/main" id="{045763C3-EFA9-478B-96CB-2E9F8254D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321" y="5090560"/>
            <a:ext cx="37869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rPr>
              <a:t> 952 : 28 = 34</a:t>
            </a:r>
          </a:p>
        </p:txBody>
      </p:sp>
      <p:sp>
        <p:nvSpPr>
          <p:cNvPr id="7" name="Text Box 44">
            <a:extLst>
              <a:ext uri="{FF2B5EF4-FFF2-40B4-BE49-F238E27FC236}">
                <a16:creationId xmlns:a16="http://schemas.microsoft.com/office/drawing/2014/main" id="{0AA8E96D-44A1-47BF-B05C-4F707EA95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39" y="799325"/>
            <a:ext cx="1136717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00CC"/>
                </a:solidFill>
                <a:cs typeface="Arial" panose="020B0604020202020204" pitchFamily="34" charset="0"/>
              </a:rPr>
              <a:t>   </a:t>
            </a:r>
            <a:r>
              <a:rPr lang="en-US" altLang="en-US" sz="3200" b="1" u="sng" dirty="0" err="1">
                <a:cs typeface="Arial" panose="020B0604020202020204" pitchFamily="34" charset="0"/>
              </a:rPr>
              <a:t>Bài</a:t>
            </a:r>
            <a:r>
              <a:rPr lang="en-US" altLang="en-US" sz="3200" b="1" u="sng" dirty="0">
                <a:cs typeface="Arial" panose="020B0604020202020204" pitchFamily="34" charset="0"/>
              </a:rPr>
              <a:t> 1</a:t>
            </a:r>
            <a:r>
              <a:rPr lang="en-US" altLang="en-US" sz="3200" b="1" dirty="0"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giá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trị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biểu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thức</a:t>
            </a:r>
            <a:r>
              <a:rPr lang="en-US" altLang="en-US" sz="3200" b="1" dirty="0"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cs typeface="Arial" panose="020B0604020202020204" pitchFamily="34" charset="0"/>
              </a:rPr>
              <a:t> m = 952, n = 28</a:t>
            </a:r>
          </a:p>
        </p:txBody>
      </p:sp>
    </p:spTree>
    <p:extLst>
      <p:ext uri="{BB962C8B-B14F-4D97-AF65-F5344CB8AC3E}">
        <p14:creationId xmlns:p14="http://schemas.microsoft.com/office/powerpoint/2010/main" val="530199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30">
            <a:extLst>
              <a:ext uri="{FF2B5EF4-FFF2-40B4-BE49-F238E27FC236}">
                <a16:creationId xmlns:a16="http://schemas.microsoft.com/office/drawing/2014/main" id="{1F360C44-83DF-40E9-87C4-BC38A57505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143583"/>
              </p:ext>
            </p:extLst>
          </p:nvPr>
        </p:nvGraphicFramePr>
        <p:xfrm>
          <a:off x="1797326" y="1532959"/>
          <a:ext cx="8915400" cy="420687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695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0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C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2006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C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C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C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 + 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 - 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 x 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 : 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4D0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 Box 131">
            <a:extLst>
              <a:ext uri="{FF2B5EF4-FFF2-40B4-BE49-F238E27FC236}">
                <a16:creationId xmlns:a16="http://schemas.microsoft.com/office/drawing/2014/main" id="{5827EA0A-B78C-4B06-93B8-CB96D192C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222" y="2896912"/>
            <a:ext cx="46842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2006 + 17 = 2023</a:t>
            </a:r>
          </a:p>
        </p:txBody>
      </p:sp>
      <p:sp>
        <p:nvSpPr>
          <p:cNvPr id="4" name="Text Box 132">
            <a:extLst>
              <a:ext uri="{FF2B5EF4-FFF2-40B4-BE49-F238E27FC236}">
                <a16:creationId xmlns:a16="http://schemas.microsoft.com/office/drawing/2014/main" id="{1A9571B3-E436-42E0-8A59-851F1197C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025" y="3631072"/>
            <a:ext cx="47386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2006 – 17 = 1989</a:t>
            </a:r>
          </a:p>
        </p:txBody>
      </p:sp>
      <p:sp>
        <p:nvSpPr>
          <p:cNvPr id="5" name="Text Box 133">
            <a:extLst>
              <a:ext uri="{FF2B5EF4-FFF2-40B4-BE49-F238E27FC236}">
                <a16:creationId xmlns:a16="http://schemas.microsoft.com/office/drawing/2014/main" id="{B4503C6E-EBF2-4968-A468-EB53E429C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321" y="4356400"/>
            <a:ext cx="48561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2006 x 17 = 34 102</a:t>
            </a:r>
          </a:p>
        </p:txBody>
      </p:sp>
      <p:sp>
        <p:nvSpPr>
          <p:cNvPr id="6" name="Text Box 134">
            <a:extLst>
              <a:ext uri="{FF2B5EF4-FFF2-40B4-BE49-F238E27FC236}">
                <a16:creationId xmlns:a16="http://schemas.microsoft.com/office/drawing/2014/main" id="{045763C3-EFA9-478B-96CB-2E9F8254D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250" y="5081728"/>
            <a:ext cx="4262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2006 : 17 = 118</a:t>
            </a:r>
          </a:p>
        </p:txBody>
      </p:sp>
      <p:sp>
        <p:nvSpPr>
          <p:cNvPr id="7" name="Text Box 44">
            <a:extLst>
              <a:ext uri="{FF2B5EF4-FFF2-40B4-BE49-F238E27FC236}">
                <a16:creationId xmlns:a16="http://schemas.microsoft.com/office/drawing/2014/main" id="{0AA8E96D-44A1-47BF-B05C-4F707EA95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39" y="799325"/>
            <a:ext cx="1136717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 = 2006, n = 17</a:t>
            </a:r>
          </a:p>
        </p:txBody>
      </p:sp>
    </p:spTree>
    <p:extLst>
      <p:ext uri="{BB962C8B-B14F-4D97-AF65-F5344CB8AC3E}">
        <p14:creationId xmlns:p14="http://schemas.microsoft.com/office/powerpoint/2010/main" val="3482239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>
            <a:extLst>
              <a:ext uri="{FF2B5EF4-FFF2-40B4-BE49-F238E27FC236}">
                <a16:creationId xmlns:a16="http://schemas.microsoft.com/office/drawing/2014/main" id="{9A868413-9858-44E1-A9A6-B23118853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22" y="662586"/>
            <a:ext cx="26678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 Box 67">
            <a:extLst>
              <a:ext uri="{FF2B5EF4-FFF2-40B4-BE49-F238E27FC236}">
                <a16:creationId xmlns:a16="http://schemas.microsoft.com/office/drawing/2014/main" id="{70173384-3F65-4C84-A0B7-871BDB363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091" y="1455482"/>
            <a:ext cx="49433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a) 12054 : (15 + 67)</a:t>
            </a:r>
          </a:p>
        </p:txBody>
      </p:sp>
      <p:sp>
        <p:nvSpPr>
          <p:cNvPr id="4" name="Text Box 68">
            <a:extLst>
              <a:ext uri="{FF2B5EF4-FFF2-40B4-BE49-F238E27FC236}">
                <a16:creationId xmlns:a16="http://schemas.microsoft.com/office/drawing/2014/main" id="{5D49B113-B0B8-4F11-982A-03A03F4E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474" y="1455481"/>
            <a:ext cx="55539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 b)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9700 : 100 + 36 x 12</a:t>
            </a:r>
          </a:p>
        </p:txBody>
      </p:sp>
      <p:sp>
        <p:nvSpPr>
          <p:cNvPr id="5" name="Text Box 77">
            <a:extLst>
              <a:ext uri="{FF2B5EF4-FFF2-40B4-BE49-F238E27FC236}">
                <a16:creationId xmlns:a16="http://schemas.microsoft.com/office/drawing/2014/main" id="{12BC4355-C4DD-431A-A3AB-1FB93424C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090" y="3885788"/>
            <a:ext cx="4864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29150 - 136 x 201 </a:t>
            </a:r>
          </a:p>
        </p:txBody>
      </p:sp>
      <p:sp>
        <p:nvSpPr>
          <p:cNvPr id="6" name="Text Box 90">
            <a:extLst>
              <a:ext uri="{FF2B5EF4-FFF2-40B4-BE49-F238E27FC236}">
                <a16:creationId xmlns:a16="http://schemas.microsoft.com/office/drawing/2014/main" id="{EDD32678-17BB-4678-8AB7-01051E9F0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017" y="3885788"/>
            <a:ext cx="49433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(160 x 5 -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25 x 4) : 4</a:t>
            </a:r>
          </a:p>
        </p:txBody>
      </p:sp>
    </p:spTree>
    <p:extLst>
      <p:ext uri="{BB962C8B-B14F-4D97-AF65-F5344CB8AC3E}">
        <p14:creationId xmlns:p14="http://schemas.microsoft.com/office/powerpoint/2010/main" val="77397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3A2C37B-F62E-47D9-92F1-05DF75166FDE}"/>
              </a:ext>
            </a:extLst>
          </p:cNvPr>
          <p:cNvGrpSpPr/>
          <p:nvPr/>
        </p:nvGrpSpPr>
        <p:grpSpPr>
          <a:xfrm>
            <a:off x="609598" y="2720921"/>
            <a:ext cx="4742043" cy="1699592"/>
            <a:chOff x="876879" y="1687253"/>
            <a:chExt cx="4742043" cy="1699592"/>
          </a:xfrm>
        </p:grpSpPr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2AA423E0-4C74-4BB8-82FC-255465A26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041" y="1687253"/>
              <a:ext cx="4686881" cy="1699592"/>
            </a:xfrm>
            <a:prstGeom prst="rect">
              <a:avLst/>
            </a:prstGeom>
            <a:solidFill>
              <a:srgbClr val="DEC8EE"/>
            </a:solidFill>
            <a:ln w="6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2" name="Text Box 66">
              <a:extLst>
                <a:ext uri="{FF2B5EF4-FFF2-40B4-BE49-F238E27FC236}">
                  <a16:creationId xmlns:a16="http://schemas.microsoft.com/office/drawing/2014/main" id="{48C2D61D-D1EA-4F04-AEB9-15CC29C62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879" y="2085324"/>
              <a:ext cx="468688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Quy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tắc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tính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giá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trị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biểu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thức</a:t>
              </a:r>
              <a:endParaRPr kumimoji="0" lang="en-US" altLang="en-US" sz="36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DE2CF8-D8D9-46BC-A7D2-BEDC61ED216B}"/>
              </a:ext>
            </a:extLst>
          </p:cNvPr>
          <p:cNvGrpSpPr/>
          <p:nvPr/>
        </p:nvGrpSpPr>
        <p:grpSpPr>
          <a:xfrm>
            <a:off x="6110328" y="3719157"/>
            <a:ext cx="4984972" cy="2667000"/>
            <a:chOff x="5378228" y="473765"/>
            <a:chExt cx="4984972" cy="2667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826D93A-BA68-4E9C-ACC8-90A09C3EFCDD}"/>
                </a:ext>
              </a:extLst>
            </p:cNvPr>
            <p:cNvSpPr/>
            <p:nvPr/>
          </p:nvSpPr>
          <p:spPr bwMode="auto">
            <a:xfrm flipH="1">
              <a:off x="5433390" y="473765"/>
              <a:ext cx="4929810" cy="2667000"/>
            </a:xfrm>
            <a:custGeom>
              <a:avLst/>
              <a:gdLst>
                <a:gd name="T0" fmla="*/ 379 w 1722"/>
                <a:gd name="T1" fmla="*/ 147 h 761"/>
                <a:gd name="T2" fmla="*/ 635 w 1722"/>
                <a:gd name="T3" fmla="*/ 147 h 761"/>
                <a:gd name="T4" fmla="*/ 1426 w 1722"/>
                <a:gd name="T5" fmla="*/ 147 h 761"/>
                <a:gd name="T6" fmla="*/ 1722 w 1722"/>
                <a:gd name="T7" fmla="*/ 147 h 761"/>
                <a:gd name="T8" fmla="*/ 1722 w 1722"/>
                <a:gd name="T9" fmla="*/ 635 h 761"/>
                <a:gd name="T10" fmla="*/ 1426 w 1722"/>
                <a:gd name="T11" fmla="*/ 635 h 761"/>
                <a:gd name="T12" fmla="*/ 635 w 1722"/>
                <a:gd name="T13" fmla="*/ 635 h 761"/>
                <a:gd name="T14" fmla="*/ 379 w 1722"/>
                <a:gd name="T15" fmla="*/ 635 h 761"/>
                <a:gd name="T16" fmla="*/ 379 w 1722"/>
                <a:gd name="T17" fmla="*/ 761 h 761"/>
                <a:gd name="T18" fmla="*/ 0 w 1722"/>
                <a:gd name="T19" fmla="*/ 380 h 761"/>
                <a:gd name="T20" fmla="*/ 379 w 1722"/>
                <a:gd name="T21" fmla="*/ 0 h 761"/>
                <a:gd name="T22" fmla="*/ 379 w 1722"/>
                <a:gd name="T23" fmla="*/ 147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2" h="761">
                  <a:moveTo>
                    <a:pt x="379" y="147"/>
                  </a:moveTo>
                  <a:lnTo>
                    <a:pt x="635" y="147"/>
                  </a:lnTo>
                  <a:lnTo>
                    <a:pt x="1426" y="147"/>
                  </a:lnTo>
                  <a:lnTo>
                    <a:pt x="1722" y="147"/>
                  </a:lnTo>
                  <a:lnTo>
                    <a:pt x="1722" y="635"/>
                  </a:lnTo>
                  <a:lnTo>
                    <a:pt x="1426" y="635"/>
                  </a:lnTo>
                  <a:lnTo>
                    <a:pt x="635" y="635"/>
                  </a:lnTo>
                  <a:lnTo>
                    <a:pt x="379" y="635"/>
                  </a:lnTo>
                  <a:lnTo>
                    <a:pt x="379" y="761"/>
                  </a:lnTo>
                  <a:lnTo>
                    <a:pt x="0" y="380"/>
                  </a:lnTo>
                  <a:lnTo>
                    <a:pt x="379" y="0"/>
                  </a:lnTo>
                  <a:lnTo>
                    <a:pt x="379" y="147"/>
                  </a:lnTo>
                  <a:close/>
                </a:path>
              </a:pathLst>
            </a:custGeom>
            <a:solidFill>
              <a:srgbClr val="99FF99"/>
            </a:solidFill>
            <a:ln w="6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D5626A77-6944-4FA4-A68D-678D86F8F7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8228" y="1273576"/>
              <a:ext cx="438216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Nhân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, chia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trước</a:t>
              </a:r>
              <a:r>
                <a:rPr lang="en-US" altLang="en-US" sz="3600" b="1" dirty="0">
                  <a:cs typeface="Arial" panose="020B0604020202020204" pitchFamily="34" charset="0"/>
                </a:rPr>
                <a:t>. </a:t>
              </a:r>
              <a:r>
                <a:rPr lang="en-US" altLang="en-US" sz="3600" b="1" dirty="0" err="1">
                  <a:cs typeface="Arial" panose="020B0604020202020204" pitchFamily="34" charset="0"/>
                </a:rPr>
                <a:t>Cộng</a:t>
              </a:r>
              <a:r>
                <a:rPr lang="en-US" altLang="en-US" sz="3600" b="1" dirty="0"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cs typeface="Arial" panose="020B0604020202020204" pitchFamily="34" charset="0"/>
                </a:rPr>
                <a:t>trừ</a:t>
              </a:r>
              <a:r>
                <a:rPr lang="en-US" altLang="en-US" sz="3600" b="1" dirty="0"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cs typeface="Arial" panose="020B0604020202020204" pitchFamily="34" charset="0"/>
                </a:rPr>
                <a:t>sau</a:t>
              </a:r>
              <a:r>
                <a:rPr lang="en-US" altLang="en-US" sz="3600" b="1" dirty="0">
                  <a:cs typeface="Arial" panose="020B0604020202020204" pitchFamily="34" charset="0"/>
                </a:rPr>
                <a:t>.</a:t>
              </a:r>
              <a:endParaRPr kumimoji="0" lang="en-US" altLang="en-US" sz="36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F18D2A-AD79-4FD9-9E1E-2841049BF096}"/>
              </a:ext>
            </a:extLst>
          </p:cNvPr>
          <p:cNvGrpSpPr/>
          <p:nvPr/>
        </p:nvGrpSpPr>
        <p:grpSpPr>
          <a:xfrm>
            <a:off x="6096000" y="460035"/>
            <a:ext cx="4999300" cy="3259122"/>
            <a:chOff x="5363900" y="473765"/>
            <a:chExt cx="4999300" cy="3259122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2CF7FB08-A2E4-41C6-A034-51F95EA277A9}"/>
                </a:ext>
              </a:extLst>
            </p:cNvPr>
            <p:cNvSpPr/>
            <p:nvPr/>
          </p:nvSpPr>
          <p:spPr bwMode="auto">
            <a:xfrm flipH="1">
              <a:off x="5433390" y="473765"/>
              <a:ext cx="4929810" cy="3259122"/>
            </a:xfrm>
            <a:custGeom>
              <a:avLst/>
              <a:gdLst>
                <a:gd name="T0" fmla="*/ 379 w 1722"/>
                <a:gd name="T1" fmla="*/ 147 h 761"/>
                <a:gd name="T2" fmla="*/ 635 w 1722"/>
                <a:gd name="T3" fmla="*/ 147 h 761"/>
                <a:gd name="T4" fmla="*/ 1426 w 1722"/>
                <a:gd name="T5" fmla="*/ 147 h 761"/>
                <a:gd name="T6" fmla="*/ 1722 w 1722"/>
                <a:gd name="T7" fmla="*/ 147 h 761"/>
                <a:gd name="T8" fmla="*/ 1722 w 1722"/>
                <a:gd name="T9" fmla="*/ 635 h 761"/>
                <a:gd name="T10" fmla="*/ 1426 w 1722"/>
                <a:gd name="T11" fmla="*/ 635 h 761"/>
                <a:gd name="T12" fmla="*/ 635 w 1722"/>
                <a:gd name="T13" fmla="*/ 635 h 761"/>
                <a:gd name="T14" fmla="*/ 379 w 1722"/>
                <a:gd name="T15" fmla="*/ 635 h 761"/>
                <a:gd name="T16" fmla="*/ 379 w 1722"/>
                <a:gd name="T17" fmla="*/ 761 h 761"/>
                <a:gd name="T18" fmla="*/ 0 w 1722"/>
                <a:gd name="T19" fmla="*/ 380 h 761"/>
                <a:gd name="T20" fmla="*/ 379 w 1722"/>
                <a:gd name="T21" fmla="*/ 0 h 761"/>
                <a:gd name="T22" fmla="*/ 379 w 1722"/>
                <a:gd name="T23" fmla="*/ 147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2" h="761">
                  <a:moveTo>
                    <a:pt x="379" y="147"/>
                  </a:moveTo>
                  <a:lnTo>
                    <a:pt x="635" y="147"/>
                  </a:lnTo>
                  <a:lnTo>
                    <a:pt x="1426" y="147"/>
                  </a:lnTo>
                  <a:lnTo>
                    <a:pt x="1722" y="147"/>
                  </a:lnTo>
                  <a:lnTo>
                    <a:pt x="1722" y="635"/>
                  </a:lnTo>
                  <a:lnTo>
                    <a:pt x="1426" y="635"/>
                  </a:lnTo>
                  <a:lnTo>
                    <a:pt x="635" y="635"/>
                  </a:lnTo>
                  <a:lnTo>
                    <a:pt x="379" y="635"/>
                  </a:lnTo>
                  <a:lnTo>
                    <a:pt x="379" y="761"/>
                  </a:lnTo>
                  <a:lnTo>
                    <a:pt x="0" y="380"/>
                  </a:lnTo>
                  <a:lnTo>
                    <a:pt x="379" y="0"/>
                  </a:lnTo>
                  <a:lnTo>
                    <a:pt x="379" y="147"/>
                  </a:lnTo>
                  <a:close/>
                </a:path>
              </a:pathLst>
            </a:custGeom>
            <a:solidFill>
              <a:srgbClr val="88D8CE"/>
            </a:solidFill>
            <a:ln w="6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" name="Text Box 66">
              <a:extLst>
                <a:ext uri="{FF2B5EF4-FFF2-40B4-BE49-F238E27FC236}">
                  <a16:creationId xmlns:a16="http://schemas.microsoft.com/office/drawing/2014/main" id="{9EBB403C-0600-4752-AA4A-E3ADDA430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3900" y="1311701"/>
              <a:ext cx="419100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Tính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ở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trong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ngoặc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trước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,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ngoài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ngoặc</a:t>
              </a:r>
              <a:r>
                <a:rPr kumimoji="0" lang="en-US" altLang="en-US" sz="36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36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sau</a:t>
              </a:r>
              <a:endParaRPr kumimoji="0" lang="en-US" altLang="en-US" sz="36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FB89BD-2C3D-4DA2-BBC3-5D4B19A51AF3}"/>
              </a:ext>
            </a:extLst>
          </p:cNvPr>
          <p:cNvCxnSpPr>
            <a:cxnSpLocks/>
            <a:stCxn id="3" idx="3"/>
            <a:endCxn id="19" idx="1"/>
          </p:cNvCxnSpPr>
          <p:nvPr/>
        </p:nvCxnSpPr>
        <p:spPr>
          <a:xfrm flipV="1">
            <a:off x="5351641" y="2175134"/>
            <a:ext cx="744359" cy="1395583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E2A7136-8D9B-4E67-84EE-59B441B72281}"/>
              </a:ext>
            </a:extLst>
          </p:cNvPr>
          <p:cNvCxnSpPr>
            <a:cxnSpLocks/>
            <a:stCxn id="3" idx="3"/>
            <a:endCxn id="15" idx="1"/>
          </p:cNvCxnSpPr>
          <p:nvPr/>
        </p:nvCxnSpPr>
        <p:spPr>
          <a:xfrm>
            <a:off x="5351641" y="3570717"/>
            <a:ext cx="758687" cy="1548416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973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6">
            <a:extLst>
              <a:ext uri="{FF2B5EF4-FFF2-40B4-BE49-F238E27FC236}">
                <a16:creationId xmlns:a16="http://schemas.microsoft.com/office/drawing/2014/main" id="{6EDE8F9D-2057-4CF8-81F3-E89B40CAA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190" y="445777"/>
            <a:ext cx="2667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4D06"/>
                </a:solidFill>
                <a:effectLst/>
                <a:uLnTx/>
                <a:uFillTx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4D06"/>
                </a:solidFill>
                <a:effectLst/>
                <a:uLnTx/>
                <a:uFillTx/>
                <a:cs typeface="Arial" panose="020B0604020202020204" pitchFamily="34" charset="0"/>
              </a:rPr>
              <a:t> 2.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4D06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4D06"/>
                </a:solidFill>
                <a:effectLst/>
                <a:uLnTx/>
                <a:uFillTx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 Box 67">
            <a:extLst>
              <a:ext uri="{FF2B5EF4-FFF2-40B4-BE49-F238E27FC236}">
                <a16:creationId xmlns:a16="http://schemas.microsoft.com/office/drawing/2014/main" id="{0327EE44-62D2-4197-9792-3421FACFF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21" y="1075286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a) 12054 : (15 + 67)</a:t>
            </a:r>
          </a:p>
        </p:txBody>
      </p:sp>
      <p:sp>
        <p:nvSpPr>
          <p:cNvPr id="5" name="Text Box 68">
            <a:extLst>
              <a:ext uri="{FF2B5EF4-FFF2-40B4-BE49-F238E27FC236}">
                <a16:creationId xmlns:a16="http://schemas.microsoft.com/office/drawing/2014/main" id="{4411E651-C4D5-429B-B688-AC70690D5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010" y="1066800"/>
            <a:ext cx="53008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 b)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9700 : 100 + 36 x 12</a:t>
            </a: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id="{CA1C3D79-C31E-4C58-B5EB-DD991602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421" y="1849091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= 12054 :</a:t>
            </a:r>
          </a:p>
        </p:txBody>
      </p:sp>
      <p:sp>
        <p:nvSpPr>
          <p:cNvPr id="7" name="AutoShape 72">
            <a:extLst>
              <a:ext uri="{FF2B5EF4-FFF2-40B4-BE49-F238E27FC236}">
                <a16:creationId xmlns:a16="http://schemas.microsoft.com/office/drawing/2014/main" id="{8B108DD3-CA76-4670-B478-4683015F0821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4308996" y="986847"/>
            <a:ext cx="203775" cy="1470819"/>
          </a:xfrm>
          <a:prstGeom prst="rightBrace">
            <a:avLst>
              <a:gd name="adj1" fmla="val 41006"/>
              <a:gd name="adj2" fmla="val 50000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Text Box 73">
            <a:extLst>
              <a:ext uri="{FF2B5EF4-FFF2-40B4-BE49-F238E27FC236}">
                <a16:creationId xmlns:a16="http://schemas.microsoft.com/office/drawing/2014/main" id="{E369434D-CDDC-4A95-8B74-78B91EBED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093" y="1886359"/>
            <a:ext cx="121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82  </a:t>
            </a:r>
          </a:p>
        </p:txBody>
      </p:sp>
      <p:sp>
        <p:nvSpPr>
          <p:cNvPr id="9" name="Text Box 74">
            <a:extLst>
              <a:ext uri="{FF2B5EF4-FFF2-40B4-BE49-F238E27FC236}">
                <a16:creationId xmlns:a16="http://schemas.microsoft.com/office/drawing/2014/main" id="{6D151028-5853-4D26-B799-158B7D56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421" y="2547911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= 147</a:t>
            </a:r>
          </a:p>
        </p:txBody>
      </p:sp>
      <p:sp>
        <p:nvSpPr>
          <p:cNvPr id="10" name="Text Box 77">
            <a:extLst>
              <a:ext uri="{FF2B5EF4-FFF2-40B4-BE49-F238E27FC236}">
                <a16:creationId xmlns:a16="http://schemas.microsoft.com/office/drawing/2014/main" id="{F81E0F99-5388-4EF0-855F-B1F1ABD3A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63" y="3570431"/>
            <a:ext cx="472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29150 - 136 x 201 </a:t>
            </a:r>
          </a:p>
        </p:txBody>
      </p:sp>
      <p:sp>
        <p:nvSpPr>
          <p:cNvPr id="11" name="AutoShape 78">
            <a:extLst>
              <a:ext uri="{FF2B5EF4-FFF2-40B4-BE49-F238E27FC236}">
                <a16:creationId xmlns:a16="http://schemas.microsoft.com/office/drawing/2014/main" id="{38468587-B049-4567-9ECD-4C6EB4D0207E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3961337" y="3301632"/>
            <a:ext cx="92271" cy="1752876"/>
          </a:xfrm>
          <a:prstGeom prst="rightBrace">
            <a:avLst>
              <a:gd name="adj1" fmla="val 40926"/>
              <a:gd name="adj2" fmla="val 50000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2" name="Text Box 79">
            <a:extLst>
              <a:ext uri="{FF2B5EF4-FFF2-40B4-BE49-F238E27FC236}">
                <a16:creationId xmlns:a16="http://schemas.microsoft.com/office/drawing/2014/main" id="{C51001CA-53B8-40BD-9C5E-91F8DE8B6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359" y="4269251"/>
            <a:ext cx="1987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 27336     </a:t>
            </a:r>
          </a:p>
        </p:txBody>
      </p:sp>
      <p:sp>
        <p:nvSpPr>
          <p:cNvPr id="13" name="Text Box 80">
            <a:extLst>
              <a:ext uri="{FF2B5EF4-FFF2-40B4-BE49-F238E27FC236}">
                <a16:creationId xmlns:a16="http://schemas.microsoft.com/office/drawing/2014/main" id="{FAD7B9E0-8606-4090-8BDF-6A2599EFC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051" y="4276692"/>
            <a:ext cx="21409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= 29150 -</a:t>
            </a:r>
          </a:p>
        </p:txBody>
      </p:sp>
      <p:sp>
        <p:nvSpPr>
          <p:cNvPr id="14" name="Text Box 81">
            <a:extLst>
              <a:ext uri="{FF2B5EF4-FFF2-40B4-BE49-F238E27FC236}">
                <a16:creationId xmlns:a16="http://schemas.microsoft.com/office/drawing/2014/main" id="{BE67398C-ED9F-420F-AC88-131F90BA3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43" y="5043056"/>
            <a:ext cx="30376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=  1814</a:t>
            </a:r>
          </a:p>
        </p:txBody>
      </p:sp>
      <p:sp>
        <p:nvSpPr>
          <p:cNvPr id="15" name="AutoShape 82">
            <a:extLst>
              <a:ext uri="{FF2B5EF4-FFF2-40B4-BE49-F238E27FC236}">
                <a16:creationId xmlns:a16="http://schemas.microsoft.com/office/drawing/2014/main" id="{6A4F8052-D52B-4089-BA80-C8F950D6C842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976757" y="790002"/>
            <a:ext cx="182783" cy="1785060"/>
          </a:xfrm>
          <a:prstGeom prst="rightBrace">
            <a:avLst>
              <a:gd name="adj1" fmla="val 41039"/>
              <a:gd name="adj2" fmla="val 50000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6" name="AutoShape 83">
            <a:extLst>
              <a:ext uri="{FF2B5EF4-FFF2-40B4-BE49-F238E27FC236}">
                <a16:creationId xmlns:a16="http://schemas.microsoft.com/office/drawing/2014/main" id="{0D196738-A9C7-4277-907A-62558EC05360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8394334" y="3853651"/>
            <a:ext cx="226032" cy="2037491"/>
          </a:xfrm>
          <a:prstGeom prst="rightBrace">
            <a:avLst>
              <a:gd name="adj1" fmla="val 40947"/>
              <a:gd name="adj2" fmla="val 50472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7" name="AutoShape 84">
            <a:extLst>
              <a:ext uri="{FF2B5EF4-FFF2-40B4-BE49-F238E27FC236}">
                <a16:creationId xmlns:a16="http://schemas.microsoft.com/office/drawing/2014/main" id="{6687C1B6-46FE-4E8A-B12C-DE8376AB1C13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10368713" y="1002878"/>
            <a:ext cx="145774" cy="1347684"/>
          </a:xfrm>
          <a:prstGeom prst="rightBrace">
            <a:avLst>
              <a:gd name="adj1" fmla="val 40919"/>
              <a:gd name="adj2" fmla="val 50000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8" name="AutoShape 85">
            <a:extLst>
              <a:ext uri="{FF2B5EF4-FFF2-40B4-BE49-F238E27FC236}">
                <a16:creationId xmlns:a16="http://schemas.microsoft.com/office/drawing/2014/main" id="{487ACD98-02FC-4D6C-BB81-5F94A8E082FA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242354" y="3500850"/>
            <a:ext cx="180981" cy="1066800"/>
          </a:xfrm>
          <a:prstGeom prst="rightBrace">
            <a:avLst>
              <a:gd name="adj1" fmla="val 41020"/>
              <a:gd name="adj2" fmla="val 50000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9" name="AutoShape 86">
            <a:extLst>
              <a:ext uri="{FF2B5EF4-FFF2-40B4-BE49-F238E27FC236}">
                <a16:creationId xmlns:a16="http://schemas.microsoft.com/office/drawing/2014/main" id="{8AF73525-29E1-4DF1-8752-2A1FD6B16D70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508556" y="3433241"/>
            <a:ext cx="163798" cy="1219200"/>
          </a:xfrm>
          <a:prstGeom prst="rightBrace">
            <a:avLst>
              <a:gd name="adj1" fmla="val 40942"/>
              <a:gd name="adj2" fmla="val 50000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5B1196C6-AC8A-44D8-8CA7-277067034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009" y="1814945"/>
            <a:ext cx="22694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=      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97</a:t>
            </a:r>
          </a:p>
        </p:txBody>
      </p:sp>
      <p:sp>
        <p:nvSpPr>
          <p:cNvPr id="21" name="Text Box 90">
            <a:extLst>
              <a:ext uri="{FF2B5EF4-FFF2-40B4-BE49-F238E27FC236}">
                <a16:creationId xmlns:a16="http://schemas.microsoft.com/office/drawing/2014/main" id="{7EAECB8A-EB77-426F-9722-6F02E9C10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009" y="3407553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(160 x 5 -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25 x 4) : 4</a:t>
            </a:r>
          </a:p>
        </p:txBody>
      </p:sp>
      <p:sp>
        <p:nvSpPr>
          <p:cNvPr id="22" name="Text Box 94">
            <a:extLst>
              <a:ext uri="{FF2B5EF4-FFF2-40B4-BE49-F238E27FC236}">
                <a16:creationId xmlns:a16="http://schemas.microsoft.com/office/drawing/2014/main" id="{344536DD-B450-4E50-BA1C-B816931AF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662" y="4239836"/>
            <a:ext cx="464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 =   (800  - 100)</a:t>
            </a:r>
          </a:p>
        </p:txBody>
      </p:sp>
      <p:sp>
        <p:nvSpPr>
          <p:cNvPr id="23" name="Text Box 97">
            <a:extLst>
              <a:ext uri="{FF2B5EF4-FFF2-40B4-BE49-F238E27FC236}">
                <a16:creationId xmlns:a16="http://schemas.microsoft.com/office/drawing/2014/main" id="{0EAA865F-EBAE-4AE2-9E71-7DDBF23C6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663" y="4987981"/>
            <a:ext cx="2945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=        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EFCB73-5A67-4DC5-8667-39A06755F57F}"/>
              </a:ext>
            </a:extLst>
          </p:cNvPr>
          <p:cNvSpPr txBox="1"/>
          <p:nvPr/>
        </p:nvSpPr>
        <p:spPr>
          <a:xfrm>
            <a:off x="6574182" y="2463844"/>
            <a:ext cx="1868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 529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FF9295-AD32-4D6A-8DDB-CA698511F8EB}"/>
              </a:ext>
            </a:extLst>
          </p:cNvPr>
          <p:cNvSpPr txBox="1"/>
          <p:nvPr/>
        </p:nvSpPr>
        <p:spPr>
          <a:xfrm>
            <a:off x="10141227" y="4215825"/>
            <a:ext cx="899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3A2DF1-3A21-41B6-BD5B-C5CFB07D9F19}"/>
              </a:ext>
            </a:extLst>
          </p:cNvPr>
          <p:cNvSpPr txBox="1"/>
          <p:nvPr/>
        </p:nvSpPr>
        <p:spPr>
          <a:xfrm>
            <a:off x="6368774" y="5636880"/>
            <a:ext cx="3296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=           175 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FC4922-39D3-455A-BB94-CE5018AF30D6}"/>
              </a:ext>
            </a:extLst>
          </p:cNvPr>
          <p:cNvCxnSpPr/>
          <p:nvPr/>
        </p:nvCxnSpPr>
        <p:spPr>
          <a:xfrm flipV="1">
            <a:off x="702365" y="3358984"/>
            <a:ext cx="10880035" cy="70016"/>
          </a:xfrm>
          <a:prstGeom prst="line">
            <a:avLst/>
          </a:prstGeom>
          <a:ln w="28575">
            <a:solidFill>
              <a:srgbClr val="E3844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20ADC1-B72B-48A9-87DC-338563F7C5F6}"/>
              </a:ext>
            </a:extLst>
          </p:cNvPr>
          <p:cNvCxnSpPr>
            <a:cxnSpLocks/>
          </p:cNvCxnSpPr>
          <p:nvPr/>
        </p:nvCxnSpPr>
        <p:spPr>
          <a:xfrm>
            <a:off x="5958510" y="529247"/>
            <a:ext cx="36559" cy="5756532"/>
          </a:xfrm>
          <a:prstGeom prst="line">
            <a:avLst/>
          </a:prstGeom>
          <a:ln w="28575">
            <a:solidFill>
              <a:srgbClr val="E3844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C7E7B3-73E7-448F-A1E2-00EF506BFE0E}"/>
              </a:ext>
            </a:extLst>
          </p:cNvPr>
          <p:cNvSpPr txBox="1"/>
          <p:nvPr/>
        </p:nvSpPr>
        <p:spPr>
          <a:xfrm>
            <a:off x="9332844" y="1846290"/>
            <a:ext cx="1883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+     432 </a:t>
            </a:r>
            <a:endParaRPr lang="vi-VN" dirty="0"/>
          </a:p>
        </p:txBody>
      </p:sp>
      <p:sp>
        <p:nvSpPr>
          <p:cNvPr id="32" name="Text Box 97">
            <a:extLst>
              <a:ext uri="{FF2B5EF4-FFF2-40B4-BE49-F238E27FC236}">
                <a16:creationId xmlns:a16="http://schemas.microsoft.com/office/drawing/2014/main" id="{2D5BA949-EF1D-446E-960D-130222DE3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2710" y="4957593"/>
            <a:ext cx="1041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: 4  </a:t>
            </a:r>
          </a:p>
        </p:txBody>
      </p:sp>
    </p:spTree>
    <p:extLst>
      <p:ext uri="{BB962C8B-B14F-4D97-AF65-F5344CB8AC3E}">
        <p14:creationId xmlns:p14="http://schemas.microsoft.com/office/powerpoint/2010/main" val="267747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7" grpId="1" animBg="1"/>
      <p:bldP spid="8" grpId="0"/>
      <p:bldP spid="9" grpId="0"/>
      <p:bldP spid="10" grpId="0"/>
      <p:bldP spid="11" grpId="0" animBg="1"/>
      <p:bldP spid="11" grpId="1" animBg="1"/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21" grpId="0"/>
      <p:bldP spid="22" grpId="0"/>
      <p:bldP spid="23" grpId="0"/>
      <p:bldP spid="24" grpId="0"/>
      <p:bldP spid="26" grpId="0"/>
      <p:bldP spid="28" grpId="0"/>
      <p:bldP spid="29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D3240D57-5690-49F8-9928-78755654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8229600" cy="5318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23E37AA-ABA6-414A-A1FB-AAAA2A2EA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157" y="448130"/>
            <a:ext cx="8255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E10EDCF-11CA-4872-829E-5A556EE5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1120776"/>
            <a:ext cx="411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36 x  25 x 4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15B59FEB-BC7E-416F-971B-C7BEB9CB8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1730376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36 x (25 x 4) 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F8BACD0F-613D-401B-951E-EEA781E61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2416176"/>
            <a:ext cx="449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36 x  100 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7E5879F-AB84-4E0F-9A63-2AE9D0487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0" y="3048001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 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127C19BD-52F5-4D8E-A4CC-AA4E5F424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1044576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18 x 24  : 9 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2772F1F5-6CD4-4E44-95B7-2CB119737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200" y="1730376"/>
            <a:ext cx="452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(18 : 9) x 24 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6A51188C-1F99-40C7-9712-823D3C4B6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200" y="2362201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2 x 24  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5A05920B-A905-4D8B-A519-E8F4417A0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200" y="3101976"/>
            <a:ext cx="373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 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210C1C0D-643B-4CFF-BAA7-ED7433E54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4038601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x 2 x 8 x 5 =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76F4CA6E-A657-4F90-90D4-C6C402A36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4016376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(41 x 8) x (2 x 5)</a:t>
            </a:r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9624E653-63A2-4070-ADA9-3A735A42C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4625976"/>
            <a:ext cx="411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328  x  10</a:t>
            </a: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C840F267-CF12-456A-8A13-51B94AABF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5235576"/>
            <a:ext cx="426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3280</a:t>
            </a:r>
          </a:p>
        </p:txBody>
      </p:sp>
    </p:spTree>
    <p:extLst>
      <p:ext uri="{BB962C8B-B14F-4D97-AF65-F5344CB8AC3E}">
        <p14:creationId xmlns:p14="http://schemas.microsoft.com/office/powerpoint/2010/main" val="2384268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D3240D57-5690-49F8-9928-78755654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8229600" cy="5318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BC1DC97-B5D9-4221-8817-BA97D8AD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971" y="1299539"/>
            <a:ext cx="411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108 x (23 + 7)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9BAC03D5-CC05-4FBE-A2A9-4E0F51407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971" y="1909139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108 x 30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42D04905-BAB7-4C15-BCD3-4FB85D2EF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371" y="2559329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3240 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0087A694-8DB9-490C-AD0C-A174A07AE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571" y="1223339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215 x 86 + 215 x 14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649966DE-8DC3-45A0-8C31-0C1B959BD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371" y="1909139"/>
            <a:ext cx="452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215 x (86 + 14)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361768BF-CA0B-4278-AAE5-F050F9C2B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771" y="2540964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215 x 100  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63712D12-DD44-4335-98C9-B32A3680F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771" y="3280739"/>
            <a:ext cx="373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21500 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E7F8AC3B-4CF1-43E1-A9B7-267AA6AA7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971" y="4130051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x 128 - 43 x 128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F6E68BEF-160C-4D67-BDB4-7DC987478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771" y="4138346"/>
            <a:ext cx="452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128 x (53 - 43)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260A4F49-72FD-415B-BCC6-24EF73543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771" y="4810692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128 x 10  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966234F6-0ADD-4688-B71D-D54E3BA25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771" y="5587555"/>
            <a:ext cx="373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1280 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08CA6914-EB28-4B53-A934-280E26050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157" y="448130"/>
            <a:ext cx="8255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35670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D3240D57-5690-49F8-9928-78755654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8229600" cy="5318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Text Box 54">
            <a:extLst>
              <a:ext uri="{FF2B5EF4-FFF2-40B4-BE49-F238E27FC236}">
                <a16:creationId xmlns:a16="http://schemas.microsoft.com/office/drawing/2014/main" id="{ADBB9EF7-448D-4E16-9C94-17ADAEE08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086" y="914932"/>
            <a:ext cx="9601201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u="sng" dirty="0" err="1">
                <a:cs typeface="Arial" panose="020B0604020202020204" pitchFamily="34" charset="0"/>
              </a:rPr>
              <a:t>Bài</a:t>
            </a:r>
            <a:r>
              <a:rPr lang="en-US" altLang="en-US" sz="2800" b="1" u="sng" dirty="0">
                <a:cs typeface="Arial" panose="020B0604020202020204" pitchFamily="34" charset="0"/>
              </a:rPr>
              <a:t> 4</a:t>
            </a:r>
            <a:r>
              <a:rPr lang="en-US" altLang="en-US" sz="2800" b="1" dirty="0"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cửa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hàng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đầu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bán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cs typeface="Arial" panose="020B0604020202020204" pitchFamily="34" charset="0"/>
              </a:rPr>
              <a:t> 319m </a:t>
            </a:r>
            <a:r>
              <a:rPr lang="en-US" altLang="en-US" sz="2800" b="1" dirty="0" err="1">
                <a:cs typeface="Arial" panose="020B0604020202020204" pitchFamily="34" charset="0"/>
              </a:rPr>
              <a:t>vải</a:t>
            </a:r>
            <a:r>
              <a:rPr lang="en-US" altLang="en-US" sz="2800" b="1" dirty="0"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bán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hơn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đầu</a:t>
            </a:r>
            <a:r>
              <a:rPr lang="en-US" altLang="en-US" sz="2800" b="1" dirty="0">
                <a:cs typeface="Arial" panose="020B0604020202020204" pitchFamily="34" charset="0"/>
              </a:rPr>
              <a:t> 76m. </a:t>
            </a:r>
            <a:r>
              <a:rPr lang="en-US" altLang="en-US" sz="2800" b="1" dirty="0" err="1">
                <a:cs typeface="Arial" panose="020B0604020202020204" pitchFamily="34" charset="0"/>
              </a:rPr>
              <a:t>Hỏi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trung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ngày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cửa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hàng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bán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cs typeface="Arial" panose="020B0604020202020204" pitchFamily="34" charset="0"/>
              </a:rPr>
              <a:t> bao </a:t>
            </a:r>
            <a:r>
              <a:rPr lang="en-US" altLang="en-US" sz="2800" b="1" dirty="0" err="1">
                <a:cs typeface="Arial" panose="020B0604020202020204" pitchFamily="34" charset="0"/>
              </a:rPr>
              <a:t>nhiêu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mét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vải</a:t>
            </a:r>
            <a:r>
              <a:rPr lang="en-US" altLang="en-US" sz="2800" b="1" dirty="0"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rằng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hàng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mở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cửa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tất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cả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ngày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cs typeface="Arial" panose="020B0604020202020204" pitchFamily="34" charset="0"/>
              </a:rPr>
              <a:t> ?</a:t>
            </a:r>
            <a:endParaRPr lang="en-US" altLang="en-US" sz="3200" b="1" dirty="0"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E234F5-3E82-4233-A333-8093FEBBDF05}"/>
              </a:ext>
            </a:extLst>
          </p:cNvPr>
          <p:cNvCxnSpPr>
            <a:cxnSpLocks/>
          </p:cNvCxnSpPr>
          <p:nvPr/>
        </p:nvCxnSpPr>
        <p:spPr>
          <a:xfrm>
            <a:off x="6320896" y="1545242"/>
            <a:ext cx="44805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F5DCAE-7DB6-4EA3-87E4-58A42745DAEC}"/>
              </a:ext>
            </a:extLst>
          </p:cNvPr>
          <p:cNvCxnSpPr>
            <a:cxnSpLocks/>
          </p:cNvCxnSpPr>
          <p:nvPr/>
        </p:nvCxnSpPr>
        <p:spPr>
          <a:xfrm>
            <a:off x="2163415" y="2188363"/>
            <a:ext cx="7772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F14438-C91B-4F0A-8989-03CA3238F0FA}"/>
              </a:ext>
            </a:extLst>
          </p:cNvPr>
          <p:cNvCxnSpPr>
            <a:cxnSpLocks/>
          </p:cNvCxnSpPr>
          <p:nvPr/>
        </p:nvCxnSpPr>
        <p:spPr>
          <a:xfrm>
            <a:off x="1432597" y="2833822"/>
            <a:ext cx="94183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1BDAB0-5562-41E7-A9ED-27D719C2CD00}"/>
              </a:ext>
            </a:extLst>
          </p:cNvPr>
          <p:cNvCxnSpPr>
            <a:cxnSpLocks/>
          </p:cNvCxnSpPr>
          <p:nvPr/>
        </p:nvCxnSpPr>
        <p:spPr>
          <a:xfrm>
            <a:off x="1292085" y="3484153"/>
            <a:ext cx="95097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1BDAB0-5562-41E7-A9ED-27D719C2CD00}"/>
              </a:ext>
            </a:extLst>
          </p:cNvPr>
          <p:cNvCxnSpPr>
            <a:cxnSpLocks/>
          </p:cNvCxnSpPr>
          <p:nvPr/>
        </p:nvCxnSpPr>
        <p:spPr>
          <a:xfrm>
            <a:off x="1292085" y="4102717"/>
            <a:ext cx="37460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773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6">
            <a:extLst>
              <a:ext uri="{FF2B5EF4-FFF2-40B4-BE49-F238E27FC236}">
                <a16:creationId xmlns:a16="http://schemas.microsoft.com/office/drawing/2014/main" id="{808634ED-5775-41FB-8E3B-827DAC5EB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453" y="3559485"/>
            <a:ext cx="109385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ED4D06"/>
                </a:solidFill>
                <a:cs typeface="Arial" panose="020B0604020202020204" pitchFamily="34" charset="0"/>
              </a:rPr>
              <a:t>Trung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ED4D06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ED4D06"/>
                </a:solidFill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ED4D06"/>
                </a:solidFill>
                <a:cs typeface="Arial" panose="020B0604020202020204" pitchFamily="34" charset="0"/>
              </a:rPr>
              <a:t>ngày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ED4D06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ED4D06"/>
                </a:solidFill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ED4D06"/>
                </a:solidFill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ED4D06"/>
                </a:solidFill>
                <a:cs typeface="Arial" panose="020B0604020202020204" pitchFamily="34" charset="0"/>
              </a:rPr>
              <a:t>bán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…</a:t>
            </a:r>
            <a:r>
              <a:rPr lang="en-US" altLang="en-US" sz="2800" b="1" i="1" dirty="0">
                <a:solidFill>
                  <a:srgbClr val="ED4D06"/>
                </a:solidFill>
                <a:cs typeface="Arial" panose="020B0604020202020204" pitchFamily="34" charset="0"/>
              </a:rPr>
              <a:t>m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ED4D06"/>
                </a:solidFill>
                <a:cs typeface="Arial" panose="020B0604020202020204" pitchFamily="34" charset="0"/>
              </a:rPr>
              <a:t>vải</a:t>
            </a:r>
            <a:r>
              <a:rPr lang="en-US" altLang="en-US" sz="2800" b="1" dirty="0">
                <a:solidFill>
                  <a:srgbClr val="ED4D06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 Box 57">
            <a:extLst>
              <a:ext uri="{FF2B5EF4-FFF2-40B4-BE49-F238E27FC236}">
                <a16:creationId xmlns:a16="http://schemas.microsoft.com/office/drawing/2014/main" id="{BB9D94AF-7797-4AD7-BFCD-CDAAB84D8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381" y="2005242"/>
            <a:ext cx="19787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đầu</a:t>
            </a:r>
            <a:r>
              <a:rPr lang="en-US" altLang="en-US" sz="2800" b="1" dirty="0">
                <a:cs typeface="Arial" panose="020B0604020202020204" pitchFamily="34" charset="0"/>
              </a:rPr>
              <a:t>: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Group 72">
            <a:extLst>
              <a:ext uri="{FF2B5EF4-FFF2-40B4-BE49-F238E27FC236}">
                <a16:creationId xmlns:a16="http://schemas.microsoft.com/office/drawing/2014/main" id="{531E985F-F595-4DEB-876C-5643EFDAD850}"/>
              </a:ext>
            </a:extLst>
          </p:cNvPr>
          <p:cNvGrpSpPr>
            <a:grpSpLocks/>
          </p:cNvGrpSpPr>
          <p:nvPr/>
        </p:nvGrpSpPr>
        <p:grpSpPr bwMode="auto">
          <a:xfrm>
            <a:off x="4559514" y="1287404"/>
            <a:ext cx="3624711" cy="1215104"/>
            <a:chOff x="2256" y="2625"/>
            <a:chExt cx="1008" cy="495"/>
          </a:xfrm>
        </p:grpSpPr>
        <p:sp>
          <p:nvSpPr>
            <p:cNvPr id="6" name="Line 61">
              <a:extLst>
                <a:ext uri="{FF2B5EF4-FFF2-40B4-BE49-F238E27FC236}">
                  <a16:creationId xmlns:a16="http://schemas.microsoft.com/office/drawing/2014/main" id="{B854F868-A39B-46AB-8ABA-8B9B70ED92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3036"/>
              <a:ext cx="1008" cy="0"/>
            </a:xfrm>
            <a:prstGeom prst="line">
              <a:avLst/>
            </a:prstGeom>
            <a:noFill/>
            <a:ln w="38100">
              <a:solidFill>
                <a:srgbClr val="37A6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Line 62">
              <a:extLst>
                <a:ext uri="{FF2B5EF4-FFF2-40B4-BE49-F238E27FC236}">
                  <a16:creationId xmlns:a16="http://schemas.microsoft.com/office/drawing/2014/main" id="{4C95B2AD-5361-4D22-91D1-2D30A9766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976"/>
              <a:ext cx="0" cy="144"/>
            </a:xfrm>
            <a:prstGeom prst="line">
              <a:avLst/>
            </a:prstGeom>
            <a:noFill/>
            <a:ln w="38100">
              <a:solidFill>
                <a:srgbClr val="37A6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Line 65">
              <a:extLst>
                <a:ext uri="{FF2B5EF4-FFF2-40B4-BE49-F238E27FC236}">
                  <a16:creationId xmlns:a16="http://schemas.microsoft.com/office/drawing/2014/main" id="{799AAE88-AA02-4AEE-9C91-078AA54DF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2976"/>
              <a:ext cx="0" cy="144"/>
            </a:xfrm>
            <a:prstGeom prst="line">
              <a:avLst/>
            </a:prstGeom>
            <a:noFill/>
            <a:ln w="38100">
              <a:solidFill>
                <a:srgbClr val="37A6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67">
              <a:extLst>
                <a:ext uri="{FF2B5EF4-FFF2-40B4-BE49-F238E27FC236}">
                  <a16:creationId xmlns:a16="http://schemas.microsoft.com/office/drawing/2014/main" id="{80360E97-4108-4D3E-B3AD-6944EE295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" y="2625"/>
              <a:ext cx="367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dirty="0">
                  <a:cs typeface="Arial" panose="020B0604020202020204" pitchFamily="34" charset="0"/>
                </a:rPr>
                <a:t>319m </a:t>
              </a:r>
            </a:p>
          </p:txBody>
        </p:sp>
        <p:sp>
          <p:nvSpPr>
            <p:cNvPr id="10" name="Freeform 68">
              <a:extLst>
                <a:ext uri="{FF2B5EF4-FFF2-40B4-BE49-F238E27FC236}">
                  <a16:creationId xmlns:a16="http://schemas.microsoft.com/office/drawing/2014/main" id="{23D02A91-F85A-4B72-99A4-70937B438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880"/>
              <a:ext cx="1008" cy="144"/>
            </a:xfrm>
            <a:custGeom>
              <a:avLst/>
              <a:gdLst>
                <a:gd name="T0" fmla="*/ 0 w 1872"/>
                <a:gd name="T1" fmla="*/ 35 h 192"/>
                <a:gd name="T2" fmla="*/ 25 w 1872"/>
                <a:gd name="T3" fmla="*/ 0 h 192"/>
                <a:gd name="T4" fmla="*/ 46 w 1872"/>
                <a:gd name="T5" fmla="*/ 35 h 192"/>
                <a:gd name="T6" fmla="*/ 0 60000 65536"/>
                <a:gd name="T7" fmla="*/ 0 60000 65536"/>
                <a:gd name="T8" fmla="*/ 0 60000 65536"/>
                <a:gd name="T9" fmla="*/ 0 w 1872"/>
                <a:gd name="T10" fmla="*/ 0 h 192"/>
                <a:gd name="T11" fmla="*/ 1872 w 1872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2" h="192">
                  <a:moveTo>
                    <a:pt x="0" y="192"/>
                  </a:moveTo>
                  <a:cubicBezTo>
                    <a:pt x="348" y="96"/>
                    <a:pt x="696" y="0"/>
                    <a:pt x="1008" y="0"/>
                  </a:cubicBezTo>
                  <a:cubicBezTo>
                    <a:pt x="1320" y="0"/>
                    <a:pt x="1596" y="96"/>
                    <a:pt x="1872" y="192"/>
                  </a:cubicBezTo>
                </a:path>
              </a:pathLst>
            </a:custGeom>
            <a:noFill/>
            <a:ln w="38100">
              <a:solidFill>
                <a:srgbClr val="ED4D0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73">
            <a:extLst>
              <a:ext uri="{FF2B5EF4-FFF2-40B4-BE49-F238E27FC236}">
                <a16:creationId xmlns:a16="http://schemas.microsoft.com/office/drawing/2014/main" id="{50B0A8A8-2AB0-426C-A036-42F8FC22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314" y="2827497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>
                <a:cs typeface="Arial" panose="020B0604020202020204" pitchFamily="34" charset="0"/>
              </a:rPr>
              <a:t>  </a:t>
            </a:r>
            <a:r>
              <a:rPr lang="en-US" altLang="en-US" sz="2800" b="1" dirty="0" err="1"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2" name="Group 104">
            <a:extLst>
              <a:ext uri="{FF2B5EF4-FFF2-40B4-BE49-F238E27FC236}">
                <a16:creationId xmlns:a16="http://schemas.microsoft.com/office/drawing/2014/main" id="{280E4D16-B915-451F-8862-B1E831372872}"/>
              </a:ext>
            </a:extLst>
          </p:cNvPr>
          <p:cNvGrpSpPr>
            <a:grpSpLocks/>
          </p:cNvGrpSpPr>
          <p:nvPr/>
        </p:nvGrpSpPr>
        <p:grpSpPr bwMode="auto">
          <a:xfrm>
            <a:off x="4559514" y="2334578"/>
            <a:ext cx="5530720" cy="985838"/>
            <a:chOff x="2233" y="2928"/>
            <a:chExt cx="2117" cy="621"/>
          </a:xfrm>
        </p:grpSpPr>
        <p:sp>
          <p:nvSpPr>
            <p:cNvPr id="13" name="Text Box 60">
              <a:extLst>
                <a:ext uri="{FF2B5EF4-FFF2-40B4-BE49-F238E27FC236}">
                  <a16:creationId xmlns:a16="http://schemas.microsoft.com/office/drawing/2014/main" id="{399767D8-9755-4D47-BF73-E5A33C770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1" y="2928"/>
              <a:ext cx="64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dirty="0">
                  <a:cs typeface="Arial" panose="020B0604020202020204" pitchFamily="34" charset="0"/>
                </a:rPr>
                <a:t>76m</a:t>
              </a:r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3486DDDA-06BC-442E-BEB6-453CD452B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3" y="3464"/>
              <a:ext cx="1943" cy="0"/>
            </a:xfrm>
            <a:prstGeom prst="line">
              <a:avLst/>
            </a:prstGeom>
            <a:noFill/>
            <a:ln w="38100">
              <a:solidFill>
                <a:srgbClr val="37A6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08F7DBAA-A903-49D4-AA82-289FC5CEAD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3" y="3402"/>
              <a:ext cx="0" cy="144"/>
            </a:xfrm>
            <a:prstGeom prst="line">
              <a:avLst/>
            </a:prstGeom>
            <a:noFill/>
            <a:ln w="38100">
              <a:solidFill>
                <a:srgbClr val="37A6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ine 101">
              <a:extLst>
                <a:ext uri="{FF2B5EF4-FFF2-40B4-BE49-F238E27FC236}">
                  <a16:creationId xmlns:a16="http://schemas.microsoft.com/office/drawing/2014/main" id="{E54AB3C0-0F54-4430-8CE4-B668913872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3405"/>
              <a:ext cx="0" cy="144"/>
            </a:xfrm>
            <a:prstGeom prst="line">
              <a:avLst/>
            </a:prstGeom>
            <a:noFill/>
            <a:ln w="38100">
              <a:solidFill>
                <a:srgbClr val="37A6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Line 102">
              <a:extLst>
                <a:ext uri="{FF2B5EF4-FFF2-40B4-BE49-F238E27FC236}">
                  <a16:creationId xmlns:a16="http://schemas.microsoft.com/office/drawing/2014/main" id="{BC544285-128C-4C44-80C0-26C7340B3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0" y="3392"/>
              <a:ext cx="0" cy="144"/>
            </a:xfrm>
            <a:prstGeom prst="line">
              <a:avLst/>
            </a:prstGeom>
            <a:noFill/>
            <a:ln w="38100">
              <a:solidFill>
                <a:srgbClr val="37A6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03">
              <a:extLst>
                <a:ext uri="{FF2B5EF4-FFF2-40B4-BE49-F238E27FC236}">
                  <a16:creationId xmlns:a16="http://schemas.microsoft.com/office/drawing/2014/main" id="{4D699715-586D-4420-BE27-15A1DEF4E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3325"/>
              <a:ext cx="528" cy="96"/>
            </a:xfrm>
            <a:custGeom>
              <a:avLst/>
              <a:gdLst>
                <a:gd name="T0" fmla="*/ 0 w 1872"/>
                <a:gd name="T1" fmla="*/ 3 h 192"/>
                <a:gd name="T2" fmla="*/ 1 w 1872"/>
                <a:gd name="T3" fmla="*/ 0 h 192"/>
                <a:gd name="T4" fmla="*/ 1 w 1872"/>
                <a:gd name="T5" fmla="*/ 3 h 192"/>
                <a:gd name="T6" fmla="*/ 0 60000 65536"/>
                <a:gd name="T7" fmla="*/ 0 60000 65536"/>
                <a:gd name="T8" fmla="*/ 0 60000 65536"/>
                <a:gd name="T9" fmla="*/ 0 w 1872"/>
                <a:gd name="T10" fmla="*/ 0 h 192"/>
                <a:gd name="T11" fmla="*/ 1872 w 1872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2" h="192">
                  <a:moveTo>
                    <a:pt x="0" y="192"/>
                  </a:moveTo>
                  <a:cubicBezTo>
                    <a:pt x="348" y="96"/>
                    <a:pt x="696" y="0"/>
                    <a:pt x="1008" y="0"/>
                  </a:cubicBezTo>
                  <a:cubicBezTo>
                    <a:pt x="1320" y="0"/>
                    <a:pt x="1596" y="96"/>
                    <a:pt x="1872" y="192"/>
                  </a:cubicBezTo>
                </a:path>
              </a:pathLst>
            </a:custGeom>
            <a:solidFill>
              <a:srgbClr val="FFFFFF"/>
            </a:solidFill>
            <a:ln w="38100">
              <a:solidFill>
                <a:srgbClr val="ED4D06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105">
            <a:extLst>
              <a:ext uri="{FF2B5EF4-FFF2-40B4-BE49-F238E27FC236}">
                <a16:creationId xmlns:a16="http://schemas.microsoft.com/office/drawing/2014/main" id="{44487091-3B27-40E7-8EC6-32FDB9BA4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249" y="764184"/>
            <a:ext cx="1761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cs typeface="Arial" panose="020B0604020202020204" pitchFamily="34" charset="0"/>
              </a:rPr>
              <a:t>Tóm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tắt</a:t>
            </a:r>
            <a:r>
              <a:rPr lang="en-US" altLang="en-US" sz="2800" b="1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7727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A40DA-22E3-465A-9E8E-A5F1A9288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978" y="535526"/>
            <a:ext cx="7619463" cy="2425147"/>
          </a:xfrm>
          <a:prstGeom prst="rect">
            <a:avLst/>
          </a:prstGeom>
        </p:spPr>
      </p:pic>
      <p:sp>
        <p:nvSpPr>
          <p:cNvPr id="3" name="Text Box 105">
            <a:extLst>
              <a:ext uri="{FF2B5EF4-FFF2-40B4-BE49-F238E27FC236}">
                <a16:creationId xmlns:a16="http://schemas.microsoft.com/office/drawing/2014/main" id="{A99EB467-3383-4730-99BD-050ECFB80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26" y="2849100"/>
            <a:ext cx="1202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37A698"/>
                </a:solidFill>
                <a:cs typeface="Arial" panose="020B0604020202020204" pitchFamily="34" charset="0"/>
              </a:rPr>
              <a:t>Gợi</a:t>
            </a:r>
            <a:r>
              <a:rPr lang="en-US" altLang="en-US" sz="2800" b="1" dirty="0">
                <a:solidFill>
                  <a:srgbClr val="37A698"/>
                </a:solidFill>
                <a:cs typeface="Arial" panose="020B0604020202020204" pitchFamily="34" charset="0"/>
              </a:rPr>
              <a:t> ý</a:t>
            </a:r>
          </a:p>
        </p:txBody>
      </p:sp>
      <p:sp>
        <p:nvSpPr>
          <p:cNvPr id="5" name="Text Box 105">
            <a:extLst>
              <a:ext uri="{FF2B5EF4-FFF2-40B4-BE49-F238E27FC236}">
                <a16:creationId xmlns:a16="http://schemas.microsoft.com/office/drawing/2014/main" id="{4F792904-7CE3-4843-922F-365322E31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84" y="3332923"/>
            <a:ext cx="7383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cs typeface="Arial" panose="020B0604020202020204" pitchFamily="34" charset="0"/>
              </a:rPr>
              <a:t>Trung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ngày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cs typeface="Arial" panose="020B0604020202020204" pitchFamily="34" charset="0"/>
              </a:rPr>
              <a:t> 2 </a:t>
            </a:r>
            <a:r>
              <a:rPr lang="en-US" altLang="en-US" sz="2800" dirty="0" err="1">
                <a:cs typeface="Arial" panose="020B0604020202020204" pitchFamily="34" charset="0"/>
              </a:rPr>
              <a:t>tuần</a:t>
            </a:r>
            <a:r>
              <a:rPr lang="en-US" altLang="en-US" sz="2800" dirty="0"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Text Box 105">
            <a:extLst>
              <a:ext uri="{FF2B5EF4-FFF2-40B4-BE49-F238E27FC236}">
                <a16:creationId xmlns:a16="http://schemas.microsoft.com/office/drawing/2014/main" id="{F549F7FA-A03A-4289-859B-816E38479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449" y="3332923"/>
            <a:ext cx="4176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Trung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14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ngày</a:t>
            </a:r>
            <a:endParaRPr lang="en-US" altLang="en-US" sz="2800" b="1" dirty="0">
              <a:solidFill>
                <a:srgbClr val="2C847A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105">
            <a:extLst>
              <a:ext uri="{FF2B5EF4-FFF2-40B4-BE49-F238E27FC236}">
                <a16:creationId xmlns:a16="http://schemas.microsoft.com/office/drawing/2014/main" id="{C93A7F36-846D-42AE-800D-253D43BE6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57" y="3912225"/>
            <a:ext cx="66459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mét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vải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bán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cs typeface="Arial" panose="020B0604020202020204" pitchFamily="34" charset="0"/>
              </a:rPr>
              <a:t> 14 </a:t>
            </a:r>
            <a:r>
              <a:rPr lang="en-US" altLang="en-US" sz="2800" dirty="0" err="1">
                <a:cs typeface="Arial" panose="020B0604020202020204" pitchFamily="34" charset="0"/>
              </a:rPr>
              <a:t>ngày</a:t>
            </a:r>
            <a:r>
              <a:rPr lang="en-US" altLang="en-US" sz="2800" dirty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 Box 105">
            <a:extLst>
              <a:ext uri="{FF2B5EF4-FFF2-40B4-BE49-F238E27FC236}">
                <a16:creationId xmlns:a16="http://schemas.microsoft.com/office/drawing/2014/main" id="{CA3C6249-B6F5-4ECD-8880-4239D9630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063" y="4337285"/>
            <a:ext cx="9112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Mét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vải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bán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đầu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mét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vải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bán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sau</a:t>
            </a:r>
            <a:endParaRPr lang="en-US" altLang="en-US" sz="2800" b="1" dirty="0">
              <a:solidFill>
                <a:srgbClr val="2C847A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105">
            <a:extLst>
              <a:ext uri="{FF2B5EF4-FFF2-40B4-BE49-F238E27FC236}">
                <a16:creationId xmlns:a16="http://schemas.microsoft.com/office/drawing/2014/main" id="{FE125A43-7DD7-4FBD-9E4B-54479E18F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769" y="4846745"/>
            <a:ext cx="5259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mét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vải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bán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tuần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sau</a:t>
            </a:r>
            <a:r>
              <a:rPr lang="en-US" altLang="en-US" sz="2800" dirty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 Box 105">
            <a:extLst>
              <a:ext uri="{FF2B5EF4-FFF2-40B4-BE49-F238E27FC236}">
                <a16:creationId xmlns:a16="http://schemas.microsoft.com/office/drawing/2014/main" id="{59AF47C9-E862-4321-9C2F-19C4942A9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57" y="5369965"/>
            <a:ext cx="9112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Mét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vải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bán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tuần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2C847A"/>
                </a:solidFill>
                <a:cs typeface="Arial" panose="020B0604020202020204" pitchFamily="34" charset="0"/>
              </a:rPr>
              <a:t>đầu</a:t>
            </a:r>
            <a:r>
              <a:rPr lang="en-US" altLang="en-US" sz="2800" b="1" dirty="0">
                <a:solidFill>
                  <a:srgbClr val="2C847A"/>
                </a:solidFill>
                <a:cs typeface="Arial" panose="020B0604020202020204" pitchFamily="34" charset="0"/>
              </a:rPr>
              <a:t> + 76 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C879D1-30DB-43EA-93BB-3335357B7137}"/>
              </a:ext>
            </a:extLst>
          </p:cNvPr>
          <p:cNvCxnSpPr>
            <a:cxnSpLocks/>
          </p:cNvCxnSpPr>
          <p:nvPr/>
        </p:nvCxnSpPr>
        <p:spPr>
          <a:xfrm>
            <a:off x="6262868" y="4846745"/>
            <a:ext cx="390557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416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0">
            <a:extLst>
              <a:ext uri="{FF2B5EF4-FFF2-40B4-BE49-F238E27FC236}">
                <a16:creationId xmlns:a16="http://schemas.microsoft.com/office/drawing/2014/main" id="{672CF580-E017-45F7-9C1E-71E27E680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316" y="605091"/>
            <a:ext cx="2656359" cy="6461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6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giải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8C713C2C-A21A-4D69-A30D-F8A2802ED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725" y="1251203"/>
            <a:ext cx="9795325" cy="4524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Số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mét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vải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tuần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sau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cửa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hàng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bán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được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là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:                   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319 + 76 = 395 (m)                                                       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Số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mét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vải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cả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hai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tuần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cửa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hàng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bán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được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là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:                   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319 + 395 = 714 (m)                                                       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Số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ngày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cả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hai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tuần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là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:                                                       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7 x 2 = 14 (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ngày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)                                                      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Trung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bình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mỗi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ngày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cửa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hàng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bán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được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là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:                    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714 : 14 = 51 (m )                                                     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	       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Đáp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số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: 51m </a:t>
            </a: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vải</a:t>
            </a:r>
            <a:endParaRPr kumimoji="0" lang="en-US" alt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E266FEF1-2BED-4A5A-BDBC-FFDA2E8CD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419" y="4234573"/>
            <a:ext cx="2744447" cy="274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87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9E8940-6816-45C2-8236-B2522A6934AA}"/>
              </a:ext>
            </a:extLst>
          </p:cNvPr>
          <p:cNvSpPr txBox="1">
            <a:spLocks/>
          </p:cNvSpPr>
          <p:nvPr/>
        </p:nvSpPr>
        <p:spPr bwMode="auto">
          <a:xfrm>
            <a:off x="518883" y="275771"/>
            <a:ext cx="11455401" cy="1828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/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 hộp bánh giá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 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000 đồng và một chai sữa giá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9800 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đồng. Sau khi mua 2 hộp bánh và 6 chai sữa, mẹ còn lại 93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00 đồng. Hỏi lúc đầu mẹ có bao nhiêu tiền ?</a:t>
            </a:r>
            <a:br>
              <a:rPr kumimoji="0" lang="vi-V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vi-V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vi-V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alt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F7099F9-C726-477C-BA85-F20CCC61123B}"/>
              </a:ext>
            </a:extLst>
          </p:cNvPr>
          <p:cNvSpPr/>
          <p:nvPr/>
        </p:nvSpPr>
        <p:spPr>
          <a:xfrm>
            <a:off x="7242627" y="2104571"/>
            <a:ext cx="4180115" cy="914400"/>
          </a:xfrm>
          <a:prstGeom prst="wedgeEllipseCallout">
            <a:avLst>
              <a:gd name="adj1" fmla="val -73214"/>
              <a:gd name="adj2" fmla="val -619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38B31-CD2E-4EBF-BE96-4DB5B7272102}"/>
              </a:ext>
            </a:extLst>
          </p:cNvPr>
          <p:cNvSpPr txBox="1"/>
          <p:nvPr/>
        </p:nvSpPr>
        <p:spPr>
          <a:xfrm>
            <a:off x="1016000" y="2601002"/>
            <a:ext cx="74941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bánh: 24000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chai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9800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 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 chai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93 200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...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7832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9E8940-6816-45C2-8236-B2522A6934AA}"/>
              </a:ext>
            </a:extLst>
          </p:cNvPr>
          <p:cNvSpPr txBox="1">
            <a:spLocks/>
          </p:cNvSpPr>
          <p:nvPr/>
        </p:nvSpPr>
        <p:spPr bwMode="auto">
          <a:xfrm>
            <a:off x="765628" y="304800"/>
            <a:ext cx="11034486" cy="1828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 hộp bánh giá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 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000 đồng và một chai sữa giá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9800 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đồng. Sau khi mua 2 hộp bánh và 6 chai sữa, mẹ còn lại 93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200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đồng. Hỏi lúc đầu mẹ có bao nhiêu tiền ?</a:t>
            </a:r>
            <a:br>
              <a:rPr kumimoji="0" lang="vi-V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vi-V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vi-V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alt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5F6EF-9685-4B81-BBB0-4E22C4524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57525"/>
            <a:ext cx="8686800" cy="3232150"/>
          </a:xfrm>
          <a:prstGeom prst="rect">
            <a:avLst/>
          </a:prstGeom>
          <a:solidFill>
            <a:srgbClr val="BBE0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Số tiền mua 2 hộp bánh = số tiền mua 1 hộp bánh × 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 Số tiền mua 6 chai sữa = số tiền mua 1 chai sữa × 6.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Tính tổng số tiền mua 2 hộp bánh và 6 chai sữa.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Số tiền lúc đầu mẹ có = số tiền mua 2 hộp bánh và 6 chai sữa + số tiền còn lại của mẹ.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vi-V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F7099F9-C726-477C-BA85-F20CCC61123B}"/>
              </a:ext>
            </a:extLst>
          </p:cNvPr>
          <p:cNvSpPr/>
          <p:nvPr/>
        </p:nvSpPr>
        <p:spPr>
          <a:xfrm>
            <a:off x="6821714" y="2133600"/>
            <a:ext cx="3962400" cy="711200"/>
          </a:xfrm>
          <a:prstGeom prst="wedgeEllipseCallout">
            <a:avLst>
              <a:gd name="adj1" fmla="val -73214"/>
              <a:gd name="adj2" fmla="val -619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3189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5C38B31-CD2E-4EBF-BE96-4DB5B7272102}"/>
              </a:ext>
            </a:extLst>
          </p:cNvPr>
          <p:cNvSpPr txBox="1"/>
          <p:nvPr/>
        </p:nvSpPr>
        <p:spPr>
          <a:xfrm>
            <a:off x="682171" y="569002"/>
            <a:ext cx="39333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bánh: 24000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chai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9800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chai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93 200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48">
            <a:extLst>
              <a:ext uri="{FF2B5EF4-FFF2-40B4-BE49-F238E27FC236}">
                <a16:creationId xmlns:a16="http://schemas.microsoft.com/office/drawing/2014/main" id="{D88FB4DF-10CE-4986-9724-95F113F0D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860" y="569002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829731-C362-4A92-BBFB-D6344F21D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972" y="1092877"/>
            <a:ext cx="8610600" cy="4832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tiền mua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 bánh là: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24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 × 2 =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48 000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(đồng)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tiền mua 6 chai sữa là: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9800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× 6 =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kumimoji="0" lang="en-US" alt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800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(đồng)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 2 hộp bánh và 6 chai sữa hết số tiền là: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48 00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+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58 800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106 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 (đồng)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tiền mẹ có lúc đầu là: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93</a:t>
            </a:r>
            <a:r>
              <a:rPr kumimoji="0" lang="en-US" alt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106 800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200 000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(đồng)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Đáp số: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000 đồng.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57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-1" y="0"/>
            <a:ext cx="12208043" cy="6858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3024830" y="-323578"/>
            <a:ext cx="9473051" cy="7876531"/>
            <a:chOff x="-3201796" y="-1128035"/>
            <a:chExt cx="10829221" cy="90041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14627" t="15673" r="18441" b="20000"/>
            <a:stretch/>
          </p:blipFill>
          <p:spPr>
            <a:xfrm>
              <a:off x="-1788695" y="-1128035"/>
              <a:ext cx="8646693" cy="831412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1796" y="-265474"/>
              <a:ext cx="7371354" cy="73713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91" y="960374"/>
              <a:ext cx="6915734" cy="691573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210E842-08B6-49D7-AE26-8A78E791A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895" y="1681596"/>
            <a:ext cx="7921431" cy="32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36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a x 1 = 1 x a = a. </a:t>
            </a:r>
            <a:r>
              <a:rPr kumimoji="0" lang="es-E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s-E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ĐÚNG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SAI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561893" y="1674674"/>
            <a:ext cx="5635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156029 - 49347 x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7988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320036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320046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7898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147459" y="3146903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496560" y="425720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733872" y="1872640"/>
            <a:ext cx="5329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2389 x 8 ... 8 x 2398.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557440" y="381163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&lt;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557440" y="247152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616539" y="1007111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=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9004718" y="213378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9111858" y="632028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164284" y="3251862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84881" y="219822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33776" y="1563924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300756" y="1464290"/>
            <a:ext cx="1578207" cy="139175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41736" y="224276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1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7156745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1335</Words>
  <Application>Microsoft Office PowerPoint</Application>
  <PresentationFormat>Widescreen</PresentationFormat>
  <Paragraphs>213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Calibri</vt:lpstr>
      <vt:lpstr>UTM Soraya</vt:lpstr>
      <vt:lpstr>Arial</vt:lpstr>
      <vt:lpstr>UTM Cookies</vt:lpstr>
      <vt:lpstr>Calibri Light</vt:lpstr>
      <vt:lpstr>SVN-Newton</vt:lpstr>
      <vt:lpstr>UTM Avo</vt:lpstr>
      <vt:lpstr>Times New Roman</vt:lpstr>
      <vt:lpstr>UVN Bo Quen</vt:lpstr>
      <vt:lpstr>UTM Alberta Heavy</vt:lpstr>
      <vt:lpstr>#9Slide07 HoneyCream</vt:lpstr>
      <vt:lpstr>DaddysGirl</vt:lpstr>
      <vt:lpstr>UTM Futura Extra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Ontapcacpheptinhvosotunhien</dc:title>
  <dc:subject>MNT</dc:subject>
  <dc:creator>KHuyen</dc:creator>
  <cp:keywords>MNT</cp:keywords>
  <cp:lastModifiedBy>Microsoft</cp:lastModifiedBy>
  <cp:revision>51</cp:revision>
  <dcterms:created xsi:type="dcterms:W3CDTF">2020-07-14T04:42:15Z</dcterms:created>
  <dcterms:modified xsi:type="dcterms:W3CDTF">2022-04-28T02:44:14Z</dcterms:modified>
</cp:coreProperties>
</file>