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24"/>
  </p:notesMasterIdLst>
  <p:sldIdLst>
    <p:sldId id="445" r:id="rId3"/>
    <p:sldId id="280" r:id="rId4"/>
    <p:sldId id="386" r:id="rId5"/>
    <p:sldId id="283" r:id="rId6"/>
    <p:sldId id="278" r:id="rId7"/>
    <p:sldId id="366" r:id="rId8"/>
    <p:sldId id="311" r:id="rId9"/>
    <p:sldId id="533" r:id="rId10"/>
    <p:sldId id="608" r:id="rId11"/>
    <p:sldId id="477" r:id="rId12"/>
    <p:sldId id="460" r:id="rId13"/>
    <p:sldId id="310" r:id="rId14"/>
    <p:sldId id="575" r:id="rId15"/>
    <p:sldId id="630" r:id="rId16"/>
    <p:sldId id="609" r:id="rId17"/>
    <p:sldId id="631" r:id="rId18"/>
    <p:sldId id="629" r:id="rId19"/>
    <p:sldId id="632" r:id="rId20"/>
    <p:sldId id="292" r:id="rId21"/>
    <p:sldId id="293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BC"/>
    <a:srgbClr val="FF0066"/>
    <a:srgbClr val="00FFCC"/>
    <a:srgbClr val="FF66CC"/>
    <a:srgbClr val="FFFF99"/>
    <a:srgbClr val="004DE6"/>
    <a:srgbClr val="DDBA59"/>
    <a:srgbClr val="006600"/>
    <a:srgbClr val="9900FF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21" autoAdjust="0"/>
    <p:restoredTop sz="90326" autoAdjust="0"/>
  </p:normalViewPr>
  <p:slideViewPr>
    <p:cSldViewPr snapToGrid="0">
      <p:cViewPr varScale="1">
        <p:scale>
          <a:sx n="71" d="100"/>
          <a:sy n="71" d="100"/>
        </p:scale>
        <p:origin x="107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F61C3E-2C78-4123-B812-75DAE4645A7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692641-E541-44DC-852F-235EE2BA86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405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26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13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39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04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692641-E541-44DC-852F-235EE2BA86E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59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713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7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70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144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47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9620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38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724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61837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9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274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3586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75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123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712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8353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161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3884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637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035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123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557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3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670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6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522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74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0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F62EAB2-B444-4514-BBC4-48E17212839F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F57D92-B34F-49C4-BDB1-FF34504696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5407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34076" y="1866007"/>
            <a:ext cx="8148386" cy="2739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 algn="ctr"/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8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4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</a:t>
            </a:r>
            <a:endParaRPr lang="en-US" sz="4000" b="1" i="1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032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56934"/>
                <a:ext cx="1025979" cy="8714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Ghi nhớ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15988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167717" y="1064664"/>
            <a:ext cx="2971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67717" y="1818275"/>
            <a:ext cx="9905999" cy="27537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buFontTx/>
              <a:buNone/>
            </a:pPr>
            <a:endParaRPr lang="vi-VN" altLang="en-US" sz="2800" b="1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82017" y="2071752"/>
            <a:ext cx="96773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 Để giải thích nguyên nhân của sự việc hoặc tình trạng nêu trong câu, ta có thể thêm vào câu những trạng ngữ chỉ nguyên nhân.</a:t>
            </a:r>
          </a:p>
          <a:p>
            <a:pPr algn="just">
              <a:buFontTx/>
              <a:buNone/>
            </a:pPr>
            <a:r>
              <a:rPr lang="en-US" alt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Trạng ngữ chỉ nguyên nhân trả lời cho các câu hỏi </a:t>
            </a: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sao?, Nhờ đâu?, Tại đâu? …</a:t>
            </a:r>
          </a:p>
        </p:txBody>
      </p:sp>
    </p:spTree>
    <p:extLst>
      <p:ext uri="{BB962C8B-B14F-4D97-AF65-F5344CB8AC3E}">
        <p14:creationId xmlns:p14="http://schemas.microsoft.com/office/powerpoint/2010/main" val="113521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846859" y="2167542"/>
            <a:ext cx="6793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464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88571" y="772886"/>
            <a:ext cx="10276114" cy="2590800"/>
          </a:xfrm>
          <a:prstGeom prst="rect">
            <a:avLst/>
          </a:prstGeom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1.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Tìm trạng ngữ chỉ nguyên nhân trong những câu sau:</a:t>
            </a:r>
          </a:p>
          <a:p>
            <a:pPr algn="just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a) Chỉ ba tháng sau, nhờ siêng năng, cần cù, cậu vượt lên đầu lớp.</a:t>
            </a:r>
          </a:p>
          <a:p>
            <a:pPr algn="just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b) Vì rét, những cây lan trong chậu sắt lại.</a:t>
            </a:r>
          </a:p>
          <a:p>
            <a:pPr algn="just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c) Tại Hoa mà tổ không được khen.</a:t>
            </a: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>
            <a:off x="4469266" y="1786164"/>
            <a:ext cx="323781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914752" y="2395764"/>
            <a:ext cx="79942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1943780" y="2976336"/>
            <a:ext cx="111873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914752" y="3556000"/>
            <a:ext cx="8506505" cy="46264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 phận “</a:t>
            </a:r>
            <a:r>
              <a:rPr lang="en-US" sz="2800" i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 ba tháng sau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trong câu a là gì?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3425371" y="4210957"/>
            <a:ext cx="4731658" cy="840014"/>
          </a:xfrm>
          <a:prstGeom prst="upArrowCallout">
            <a:avLst>
              <a:gd name="adj1" fmla="val 19526"/>
              <a:gd name="adj2" fmla="val 22262"/>
              <a:gd name="adj3" fmla="val 25000"/>
              <a:gd name="adj4" fmla="val 4785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</a:t>
            </a:r>
          </a:p>
        </p:txBody>
      </p:sp>
    </p:spTree>
    <p:extLst>
      <p:ext uri="{BB962C8B-B14F-4D97-AF65-F5344CB8AC3E}">
        <p14:creationId xmlns:p14="http://schemas.microsoft.com/office/powerpoint/2010/main" val="27174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nguyên nhân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nguyên nhân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nguyên nhân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59364" y="848688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20280" y="2107640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0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1885270" y="903514"/>
            <a:ext cx="906780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 2.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Điền các từ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nhờ, vì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hoặc </a:t>
            </a: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tại vì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vào chỗ trống: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a)    …   học giỏi, Nam được cô giáo khen.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b)    …   bác lao công, sân trường lúc nào cũng sạch sẽ.</a:t>
            </a:r>
          </a:p>
          <a:p>
            <a:pPr algn="just"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c)    …   mải chơi, Tuấn không làm bài tập.</a:t>
            </a: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2229077" y="2448492"/>
            <a:ext cx="168978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Tại vì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432277" y="1900124"/>
            <a:ext cx="168978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Nhờ</a:t>
            </a:r>
          </a:p>
        </p:txBody>
      </p:sp>
      <p:sp>
        <p:nvSpPr>
          <p:cNvPr id="8" name="Rectangle 16"/>
          <p:cNvSpPr>
            <a:spLocks noChangeArrowheads="1"/>
          </p:cNvSpPr>
          <p:nvPr/>
        </p:nvSpPr>
        <p:spPr bwMode="auto">
          <a:xfrm>
            <a:off x="2432277" y="1393598"/>
            <a:ext cx="168978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latin typeface="Times New Roman" panose="02020603050405020304" pitchFamily="18" charset="0"/>
              </a:rPr>
              <a:t>   </a:t>
            </a: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Vì</a:t>
            </a:r>
          </a:p>
        </p:txBody>
      </p:sp>
    </p:spTree>
    <p:extLst>
      <p:ext uri="{BB962C8B-B14F-4D97-AF65-F5344CB8AC3E}">
        <p14:creationId xmlns:p14="http://schemas.microsoft.com/office/powerpoint/2010/main" val="306452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nguyên nhân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nguyên nhân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nguyên nhân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3621945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0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778000" y="1589312"/>
            <a:ext cx="91440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n-US" sz="2800">
                <a:solidFill>
                  <a:srgbClr val="003FBC"/>
                </a:solidFill>
                <a:latin typeface="Times New Roman" panose="02020603050405020304" pitchFamily="18" charset="0"/>
              </a:rPr>
              <a:t>Ví dụ: - Nhờ siêng năng, Bắc đã vươn lên đầu lớp.</a:t>
            </a:r>
            <a:br>
              <a:rPr lang="en-US" altLang="en-US" sz="2800">
                <a:solidFill>
                  <a:srgbClr val="003FBC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3FBC"/>
                </a:solidFill>
                <a:latin typeface="Times New Roman" panose="02020603050405020304" pitchFamily="18" charset="0"/>
              </a:rPr>
              <a:t>           - Tại lười học, bạn ấy bị lưu ban.</a:t>
            </a:r>
            <a:br>
              <a:rPr lang="en-US" altLang="en-US" sz="2800">
                <a:solidFill>
                  <a:srgbClr val="003FBC"/>
                </a:solidFill>
                <a:latin typeface="Times New Roman" panose="02020603050405020304" pitchFamily="18" charset="0"/>
              </a:rPr>
            </a:br>
            <a:r>
              <a:rPr lang="en-US" altLang="en-US" sz="2800">
                <a:solidFill>
                  <a:srgbClr val="003FBC"/>
                </a:solidFill>
                <a:latin typeface="Times New Roman" panose="02020603050405020304" pitchFamily="18" charset="0"/>
              </a:rPr>
              <a:t>           - Vì xe hỏng, Lan đến trường muộn.</a:t>
            </a:r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>
            <a:off x="3084286" y="1861456"/>
            <a:ext cx="219891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>
              <a:solidFill>
                <a:srgbClr val="003FBC"/>
              </a:solidFill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1188584" y="845458"/>
            <a:ext cx="90678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Times New Roman" panose="02020603050405020304" pitchFamily="18" charset="0"/>
              </a:rPr>
              <a:t>  3. Đặt một câu có trạng ngữ chỉ nguyên nhân.</a:t>
            </a: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3113314" y="2514598"/>
            <a:ext cx="1705429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>
              <a:solidFill>
                <a:srgbClr val="003FBC"/>
              </a:solidFill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3084286" y="3138712"/>
            <a:ext cx="153125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50000"/>
              </a:lnSpc>
            </a:pPr>
            <a:endParaRPr lang="en-US">
              <a:solidFill>
                <a:srgbClr val="003FB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6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nguyên nhân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nguyên nhân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nguyên nhân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154679" y="606719"/>
            <a:ext cx="6090921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 em đã đạt được yêu cầu gì?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520280" y="3621945"/>
            <a:ext cx="872647" cy="1869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115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3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26" y="1933303"/>
            <a:ext cx="5159828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699130" y="2167542"/>
            <a:ext cx="30893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cap="none" spc="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64111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3004457" y="1724298"/>
            <a:ext cx="6335486" cy="3513908"/>
            <a:chOff x="2991394" y="1933303"/>
            <a:chExt cx="6335486" cy="351390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1394" y="1933303"/>
              <a:ext cx="6335486" cy="351390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4453384" y="2232856"/>
              <a:ext cx="3411511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Khởi</a:t>
              </a:r>
              <a:r>
                <a:rPr lang="en-US" sz="5400" b="1" cap="none" spc="0" dirty="0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5400" b="1" cap="none" spc="0" dirty="0" err="1">
                  <a:ln w="12700">
                    <a:solidFill>
                      <a:schemeClr val="tx2">
                        <a:lumMod val="75000"/>
                      </a:schemeClr>
                    </a:solidFill>
                    <a:prstDash val="solid"/>
                  </a:ln>
                  <a:pattFill prst="dkUpDiag">
                    <a:fgClr>
                      <a:schemeClr val="tx2"/>
                    </a:fgClr>
                    <a:bgClr>
                      <a:schemeClr val="tx2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tx2">
                        <a:lumMod val="75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động</a:t>
              </a:r>
              <a:endParaRPr lang="en-US" sz="54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5109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2336800" y="1262376"/>
            <a:ext cx="5863771" cy="3028402"/>
          </a:xfrm>
          <a:prstGeom prst="cloudCallout">
            <a:avLst>
              <a:gd name="adj1" fmla="val -51176"/>
              <a:gd name="adj2" fmla="val 93444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bài học hôm nay, em biết thêm kiến thức gì?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Double Wave 5"/>
          <p:cNvSpPr/>
          <p:nvPr/>
        </p:nvSpPr>
        <p:spPr>
          <a:xfrm>
            <a:off x="1262746" y="1262376"/>
            <a:ext cx="9739086" cy="3931918"/>
          </a:xfrm>
          <a:prstGeom prst="doubleWave">
            <a:avLst>
              <a:gd name="adj1" fmla="val 6250"/>
              <a:gd name="adj2" fmla="val -314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alt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đã học.</a:t>
            </a:r>
          </a:p>
          <a:p>
            <a:pPr marL="285750" indent="-285750" algn="just">
              <a:buFontTx/>
              <a:buChar char="-"/>
            </a:pPr>
            <a:r>
              <a:rPr lang="en-US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</a:t>
            </a:r>
            <a:endParaRPr lang="en-US" dirty="0"/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 rộng vốn từ: Lạc quan, yêu đời.</a:t>
            </a:r>
          </a:p>
        </p:txBody>
      </p:sp>
    </p:spTree>
    <p:extLst>
      <p:ext uri="{BB962C8B-B14F-4D97-AF65-F5344CB8AC3E}">
        <p14:creationId xmlns:p14="http://schemas.microsoft.com/office/powerpoint/2010/main" val="303609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27" y="470263"/>
            <a:ext cx="11181804" cy="58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2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603828" y="914400"/>
            <a:ext cx="693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* Trạng ngữ chỉ thời gian có tác dụng gì?</a:t>
            </a:r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1603828" y="1409700"/>
            <a:ext cx="942702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 có tác dụng xác định thời gian diễn ra</a:t>
            </a:r>
            <a:r>
              <a:rPr lang="en-US" alt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 việc nêu trong câu.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603828" y="2628900"/>
            <a:ext cx="8229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* Trạng ngữ chỉ thời gian trả lời cho các câu hỏi nào?</a:t>
            </a: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1680027" y="3162300"/>
            <a:ext cx="9350829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 ngữ chỉ thời gian trả lời cho các câu hỏi </a:t>
            </a: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giờ?, Khi nào?, Mấy giờ? …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1603828" y="4419600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* Đặt câu có trạng ngữ chỉ thời gian.</a:t>
            </a:r>
          </a:p>
        </p:txBody>
      </p:sp>
    </p:spTree>
    <p:extLst>
      <p:ext uri="{BB962C8B-B14F-4D97-AF65-F5344CB8AC3E}">
        <p14:creationId xmlns:p14="http://schemas.microsoft.com/office/powerpoint/2010/main" val="5637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appy Children | Cartoon posters, Happy kids, Cartoon ki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37" b="30843"/>
          <a:stretch>
            <a:fillRect/>
          </a:stretch>
        </p:blipFill>
        <p:spPr bwMode="auto">
          <a:xfrm>
            <a:off x="2767161" y="3207475"/>
            <a:ext cx="6858000" cy="313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30675" y="1298750"/>
            <a:ext cx="10130972" cy="1754326"/>
          </a:xfrm>
          <a:prstGeom prst="rect">
            <a:avLst/>
          </a:prstGeom>
          <a:solidFill>
            <a:srgbClr val="66FF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THÊM TRẠNG NGỮ</a:t>
            </a:r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CHỈ </a:t>
            </a:r>
            <a:endParaRPr lang="en-US" sz="5400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cs typeface="Times New Roman" panose="02020603050405020304" pitchFamily="18" charset="0"/>
            </a:endParaRPr>
          </a:p>
          <a:p>
            <a:pPr algn="ctr"/>
            <a:r>
              <a:rPr lang="en-US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NGUYÊN NHÂN </a:t>
            </a:r>
            <a:r>
              <a:rPr lang="vi-VN" sz="5400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cs typeface="Times New Roman" panose="02020603050405020304" pitchFamily="18" charset="0"/>
              </a:rPr>
              <a:t>CHO CÂU</a:t>
            </a:r>
          </a:p>
        </p:txBody>
      </p:sp>
    </p:spTree>
    <p:extLst>
      <p:ext uri="{BB962C8B-B14F-4D97-AF65-F5344CB8AC3E}">
        <p14:creationId xmlns:p14="http://schemas.microsoft.com/office/powerpoint/2010/main" val="29454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C4AA681-3F36-42B8-9DF9-F59457234ED6}"/>
              </a:ext>
            </a:extLst>
          </p:cNvPr>
          <p:cNvSpPr/>
          <p:nvPr/>
        </p:nvSpPr>
        <p:spPr>
          <a:xfrm>
            <a:off x="3415937" y="519356"/>
            <a:ext cx="5055326" cy="71913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endParaRPr lang="en-US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610586" y="1539902"/>
            <a:ext cx="10674076" cy="811413"/>
            <a:chOff x="-12697" y="1699617"/>
            <a:chExt cx="9412922" cy="811879"/>
          </a:xfrm>
          <a:solidFill>
            <a:srgbClr val="FF99FF"/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81187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Hiểu ý nghĩa, tác dụng của trạng ngữ chỉ nguyên nhân trong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606562" y="2727922"/>
            <a:ext cx="10674076" cy="894023"/>
            <a:chOff x="-26657" y="2060506"/>
            <a:chExt cx="8941551" cy="89453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43705" y="2060506"/>
              <a:ext cx="8271189" cy="894536"/>
            </a:xfrm>
            <a:prstGeom prst="rect">
              <a:avLst/>
            </a:prstGeom>
            <a:solidFill>
              <a:srgbClr val="66FFFF"/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Xác định được trạng ngữ chỉ nguyên nhân trong câu.</a:t>
              </a:r>
              <a:endPara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26657" y="2164702"/>
              <a:ext cx="576299" cy="576593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606562" y="3934759"/>
            <a:ext cx="10674076" cy="1029127"/>
            <a:chOff x="-12697" y="1699617"/>
            <a:chExt cx="9412922" cy="1029718"/>
          </a:xfrm>
          <a:solidFill>
            <a:srgbClr val="FF99FF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59C6FF-16F6-4D4A-8D30-C9647637D21A}"/>
                </a:ext>
              </a:extLst>
            </p:cNvPr>
            <p:cNvSpPr/>
            <p:nvPr/>
          </p:nvSpPr>
          <p:spPr>
            <a:xfrm>
              <a:off x="678063" y="1699617"/>
              <a:ext cx="8722162" cy="10297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just"/>
              <a:r>
                <a:rPr lang="en-US" sz="2800">
                  <a:solidFill>
                    <a:schemeClr val="tx1"/>
                  </a:solidFill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Thêm đúng trạng ngữ chỉ nguyên nhân cho phù hợp với nội dung từng câu.</a:t>
              </a:r>
              <a:endParaRPr lang="en-US" sz="2800" i="1" dirty="0">
                <a:solidFill>
                  <a:schemeClr val="tx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1CC2396C-46DF-4CA0-86ED-4BF9BDDE7B02}"/>
                </a:ext>
              </a:extLst>
            </p:cNvPr>
            <p:cNvSpPr/>
            <p:nvPr/>
          </p:nvSpPr>
          <p:spPr>
            <a:xfrm>
              <a:off x="-12697" y="1817260"/>
              <a:ext cx="576299" cy="576593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200" b="1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37159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589" y="1933303"/>
            <a:ext cx="8282381" cy="351390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309056" y="2167542"/>
            <a:ext cx="78694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298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2259874" y="1604140"/>
            <a:ext cx="7014755" cy="3529563"/>
            <a:chOff x="501963" y="593139"/>
            <a:chExt cx="4692591" cy="3155143"/>
          </a:xfrm>
        </p:grpSpPr>
        <p:grpSp>
          <p:nvGrpSpPr>
            <p:cNvPr id="17" name="Group 16"/>
            <p:cNvGrpSpPr/>
            <p:nvPr/>
          </p:nvGrpSpPr>
          <p:grpSpPr>
            <a:xfrm rot="779021">
              <a:off x="1906329" y="593139"/>
              <a:ext cx="3288225" cy="2133473"/>
              <a:chOff x="1214333" y="5025712"/>
              <a:chExt cx="1133475" cy="1571625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1214333" y="5025712"/>
                <a:ext cx="1133475" cy="1571625"/>
                <a:chOff x="1214333" y="5025712"/>
                <a:chExt cx="1133475" cy="1571625"/>
              </a:xfrm>
            </p:grpSpPr>
            <p:pic>
              <p:nvPicPr>
                <p:cNvPr id="20" name="Picture 19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 rot="20594517">
                  <a:off x="1214333" y="5025712"/>
                  <a:ext cx="1133475" cy="1571625"/>
                </a:xfrm>
                <a:prstGeom prst="rect">
                  <a:avLst/>
                </a:prstGeom>
              </p:spPr>
            </p:pic>
            <p:sp>
              <p:nvSpPr>
                <p:cNvPr id="21" name="Rectangle 20"/>
                <p:cNvSpPr/>
                <p:nvPr/>
              </p:nvSpPr>
              <p:spPr>
                <a:xfrm rot="20628557">
                  <a:off x="1260343" y="5126751"/>
                  <a:ext cx="971554" cy="1358055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9" name="Rectangle 18"/>
              <p:cNvSpPr/>
              <p:nvPr/>
            </p:nvSpPr>
            <p:spPr>
              <a:xfrm rot="20665241">
                <a:off x="1233129" y="5205224"/>
                <a:ext cx="1025979" cy="97491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1. </a:t>
                </a:r>
              </a:p>
              <a:p>
                <a:pPr algn="ctr"/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4000" b="1" dirty="0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b="1" dirty="0" err="1">
                    <a:ln w="12700" cmpd="sng">
                      <a:solidFill>
                        <a:schemeClr val="accent4"/>
                      </a:solidFill>
                      <a:prstDash val="solid"/>
                    </a:ln>
                    <a:solidFill>
                      <a:srgbClr val="92D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xét</a:t>
                </a:r>
                <a:endParaRPr lang="en-US" sz="4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solidFill>
                    <a:srgbClr val="92D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501963" y="891735"/>
              <a:ext cx="2127132" cy="2856547"/>
              <a:chOff x="1086331" y="3256870"/>
              <a:chExt cx="1539304" cy="162877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4094" b="100000" l="0" r="59322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5218"/>
              <a:stretch/>
            </p:blipFill>
            <p:spPr>
              <a:xfrm>
                <a:off x="1086331" y="3256870"/>
                <a:ext cx="1539304" cy="1628775"/>
              </a:xfrm>
              <a:prstGeom prst="rect">
                <a:avLst/>
              </a:prstGeom>
            </p:spPr>
          </p:pic>
          <p:sp>
            <p:nvSpPr>
              <p:cNvPr id="22" name="Oval 21"/>
              <p:cNvSpPr/>
              <p:nvPr/>
            </p:nvSpPr>
            <p:spPr>
              <a:xfrm>
                <a:off x="1489166" y="3791352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1908200" y="3727599"/>
                <a:ext cx="127506" cy="127506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42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82913" y="841829"/>
            <a:ext cx="10156896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defRPr/>
            </a:pPr>
            <a:r>
              <a:rPr lang="en-US" altLang="en-US" sz="2800" b="1" u="sng">
                <a:solidFill>
                  <a:srgbClr val="FF3300"/>
                </a:solidFill>
                <a:latin typeface="Times New Roman" pitchFamily="18" charset="0"/>
              </a:rPr>
              <a:t>I. Nhận xét:</a:t>
            </a:r>
          </a:p>
          <a:p>
            <a:pPr marL="514350" indent="-514350" eaLnBrk="1" hangingPunct="1">
              <a:spcBef>
                <a:spcPct val="20000"/>
              </a:spcBef>
              <a:buFontTx/>
              <a:buAutoNum type="arabicPeriod"/>
              <a:defRPr/>
            </a:pPr>
            <a:r>
              <a:rPr lang="en-US" altLang="en-US" sz="2800">
                <a:solidFill>
                  <a:srgbClr val="FF3300"/>
                </a:solidFill>
                <a:latin typeface="Times New Roman" pitchFamily="18" charset="0"/>
              </a:rPr>
              <a:t>Trạng ngữ được in nghiêng trong câu sau trả lời cho câu hỏi gì?</a:t>
            </a:r>
          </a:p>
          <a:p>
            <a:pPr eaLnBrk="1" hangingPunct="1">
              <a:spcBef>
                <a:spcPct val="20000"/>
              </a:spcBef>
              <a:defRPr/>
            </a:pPr>
            <a:r>
              <a:rPr lang="en-US" altLang="en-US" sz="2800" b="1" i="1">
                <a:solidFill>
                  <a:srgbClr val="00B050"/>
                </a:solidFill>
                <a:latin typeface="Times New Roman" pitchFamily="18" charset="0"/>
              </a:rPr>
              <a:t>Vì vắng tiếng cười</a:t>
            </a:r>
            <a:r>
              <a:rPr lang="en-US" altLang="en-US" sz="2800" i="1">
                <a:solidFill>
                  <a:srgbClr val="0000FF"/>
                </a:solidFill>
                <a:latin typeface="Times New Roman" pitchFamily="18" charset="0"/>
              </a:rPr>
              <a:t>, </a:t>
            </a:r>
            <a:r>
              <a:rPr lang="en-US" altLang="en-US" sz="2800">
                <a:solidFill>
                  <a:srgbClr val="0000FF"/>
                </a:solidFill>
                <a:latin typeface="Times New Roman" pitchFamily="18" charset="0"/>
              </a:rPr>
              <a:t>vương quốc nọ buồn chán kinh khủng.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60676" y="3089729"/>
            <a:ext cx="1027913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en-US" altLang="en-US" sz="2800">
              <a:latin typeface="Times New Roman" panose="02020603050405020304" pitchFamily="18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060675" y="3777136"/>
            <a:ext cx="1027913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 2. Loại trạng ngữ trên bổ sung cho câu ý nghĩa gì?</a:t>
            </a:r>
          </a:p>
        </p:txBody>
      </p:sp>
      <p:sp>
        <p:nvSpPr>
          <p:cNvPr id="2" name="Rectangle 1"/>
          <p:cNvSpPr/>
          <p:nvPr/>
        </p:nvSpPr>
        <p:spPr>
          <a:xfrm>
            <a:off x="1182913" y="2555526"/>
            <a:ext cx="9731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>
                <a:latin typeface="Times New Roman" panose="02020603050405020304" pitchFamily="18" charset="0"/>
              </a:rPr>
              <a:t>Trạng ngữ “Vì vắng tiếng cười” trả lời cho câu hỏi: Vì sao vương quốc nọ buồn chán kinh khủng?</a:t>
            </a:r>
          </a:p>
        </p:txBody>
      </p:sp>
      <p:sp>
        <p:nvSpPr>
          <p:cNvPr id="3" name="Rectangle 2"/>
          <p:cNvSpPr/>
          <p:nvPr/>
        </p:nvSpPr>
        <p:spPr>
          <a:xfrm>
            <a:off x="1182913" y="4443766"/>
            <a:ext cx="973183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Trạng ngữ “Vì vắng tiếng cười” bổ sung ý nghĩa chỉ nguyên nhân cho câu.</a:t>
            </a:r>
          </a:p>
        </p:txBody>
      </p:sp>
    </p:spTree>
    <p:extLst>
      <p:ext uri="{BB962C8B-B14F-4D97-AF65-F5344CB8AC3E}">
        <p14:creationId xmlns:p14="http://schemas.microsoft.com/office/powerpoint/2010/main" val="102319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6"/>
          <p:cNvSpPr txBox="1">
            <a:spLocks noChangeArrowheads="1"/>
          </p:cNvSpPr>
          <p:nvPr/>
        </p:nvSpPr>
        <p:spPr>
          <a:xfrm>
            <a:off x="1701800" y="1797165"/>
            <a:ext cx="4343400" cy="1401762"/>
          </a:xfrm>
          <a:prstGeom prst="rect">
            <a:avLst/>
          </a:prstGeom>
          <a:noFill/>
        </p:spPr>
        <p:txBody>
          <a:bodyPr/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buFontTx/>
              <a:buNone/>
            </a:pP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        Vì vắng tiếng cười, vương quốc nọ buồn chán kinh khủng.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6284685" y="1895137"/>
            <a:ext cx="4746171" cy="132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imes New Roman" panose="02020603050405020304" pitchFamily="18" charset="0"/>
              </a:rPr>
              <a:t>     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Vương quốc nọ buồn chán kinh khủng.</a:t>
            </a:r>
          </a:p>
        </p:txBody>
      </p:sp>
      <p:sp>
        <p:nvSpPr>
          <p:cNvPr id="19" name="Rectangle 8"/>
          <p:cNvSpPr>
            <a:spLocks noChangeArrowheads="1"/>
          </p:cNvSpPr>
          <p:nvPr/>
        </p:nvSpPr>
        <p:spPr bwMode="auto">
          <a:xfrm>
            <a:off x="2017486" y="929596"/>
            <a:ext cx="48768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r>
              <a:rPr lang="en-US" altLang="en-US" sz="2800" b="1" i="1">
                <a:solidFill>
                  <a:srgbClr val="FF3300"/>
                </a:solidFill>
                <a:latin typeface="Times New Roman" panose="02020603050405020304" pitchFamily="18" charset="0"/>
              </a:rPr>
              <a:t>Hãy so sánh hai câu sau:</a:t>
            </a:r>
          </a:p>
        </p:txBody>
      </p:sp>
      <p:sp>
        <p:nvSpPr>
          <p:cNvPr id="20" name="Line 9"/>
          <p:cNvSpPr>
            <a:spLocks noChangeShapeType="1"/>
          </p:cNvSpPr>
          <p:nvPr/>
        </p:nvSpPr>
        <p:spPr bwMode="auto">
          <a:xfrm>
            <a:off x="6284686" y="234405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0"/>
          <p:cNvSpPr>
            <a:spLocks noChangeShapeType="1"/>
          </p:cNvSpPr>
          <p:nvPr/>
        </p:nvSpPr>
        <p:spPr bwMode="auto">
          <a:xfrm>
            <a:off x="2616200" y="2241326"/>
            <a:ext cx="3204028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just"/>
            <a:endParaRPr lang="en-US"/>
          </a:p>
        </p:txBody>
      </p: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1941288" y="3669279"/>
            <a:ext cx="888637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Tại sao khi nói, khi viết ta có thể thêm trạng ngữ chỉ nguyên nhân cho câu? </a:t>
            </a:r>
          </a:p>
        </p:txBody>
      </p:sp>
      <p:sp>
        <p:nvSpPr>
          <p:cNvPr id="23" name="Rectangle 12"/>
          <p:cNvSpPr>
            <a:spLocks noChangeArrowheads="1"/>
          </p:cNvSpPr>
          <p:nvPr/>
        </p:nvSpPr>
        <p:spPr bwMode="auto">
          <a:xfrm>
            <a:off x="1941287" y="4507479"/>
            <a:ext cx="888637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3300"/>
                </a:solidFill>
                <a:latin typeface="Times New Roman" panose="02020603050405020304" pitchFamily="18" charset="0"/>
              </a:rPr>
              <a:t>Trạng ngữ chỉ nguyên nhân trả lời cho các câu hỏi nào?</a:t>
            </a:r>
          </a:p>
        </p:txBody>
      </p:sp>
    </p:spTree>
    <p:extLst>
      <p:ext uri="{BB962C8B-B14F-4D97-AF65-F5344CB8AC3E}">
        <p14:creationId xmlns:p14="http://schemas.microsoft.com/office/powerpoint/2010/main" val="181793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0" grpId="0" animBg="1"/>
      <p:bldP spid="21" grpId="0" animBg="1"/>
      <p:bldP spid="22" grpId="0"/>
      <p:bldP spid="23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2565</TotalTime>
  <Words>786</Words>
  <Application>Microsoft Office PowerPoint</Application>
  <PresentationFormat>Widescreen</PresentationFormat>
  <Paragraphs>90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Times New Roman</vt:lpstr>
      <vt:lpstr>1_Office Theme</vt:lpstr>
      <vt:lpstr>Organic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KHAI BINH</dc:creator>
  <cp:lastModifiedBy>Lâm Thị Huyền</cp:lastModifiedBy>
  <cp:revision>417</cp:revision>
  <dcterms:created xsi:type="dcterms:W3CDTF">2021-08-04T18:52:07Z</dcterms:created>
  <dcterms:modified xsi:type="dcterms:W3CDTF">2022-04-25T14:24:45Z</dcterms:modified>
</cp:coreProperties>
</file>