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8" r:id="rId2"/>
  </p:sldMasterIdLst>
  <p:notesMasterIdLst>
    <p:notesMasterId r:id="rId26"/>
  </p:notesMasterIdLst>
  <p:sldIdLst>
    <p:sldId id="445" r:id="rId3"/>
    <p:sldId id="280" r:id="rId4"/>
    <p:sldId id="386" r:id="rId5"/>
    <p:sldId id="283" r:id="rId6"/>
    <p:sldId id="278" r:id="rId7"/>
    <p:sldId id="366" r:id="rId8"/>
    <p:sldId id="311" r:id="rId9"/>
    <p:sldId id="533" r:id="rId10"/>
    <p:sldId id="608" r:id="rId11"/>
    <p:sldId id="477" r:id="rId12"/>
    <p:sldId id="460" r:id="rId13"/>
    <p:sldId id="310" r:id="rId14"/>
    <p:sldId id="575" r:id="rId15"/>
    <p:sldId id="623" r:id="rId16"/>
    <p:sldId id="624" r:id="rId17"/>
    <p:sldId id="609" r:id="rId18"/>
    <p:sldId id="625" r:id="rId19"/>
    <p:sldId id="626" r:id="rId20"/>
    <p:sldId id="627" r:id="rId21"/>
    <p:sldId id="628" r:id="rId22"/>
    <p:sldId id="292" r:id="rId23"/>
    <p:sldId id="293" r:id="rId24"/>
    <p:sldId id="27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003FBC"/>
    <a:srgbClr val="00FFCC"/>
    <a:srgbClr val="FF66CC"/>
    <a:srgbClr val="FFFF99"/>
    <a:srgbClr val="004DE6"/>
    <a:srgbClr val="DDBA59"/>
    <a:srgbClr val="006600"/>
    <a:srgbClr val="9900FF"/>
    <a:srgbClr val="FDFD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21" autoAdjust="0"/>
    <p:restoredTop sz="90326" autoAdjust="0"/>
  </p:normalViewPr>
  <p:slideViewPr>
    <p:cSldViewPr snapToGrid="0">
      <p:cViewPr varScale="1">
        <p:scale>
          <a:sx n="71" d="100"/>
          <a:sy n="71" d="100"/>
        </p:scale>
        <p:origin x="1075"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F61C3E-2C78-4123-B812-75DAE4645A7F}" type="datetimeFigureOut">
              <a:rPr lang="en-US" smtClean="0"/>
              <a:t>4/25/2022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692641-E541-44DC-852F-235EE2BA86E1}" type="slidenum">
              <a:rPr lang="en-US" smtClean="0"/>
              <a:t>‹#›</a:t>
            </a:fld>
            <a:endParaRPr lang="en-US"/>
          </a:p>
        </p:txBody>
      </p:sp>
    </p:spTree>
    <p:extLst>
      <p:ext uri="{BB962C8B-B14F-4D97-AF65-F5344CB8AC3E}">
        <p14:creationId xmlns:p14="http://schemas.microsoft.com/office/powerpoint/2010/main" val="1235405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692641-E541-44DC-852F-235EE2BA86E1}" type="slidenum">
              <a:rPr lang="en-US" smtClean="0"/>
              <a:t>3</a:t>
            </a:fld>
            <a:endParaRPr lang="en-US"/>
          </a:p>
        </p:txBody>
      </p:sp>
    </p:spTree>
    <p:extLst>
      <p:ext uri="{BB962C8B-B14F-4D97-AF65-F5344CB8AC3E}">
        <p14:creationId xmlns:p14="http://schemas.microsoft.com/office/powerpoint/2010/main" val="3971626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692641-E541-44DC-852F-235EE2BA86E1}" type="slidenum">
              <a:rPr lang="en-US" smtClean="0"/>
              <a:t>8</a:t>
            </a:fld>
            <a:endParaRPr lang="en-US"/>
          </a:p>
        </p:txBody>
      </p:sp>
    </p:spTree>
    <p:extLst>
      <p:ext uri="{BB962C8B-B14F-4D97-AF65-F5344CB8AC3E}">
        <p14:creationId xmlns:p14="http://schemas.microsoft.com/office/powerpoint/2010/main" val="3774313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692641-E541-44DC-852F-235EE2BA86E1}" type="slidenum">
              <a:rPr lang="en-US" smtClean="0"/>
              <a:t>9</a:t>
            </a:fld>
            <a:endParaRPr lang="en-US"/>
          </a:p>
        </p:txBody>
      </p:sp>
    </p:spTree>
    <p:extLst>
      <p:ext uri="{BB962C8B-B14F-4D97-AF65-F5344CB8AC3E}">
        <p14:creationId xmlns:p14="http://schemas.microsoft.com/office/powerpoint/2010/main" val="800839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692641-E541-44DC-852F-235EE2BA86E1}" type="slidenum">
              <a:rPr lang="en-US" smtClean="0"/>
              <a:t>11</a:t>
            </a:fld>
            <a:endParaRPr lang="en-US"/>
          </a:p>
        </p:txBody>
      </p:sp>
    </p:spTree>
    <p:extLst>
      <p:ext uri="{BB962C8B-B14F-4D97-AF65-F5344CB8AC3E}">
        <p14:creationId xmlns:p14="http://schemas.microsoft.com/office/powerpoint/2010/main" val="819804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692641-E541-44DC-852F-235EE2BA86E1}" type="slidenum">
              <a:rPr lang="en-US" smtClean="0"/>
              <a:t>22</a:t>
            </a:fld>
            <a:endParaRPr lang="en-US"/>
          </a:p>
        </p:txBody>
      </p:sp>
    </p:spTree>
    <p:extLst>
      <p:ext uri="{BB962C8B-B14F-4D97-AF65-F5344CB8AC3E}">
        <p14:creationId xmlns:p14="http://schemas.microsoft.com/office/powerpoint/2010/main" val="3021759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F62EAB2-B444-4514-BBC4-48E17212839F}" type="datetimeFigureOut">
              <a:rPr lang="en-US" smtClean="0"/>
              <a:t>4/25/2022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954713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62EAB2-B444-4514-BBC4-48E17212839F}" type="datetimeFigureOut">
              <a:rPr lang="en-US" smtClean="0"/>
              <a:t>4/25/2022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912527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62EAB2-B444-4514-BBC4-48E17212839F}" type="datetimeFigureOut">
              <a:rPr lang="en-US" smtClean="0"/>
              <a:t>4/25/2022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98770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F62EAB2-B444-4514-BBC4-48E17212839F}" type="datetimeFigureOut">
              <a:rPr lang="en-US" smtClean="0"/>
              <a:t>4/25/2022</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70F57D92-B34F-49C4-BDB1-FF34504696C3}" type="slidenum">
              <a:rPr lang="en-US" smtClean="0"/>
              <a:t>‹#›</a:t>
            </a:fld>
            <a:endParaRPr lang="en-US"/>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1444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4/25/2022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171547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4/25/2022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49620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F62EAB2-B444-4514-BBC4-48E17212839F}" type="datetimeFigureOut">
              <a:rPr lang="en-US" smtClean="0"/>
              <a:t>4/25/2022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69533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F62EAB2-B444-4514-BBC4-48E17212839F}" type="datetimeFigureOut">
              <a:rPr lang="en-US" smtClean="0"/>
              <a:t>4/25/2022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t>‹#›</a:t>
            </a:fld>
            <a:endParaRPr lang="en-US"/>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70724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F62EAB2-B444-4514-BBC4-48E17212839F}" type="datetimeFigureOut">
              <a:rPr lang="en-US" smtClean="0"/>
              <a:t>4/25/2022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6183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4/25/2022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8434940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4/25/2022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0274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62EAB2-B444-4514-BBC4-48E17212839F}" type="datetimeFigureOut">
              <a:rPr lang="en-US" smtClean="0"/>
              <a:t>4/25/2022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6553586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4/25/2022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9775757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4/25/2022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5373123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4/25/2022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77129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4/25/2022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28353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4/25/2022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2661619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4/25/2022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33884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4/25/2022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96377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4/25/2022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03511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4/25/2022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1238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4/25/2022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221557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F62EAB2-B444-4514-BBC4-48E17212839F}" type="datetimeFigureOut">
              <a:rPr lang="en-US" smtClean="0"/>
              <a:t>4/25/2022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01135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F62EAB2-B444-4514-BBC4-48E17212839F}" type="datetimeFigureOut">
              <a:rPr lang="en-US" smtClean="0"/>
              <a:t>4/25/2022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421670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F62EAB2-B444-4514-BBC4-48E17212839F}" type="datetimeFigureOut">
              <a:rPr lang="en-US" smtClean="0"/>
              <a:t>4/25/2022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073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4/25/2022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713169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4/25/2022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787522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4/25/2022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649874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62EAB2-B444-4514-BBC4-48E17212839F}" type="datetimeFigureOut">
              <a:rPr lang="en-US" smtClean="0"/>
              <a:t>4/25/2022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F57D92-B34F-49C4-BDB1-FF34504696C3}" type="slidenum">
              <a:rPr lang="en-US" smtClean="0"/>
              <a:t>‹#›</a:t>
            </a:fld>
            <a:endParaRPr lang="en-US"/>
          </a:p>
        </p:txBody>
      </p:sp>
    </p:spTree>
    <p:extLst>
      <p:ext uri="{BB962C8B-B14F-4D97-AF65-F5344CB8AC3E}">
        <p14:creationId xmlns:p14="http://schemas.microsoft.com/office/powerpoint/2010/main" val="11124048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F62EAB2-B444-4514-BBC4-48E17212839F}" type="datetimeFigureOut">
              <a:rPr lang="en-US" smtClean="0"/>
              <a:t>4/25/2022</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0F57D92-B34F-49C4-BDB1-FF34504696C3}" type="slidenum">
              <a:rPr lang="en-US" smtClean="0"/>
              <a:t>‹#›</a:t>
            </a:fld>
            <a:endParaRPr lang="en-US"/>
          </a:p>
        </p:txBody>
      </p:sp>
    </p:spTree>
    <p:extLst>
      <p:ext uri="{BB962C8B-B14F-4D97-AF65-F5344CB8AC3E}">
        <p14:creationId xmlns:p14="http://schemas.microsoft.com/office/powerpoint/2010/main" val="409754070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4076" y="1866007"/>
            <a:ext cx="8148386" cy="273921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p>
          <a:p>
            <a:pPr algn="ctr"/>
            <a:r>
              <a:rPr lang="en-US" sz="8000" b="1" spc="50"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Luyện</a:t>
            </a:r>
            <a:r>
              <a:rPr lang="en-US" sz="80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8000" b="1" spc="50"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từ</a:t>
            </a:r>
            <a:r>
              <a:rPr lang="en-US" sz="80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8000" b="1" spc="50"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và</a:t>
            </a:r>
            <a:r>
              <a:rPr lang="en-US" sz="80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8000" b="1" spc="50"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câu</a:t>
            </a:r>
            <a:r>
              <a:rPr lang="en-US" sz="80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4</a:t>
            </a:r>
            <a:endParaRPr lang="en-US"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a:p>
            <a:pPr algn="ct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endParaRPr lang="en-US" sz="4000" b="1" i="1" spc="50" dirty="0">
              <a:ln w="11430"/>
              <a:solidFill>
                <a:srgbClr val="FF3300"/>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6830328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2259874" y="1604140"/>
            <a:ext cx="7014755" cy="3529563"/>
            <a:chOff x="501963" y="593139"/>
            <a:chExt cx="4692591" cy="3155143"/>
          </a:xfrm>
        </p:grpSpPr>
        <p:grpSp>
          <p:nvGrpSpPr>
            <p:cNvPr id="17" name="Group 16"/>
            <p:cNvGrpSpPr/>
            <p:nvPr/>
          </p:nvGrpSpPr>
          <p:grpSpPr>
            <a:xfrm rot="779021">
              <a:off x="1906329" y="593139"/>
              <a:ext cx="3288225" cy="2133473"/>
              <a:chOff x="1214333" y="5025712"/>
              <a:chExt cx="1133475" cy="1571625"/>
            </a:xfrm>
          </p:grpSpPr>
          <p:grpSp>
            <p:nvGrpSpPr>
              <p:cNvPr id="18" name="Group 17"/>
              <p:cNvGrpSpPr/>
              <p:nvPr/>
            </p:nvGrpSpPr>
            <p:grpSpPr>
              <a:xfrm>
                <a:off x="1214333" y="5025712"/>
                <a:ext cx="1133475" cy="1571625"/>
                <a:chOff x="1214333" y="5025712"/>
                <a:chExt cx="1133475" cy="1571625"/>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594517">
                  <a:off x="1214333" y="5025712"/>
                  <a:ext cx="1133475" cy="1571625"/>
                </a:xfrm>
                <a:prstGeom prst="rect">
                  <a:avLst/>
                </a:prstGeom>
              </p:spPr>
            </p:pic>
            <p:sp>
              <p:nvSpPr>
                <p:cNvPr id="21" name="Rectangle 20"/>
                <p:cNvSpPr/>
                <p:nvPr/>
              </p:nvSpPr>
              <p:spPr>
                <a:xfrm rot="20628557">
                  <a:off x="1260343" y="5126751"/>
                  <a:ext cx="971554" cy="1358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p:cNvSpPr/>
              <p:nvPr/>
            </p:nvSpPr>
            <p:spPr>
              <a:xfrm rot="20665241">
                <a:off x="1233129" y="5256934"/>
                <a:ext cx="1025979" cy="871493"/>
              </a:xfrm>
              <a:prstGeom prst="rect">
                <a:avLst/>
              </a:prstGeom>
              <a:noFill/>
            </p:spPr>
            <p:txBody>
              <a:bodyPr wrap="square" lIns="91440" tIns="45720" rIns="91440" bIns="45720">
                <a:spAutoFit/>
              </a:bodyPr>
              <a:lstStyle/>
              <a:p>
                <a:pPr algn="ct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Hoạt</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a:t>
                </a: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động</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1. </a:t>
                </a:r>
              </a:p>
              <a:p>
                <a:pPr algn="ctr"/>
                <a:r>
                  <a:rPr lang="en-US" sz="4000" b="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Ghi nhớ</a:t>
                </a:r>
                <a:endPar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endParaRPr>
              </a:p>
            </p:txBody>
          </p:sp>
        </p:grpSp>
        <p:grpSp>
          <p:nvGrpSpPr>
            <p:cNvPr id="23" name="Group 22"/>
            <p:cNvGrpSpPr/>
            <p:nvPr/>
          </p:nvGrpSpPr>
          <p:grpSpPr>
            <a:xfrm>
              <a:off x="501963" y="891735"/>
              <a:ext cx="2127132" cy="2856547"/>
              <a:chOff x="1086331" y="3256870"/>
              <a:chExt cx="1539304" cy="1628775"/>
            </a:xfrm>
          </p:grpSpPr>
          <p:pic>
            <p:nvPicPr>
              <p:cNvPr id="13" name="Picture 12"/>
              <p:cNvPicPr>
                <a:picLocks noChangeAspect="1"/>
              </p:cNvPicPr>
              <p:nvPr/>
            </p:nvPicPr>
            <p:blipFill rotWithShape="1">
              <a:blip r:embed="rId3">
                <a:extLst>
                  <a:ext uri="{BEBA8EAE-BF5A-486C-A8C5-ECC9F3942E4B}">
                    <a14:imgProps xmlns:a14="http://schemas.microsoft.com/office/drawing/2010/main">
                      <a14:imgLayer r:embed="rId4">
                        <a14:imgEffect>
                          <a14:backgroundRemoval t="4094" b="100000" l="0" r="59322"/>
                        </a14:imgEffect>
                      </a14:imgLayer>
                    </a14:imgProps>
                  </a:ext>
                  <a:ext uri="{28A0092B-C50C-407E-A947-70E740481C1C}">
                    <a14:useLocalDpi xmlns:a14="http://schemas.microsoft.com/office/drawing/2010/main" val="0"/>
                  </a:ext>
                </a:extLst>
              </a:blip>
              <a:srcRect r="45218"/>
              <a:stretch/>
            </p:blipFill>
            <p:spPr>
              <a:xfrm>
                <a:off x="1086331" y="3256870"/>
                <a:ext cx="1539304" cy="1628775"/>
              </a:xfrm>
              <a:prstGeom prst="rect">
                <a:avLst/>
              </a:prstGeom>
            </p:spPr>
          </p:pic>
          <p:sp>
            <p:nvSpPr>
              <p:cNvPr id="22" name="Oval 21"/>
              <p:cNvSpPr/>
              <p:nvPr/>
            </p:nvSpPr>
            <p:spPr>
              <a:xfrm>
                <a:off x="1489166" y="3791352"/>
                <a:ext cx="127506" cy="1275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Oval 27"/>
              <p:cNvSpPr/>
              <p:nvPr/>
            </p:nvSpPr>
            <p:spPr>
              <a:xfrm>
                <a:off x="1908200" y="3727599"/>
                <a:ext cx="127506" cy="1275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159887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a:spLocks noChangeArrowheads="1"/>
          </p:cNvSpPr>
          <p:nvPr/>
        </p:nvSpPr>
        <p:spPr bwMode="auto">
          <a:xfrm>
            <a:off x="1167717" y="1064664"/>
            <a:ext cx="2971800" cy="584775"/>
          </a:xfrm>
          <a:prstGeom prst="rect">
            <a:avLst/>
          </a:prstGeom>
          <a:noFill/>
          <a:ln w="9525">
            <a:noFill/>
            <a:miter lim="800000"/>
            <a:headEnd/>
            <a:tailEnd/>
          </a:ln>
        </p:spPr>
        <p:txBody>
          <a:bodyPr wrap="square">
            <a:spAutoFit/>
          </a:bodyPr>
          <a:lstStyle/>
          <a:p>
            <a:r>
              <a:rPr lang="en-US" sz="3200" b="1" dirty="0">
                <a:solidFill>
                  <a:srgbClr val="FF0000"/>
                </a:solidFill>
                <a:latin typeface="Times New Roman" pitchFamily="18" charset="0"/>
                <a:cs typeface="Times New Roman" pitchFamily="18" charset="0"/>
              </a:rPr>
              <a:t>II. </a:t>
            </a:r>
            <a:r>
              <a:rPr lang="en-US" sz="3200" b="1" dirty="0" err="1">
                <a:solidFill>
                  <a:srgbClr val="FF0000"/>
                </a:solidFill>
                <a:latin typeface="Times New Roman" pitchFamily="18" charset="0"/>
                <a:cs typeface="Times New Roman" pitchFamily="18" charset="0"/>
              </a:rPr>
              <a:t>Ghi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nhớ</a:t>
            </a:r>
            <a:endParaRPr lang="en-US" sz="3200" b="1" dirty="0">
              <a:solidFill>
                <a:srgbClr val="FF0000"/>
              </a:solidFill>
              <a:latin typeface="Times New Roman" pitchFamily="18" charset="0"/>
              <a:cs typeface="Times New Roman" pitchFamily="18" charset="0"/>
            </a:endParaRPr>
          </a:p>
        </p:txBody>
      </p:sp>
      <p:sp>
        <p:nvSpPr>
          <p:cNvPr id="5" name="Rectangle 5"/>
          <p:cNvSpPr txBox="1">
            <a:spLocks noChangeArrowheads="1"/>
          </p:cNvSpPr>
          <p:nvPr/>
        </p:nvSpPr>
        <p:spPr>
          <a:xfrm>
            <a:off x="1167717" y="1818275"/>
            <a:ext cx="9905999" cy="2753725"/>
          </a:xfrm>
          <a:prstGeom prst="rect">
            <a:avLst/>
          </a:prstGeom>
          <a:solidFill>
            <a:schemeClr val="accent1">
              <a:lumMod val="20000"/>
              <a:lumOff val="80000"/>
            </a:schemeClr>
          </a:solidFill>
          <a:ln>
            <a:solidFill>
              <a:schemeClr val="bg1"/>
            </a:solidFill>
            <a:miter lim="800000"/>
            <a:headEnd/>
            <a:tailEnd/>
          </a:ln>
        </p:spPr>
        <p:txBody>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lgn="just">
              <a:lnSpc>
                <a:spcPct val="150000"/>
              </a:lnSpc>
              <a:buFontTx/>
              <a:buNone/>
            </a:pPr>
            <a:endParaRPr lang="vi-VN" altLang="en-US" sz="2800" b="1">
              <a:solidFill>
                <a:schemeClr val="tx1"/>
              </a:solidFill>
              <a:cs typeface="Times New Roman" panose="02020603050405020304" pitchFamily="18" charset="0"/>
            </a:endParaRPr>
          </a:p>
        </p:txBody>
      </p:sp>
      <p:sp>
        <p:nvSpPr>
          <p:cNvPr id="2" name="Rectangle 1"/>
          <p:cNvSpPr/>
          <p:nvPr/>
        </p:nvSpPr>
        <p:spPr>
          <a:xfrm>
            <a:off x="1396316" y="1856309"/>
            <a:ext cx="9448799" cy="2677656"/>
          </a:xfrm>
          <a:prstGeom prst="rect">
            <a:avLst/>
          </a:prstGeom>
        </p:spPr>
        <p:txBody>
          <a:bodyPr wrap="square">
            <a:spAutoFit/>
          </a:bodyPr>
          <a:lstStyle/>
          <a:p>
            <a:pPr algn="just">
              <a:lnSpc>
                <a:spcPct val="150000"/>
              </a:lnSpc>
              <a:buFontTx/>
              <a:buNone/>
            </a:pPr>
            <a:r>
              <a:rPr lang="en-US" altLang="en-US" sz="2800" b="1">
                <a:latin typeface="Times New Roman" panose="02020603050405020304" pitchFamily="18" charset="0"/>
                <a:cs typeface="Times New Roman" panose="02020603050405020304" pitchFamily="18" charset="0"/>
              </a:rPr>
              <a:t>1. </a:t>
            </a:r>
            <a:r>
              <a:rPr lang="vi-VN" altLang="en-US" sz="2800" b="1">
                <a:cs typeface="Times New Roman" panose="02020603050405020304" pitchFamily="18" charset="0"/>
              </a:rPr>
              <a:t>Để xác định thời gian diễn ra sự việc nêu trong câu, ta có thể thêm vào câu những trạng ngữ chỉ thời gian.</a:t>
            </a:r>
          </a:p>
          <a:p>
            <a:pPr algn="just">
              <a:lnSpc>
                <a:spcPct val="150000"/>
              </a:lnSpc>
              <a:buFontTx/>
              <a:buNone/>
            </a:pPr>
            <a:r>
              <a:rPr lang="en-US" altLang="en-US" sz="2800" b="1">
                <a:latin typeface="Times New Roman" panose="02020603050405020304" pitchFamily="18" charset="0"/>
                <a:cs typeface="Times New Roman" panose="02020603050405020304" pitchFamily="18" charset="0"/>
              </a:rPr>
              <a:t>2. </a:t>
            </a:r>
            <a:r>
              <a:rPr lang="vi-VN" altLang="en-US" sz="2800" b="1">
                <a:cs typeface="Times New Roman" panose="02020603050405020304" pitchFamily="18" charset="0"/>
              </a:rPr>
              <a:t>Trạng ngữ chỉ thời gian trả lời cho các câu hỏi </a:t>
            </a:r>
            <a:r>
              <a:rPr lang="vi-VN" altLang="en-US" sz="2800" b="1">
                <a:solidFill>
                  <a:srgbClr val="FF0000"/>
                </a:solidFill>
                <a:cs typeface="Times New Roman" panose="02020603050405020304" pitchFamily="18" charset="0"/>
              </a:rPr>
              <a:t>Bao giờ? Khi nào? Mấy giờ?.....</a:t>
            </a:r>
          </a:p>
        </p:txBody>
      </p:sp>
    </p:spTree>
    <p:extLst>
      <p:ext uri="{BB962C8B-B14F-4D97-AF65-F5344CB8AC3E}">
        <p14:creationId xmlns:p14="http://schemas.microsoft.com/office/powerpoint/2010/main" val="113521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2589" y="1933303"/>
            <a:ext cx="8282381" cy="3513908"/>
          </a:xfrm>
          <a:prstGeom prst="rect">
            <a:avLst/>
          </a:prstGeom>
        </p:spPr>
      </p:pic>
      <p:sp>
        <p:nvSpPr>
          <p:cNvPr id="9" name="Rectangle 8"/>
          <p:cNvSpPr/>
          <p:nvPr/>
        </p:nvSpPr>
        <p:spPr>
          <a:xfrm>
            <a:off x="2846859" y="2167542"/>
            <a:ext cx="6793848" cy="923330"/>
          </a:xfrm>
          <a:prstGeom prst="rect">
            <a:avLst/>
          </a:prstGeom>
          <a:noFill/>
        </p:spPr>
        <p:txBody>
          <a:bodyPr wrap="none" lIns="91440" tIns="45720" rIns="91440" bIns="45720">
            <a:spAutoFit/>
          </a:bodyPr>
          <a:lstStyle/>
          <a:p>
            <a:pPr algn="ct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Luyện</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tập</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thực</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hành</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1464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4"/>
          <p:cNvSpPr txBox="1">
            <a:spLocks noChangeArrowheads="1"/>
          </p:cNvSpPr>
          <p:nvPr/>
        </p:nvSpPr>
        <p:spPr bwMode="auto">
          <a:xfrm>
            <a:off x="1001485" y="780143"/>
            <a:ext cx="9952701" cy="1169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b="1">
                <a:solidFill>
                  <a:srgbClr val="0000CC"/>
                </a:solidFill>
                <a:latin typeface="Times New Roman" panose="02020603050405020304" pitchFamily="18" charset="0"/>
                <a:cs typeface="Times New Roman" panose="02020603050405020304" pitchFamily="18" charset="0"/>
              </a:rPr>
              <a:t>1. Tìm trạng ngữ chỉ thời gian trong các câu sau:</a:t>
            </a:r>
          </a:p>
          <a:p>
            <a:pPr algn="just" eaLnBrk="1" hangingPunct="1">
              <a:spcBef>
                <a:spcPct val="50000"/>
              </a:spcBef>
            </a:pPr>
            <a:endParaRPr lang="en-US" altLang="en-US" sz="2800" b="1">
              <a:solidFill>
                <a:srgbClr val="0000CC"/>
              </a:solidFill>
              <a:latin typeface="VNI-Helve" pitchFamily="2" charset="0"/>
            </a:endParaRPr>
          </a:p>
        </p:txBody>
      </p:sp>
      <p:sp>
        <p:nvSpPr>
          <p:cNvPr id="4" name="Rectangle 3"/>
          <p:cNvSpPr/>
          <p:nvPr/>
        </p:nvSpPr>
        <p:spPr>
          <a:xfrm>
            <a:off x="1157043" y="1645331"/>
            <a:ext cx="9797143" cy="3892861"/>
          </a:xfrm>
          <a:prstGeom prst="rect">
            <a:avLst/>
          </a:prstGeom>
        </p:spPr>
        <p:txBody>
          <a:bodyPr wrap="square">
            <a:spAutoFit/>
          </a:bodyPr>
          <a:lstStyle/>
          <a:p>
            <a:pPr algn="just">
              <a:lnSpc>
                <a:spcPct val="150000"/>
              </a:lnSpc>
            </a:pPr>
            <a:r>
              <a:rPr lang="en-US" sz="2800"/>
              <a:t>	</a:t>
            </a:r>
            <a:r>
              <a:rPr lang="vi-VN" sz="2800"/>
              <a:t>Buổi sáng hôm nay, mùa đông đột nhiên đến, không báo cho ta biết trước. Vừa mới ngày hôm qua, trời hãy còn nắng ấm và hanh, cái nắng về cuối tháng mười làm nứt nẻ đất ruộng và làm giòn khô những chiếc lá rơi. Thế mà qua một đêm mưa rào, trời bỗng đổi gió bấc, rồi cái lạnh ở đâu đến làm cho người ta tưởng đang ở giữa mùa đông rét mướt.  </a:t>
            </a:r>
          </a:p>
        </p:txBody>
      </p:sp>
      <p:cxnSp>
        <p:nvCxnSpPr>
          <p:cNvPr id="6" name="Straight Connector 5"/>
          <p:cNvCxnSpPr/>
          <p:nvPr/>
        </p:nvCxnSpPr>
        <p:spPr>
          <a:xfrm>
            <a:off x="2177143" y="2220686"/>
            <a:ext cx="2728686" cy="0"/>
          </a:xfrm>
          <a:prstGeom prst="line">
            <a:avLst/>
          </a:prstGeom>
          <a:ln w="28575">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326928" y="2873829"/>
            <a:ext cx="3581872" cy="0"/>
          </a:xfrm>
          <a:prstGeom prst="line">
            <a:avLst/>
          </a:prstGeom>
          <a:ln w="28575">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663728" y="4165601"/>
            <a:ext cx="4496272" cy="0"/>
          </a:xfrm>
          <a:prstGeom prst="line">
            <a:avLst/>
          </a:prstGeom>
          <a:ln w="28575">
            <a:solidFill>
              <a:srgbClr val="FF006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7450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57043" y="1645331"/>
            <a:ext cx="9797143" cy="3246530"/>
          </a:xfrm>
          <a:prstGeom prst="rect">
            <a:avLst/>
          </a:prstGeom>
        </p:spPr>
        <p:txBody>
          <a:bodyPr wrap="square">
            <a:spAutoFit/>
          </a:bodyPr>
          <a:lstStyle/>
          <a:p>
            <a:pPr algn="just">
              <a:lnSpc>
                <a:spcPct val="150000"/>
              </a:lnSpc>
            </a:pPr>
            <a:r>
              <a:rPr lang="en-US" sz="2800"/>
              <a:t>	</a:t>
            </a:r>
            <a:r>
              <a:rPr lang="vi-VN" sz="2800"/>
              <a:t>Từ ngày còn ít tuổi, tôi đaõ thích nhưõng tranh lơn, gà, chuột, ếch, tranh cây dừa, tranh tố nưõ của làng Hồ. Mỗi lần Tết đến, đứng trước những cái chiếu bày tranh làng Hồ giải trên các hè phố Hà Nội, lòng tôi thấm thía một noãi biết ơn đối với nhưõng người nghệ sĩ tạo hình của nhân dân </a:t>
            </a:r>
          </a:p>
        </p:txBody>
      </p:sp>
      <p:cxnSp>
        <p:nvCxnSpPr>
          <p:cNvPr id="6" name="Straight Connector 5"/>
          <p:cNvCxnSpPr/>
          <p:nvPr/>
        </p:nvCxnSpPr>
        <p:spPr>
          <a:xfrm>
            <a:off x="2177143" y="2220686"/>
            <a:ext cx="3033486" cy="0"/>
          </a:xfrm>
          <a:prstGeom prst="line">
            <a:avLst/>
          </a:prstGeom>
          <a:ln w="28575">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8505371" y="2859315"/>
            <a:ext cx="2336800" cy="0"/>
          </a:xfrm>
          <a:prstGeom prst="line">
            <a:avLst/>
          </a:prstGeom>
          <a:ln w="28575">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277257" y="3512459"/>
            <a:ext cx="9564914" cy="0"/>
          </a:xfrm>
          <a:prstGeom prst="line">
            <a:avLst/>
          </a:prstGeom>
          <a:ln w="28575">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277257" y="4151087"/>
            <a:ext cx="1683657" cy="0"/>
          </a:xfrm>
          <a:prstGeom prst="line">
            <a:avLst/>
          </a:prstGeom>
          <a:ln w="28575">
            <a:solidFill>
              <a:srgbClr val="FF006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5501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610586" y="1539902"/>
            <a:ext cx="10674076" cy="811413"/>
            <a:chOff x="-12697" y="1699617"/>
            <a:chExt cx="9412922" cy="811879"/>
          </a:xfrm>
          <a:solidFill>
            <a:srgbClr val="FF99FF"/>
          </a:solidFill>
        </p:grpSpPr>
        <p:sp>
          <p:nvSpPr>
            <p:cNvPr id="5" name="Rectangle 4">
              <a:extLst>
                <a:ext uri="{FF2B5EF4-FFF2-40B4-BE49-F238E27FC236}">
                  <a16:creationId xmlns:a16="http://schemas.microsoft.com/office/drawing/2014/main" id="{1C59C6FF-16F6-4D4A-8D30-C9647637D21A}"/>
                </a:ext>
              </a:extLst>
            </p:cNvPr>
            <p:cNvSpPr/>
            <p:nvPr/>
          </p:nvSpPr>
          <p:spPr>
            <a:xfrm>
              <a:off x="678063" y="1699617"/>
              <a:ext cx="8722162" cy="811879"/>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ý nghĩa, tác dụng của trạng ngữ chỉ thời gian trong câu.</a:t>
              </a:r>
              <a:endParaRPr lang="en-US" sz="28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1CC2396C-46DF-4CA0-86ED-4BF9BDDE7B02}"/>
                </a:ext>
              </a:extLst>
            </p:cNvPr>
            <p:cNvSpPr/>
            <p:nvPr/>
          </p:nvSpPr>
          <p:spPr>
            <a:xfrm>
              <a:off x="-12697" y="1817260"/>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606562" y="2727922"/>
            <a:ext cx="10674076" cy="894023"/>
            <a:chOff x="-26657" y="2060506"/>
            <a:chExt cx="8941551" cy="894536"/>
          </a:xfrm>
        </p:grpSpPr>
        <p:sp>
          <p:nvSpPr>
            <p:cNvPr id="13" name="Rectangle 12">
              <a:extLst>
                <a:ext uri="{FF2B5EF4-FFF2-40B4-BE49-F238E27FC236}">
                  <a16:creationId xmlns:a16="http://schemas.microsoft.com/office/drawing/2014/main" id="{1C59C6FF-16F6-4D4A-8D30-C9647637D21A}"/>
                </a:ext>
              </a:extLst>
            </p:cNvPr>
            <p:cNvSpPr/>
            <p:nvPr/>
          </p:nvSpPr>
          <p:spPr>
            <a:xfrm>
              <a:off x="643705" y="2060506"/>
              <a:ext cx="8271189" cy="894536"/>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Xác định được trạng ngữ chỉ thời gian trong câu.</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1CC2396C-46DF-4CA0-86ED-4BF9BDDE7B02}"/>
                </a:ext>
              </a:extLst>
            </p:cNvPr>
            <p:cNvSpPr/>
            <p:nvPr/>
          </p:nvSpPr>
          <p:spPr>
            <a:xfrm>
              <a:off x="-26657" y="2164702"/>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p>
          </p:txBody>
        </p:sp>
      </p:grpSp>
      <p:grpSp>
        <p:nvGrpSpPr>
          <p:cNvPr id="16" name="Group 15"/>
          <p:cNvGrpSpPr>
            <a:grpSpLocks/>
          </p:cNvGrpSpPr>
          <p:nvPr/>
        </p:nvGrpSpPr>
        <p:grpSpPr bwMode="auto">
          <a:xfrm>
            <a:off x="606562" y="3934759"/>
            <a:ext cx="10674076" cy="1029127"/>
            <a:chOff x="-12697" y="1699617"/>
            <a:chExt cx="9412922" cy="1029718"/>
          </a:xfrm>
          <a:solidFill>
            <a:srgbClr val="FF99FF"/>
          </a:solidFill>
        </p:grpSpPr>
        <p:sp>
          <p:nvSpPr>
            <p:cNvPr id="17" name="Rectangle 16">
              <a:extLst>
                <a:ext uri="{FF2B5EF4-FFF2-40B4-BE49-F238E27FC236}">
                  <a16:creationId xmlns:a16="http://schemas.microsoft.com/office/drawing/2014/main" id="{1C59C6FF-16F6-4D4A-8D30-C9647637D21A}"/>
                </a:ext>
              </a:extLst>
            </p:cNvPr>
            <p:cNvSpPr/>
            <p:nvPr/>
          </p:nvSpPr>
          <p:spPr>
            <a:xfrm>
              <a:off x="678063" y="1699617"/>
              <a:ext cx="8722162" cy="1029718"/>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Thêm đúng trạng ngữ chỉ thời gian cho phù hợp với nội dung từng câu.</a:t>
              </a:r>
              <a:endParaRPr lang="en-US" sz="28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8" name="Oval 17">
              <a:extLst>
                <a:ext uri="{FF2B5EF4-FFF2-40B4-BE49-F238E27FC236}">
                  <a16:creationId xmlns:a16="http://schemas.microsoft.com/office/drawing/2014/main" id="{1CC2396C-46DF-4CA0-86ED-4BF9BDDE7B02}"/>
                </a:ext>
              </a:extLst>
            </p:cNvPr>
            <p:cNvSpPr/>
            <p:nvPr/>
          </p:nvSpPr>
          <p:spPr>
            <a:xfrm>
              <a:off x="-12697" y="1817260"/>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a:solidFill>
                    <a:schemeClr val="tx1">
                      <a:lumMod val="95000"/>
                      <a:lumOff val="5000"/>
                    </a:schemeClr>
                  </a:solidFill>
                  <a:latin typeface="Arial" panose="020B0604020202020204" pitchFamily="34" charset="0"/>
                  <a:cs typeface="Arial" panose="020B0604020202020204" pitchFamily="34" charset="0"/>
                </a:rPr>
                <a:t>3</a:t>
              </a:r>
              <a:endParaRPr lang="en-US" sz="32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12" name="Rounded Rectangle 11">
            <a:extLst>
              <a:ext uri="{FF2B5EF4-FFF2-40B4-BE49-F238E27FC236}">
                <a16:creationId xmlns:a16="http://schemas.microsoft.com/office/drawing/2014/main" id="{FC4AA681-3F36-42B8-9DF9-F59457234ED6}"/>
              </a:ext>
            </a:extLst>
          </p:cNvPr>
          <p:cNvSpPr/>
          <p:nvPr/>
        </p:nvSpPr>
        <p:spPr>
          <a:xfrm>
            <a:off x="3154679" y="606719"/>
            <a:ext cx="6090921"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solidFill>
                <a:latin typeface="Times New Roman" panose="02020603050405020304" pitchFamily="18" charset="0"/>
                <a:cs typeface="Times New Roman" panose="02020603050405020304" pitchFamily="18" charset="0"/>
              </a:rPr>
              <a:t>Bài 1 em đã đạt được yêu cầu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10559364" y="848688"/>
            <a:ext cx="872647" cy="1869777"/>
          </a:xfrm>
          <a:prstGeom prst="rect">
            <a:avLst/>
          </a:prstGeom>
          <a:noFill/>
        </p:spPr>
        <p:txBody>
          <a:bodyPr wrap="square" rtlCol="0">
            <a:spAutoFit/>
          </a:bodyPr>
          <a:lstStyle/>
          <a:p>
            <a:r>
              <a:rPr lang="en-US" sz="11500">
                <a:solidFill>
                  <a:srgbClr val="00B050"/>
                </a:solidFill>
                <a:sym typeface="Wingdings 2" panose="05020102010507070707" pitchFamily="18" charset="2"/>
              </a:rPr>
              <a:t></a:t>
            </a:r>
            <a:endParaRPr lang="en-US" sz="11500">
              <a:solidFill>
                <a:srgbClr val="00B050"/>
              </a:solidFill>
            </a:endParaRPr>
          </a:p>
        </p:txBody>
      </p:sp>
      <p:sp>
        <p:nvSpPr>
          <p:cNvPr id="19" name="TextBox 18"/>
          <p:cNvSpPr txBox="1"/>
          <p:nvPr/>
        </p:nvSpPr>
        <p:spPr>
          <a:xfrm>
            <a:off x="10537788" y="2107640"/>
            <a:ext cx="872647" cy="1869777"/>
          </a:xfrm>
          <a:prstGeom prst="rect">
            <a:avLst/>
          </a:prstGeom>
          <a:noFill/>
        </p:spPr>
        <p:txBody>
          <a:bodyPr wrap="square" rtlCol="0">
            <a:spAutoFit/>
          </a:bodyPr>
          <a:lstStyle/>
          <a:p>
            <a:r>
              <a:rPr lang="en-US" sz="11500">
                <a:solidFill>
                  <a:srgbClr val="00B050"/>
                </a:solidFill>
                <a:sym typeface="Wingdings 2" panose="05020102010507070707" pitchFamily="18" charset="2"/>
              </a:rPr>
              <a:t></a:t>
            </a:r>
            <a:endParaRPr lang="en-US" sz="11500">
              <a:solidFill>
                <a:srgbClr val="00B050"/>
              </a:solidFill>
            </a:endParaRPr>
          </a:p>
        </p:txBody>
      </p:sp>
    </p:spTree>
    <p:extLst>
      <p:ext uri="{BB962C8B-B14F-4D97-AF65-F5344CB8AC3E}">
        <p14:creationId xmlns:p14="http://schemas.microsoft.com/office/powerpoint/2010/main" val="3391366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0515" y="652920"/>
            <a:ext cx="9956800" cy="954107"/>
          </a:xfrm>
          <a:prstGeom prst="rect">
            <a:avLst/>
          </a:prstGeom>
        </p:spPr>
        <p:txBody>
          <a:bodyPr wrap="square">
            <a:spAutoFit/>
          </a:bodyPr>
          <a:lstStyle/>
          <a:p>
            <a:pPr algn="just">
              <a:spcBef>
                <a:spcPct val="50000"/>
              </a:spcBef>
            </a:pPr>
            <a:r>
              <a:rPr lang="en-US" altLang="en-US" sz="2800" b="1">
                <a:solidFill>
                  <a:srgbClr val="0000CC"/>
                </a:solidFill>
                <a:latin typeface="Times New Roman" panose="02020603050405020304" pitchFamily="18" charset="0"/>
                <a:cs typeface="Times New Roman" panose="02020603050405020304" pitchFamily="18" charset="0"/>
              </a:rPr>
              <a:t>2. Trêm trạng ngữ cho trong ngoặc đơn vào những chỗ thích hợp để đoạn văn được mạch lạc.</a:t>
            </a:r>
          </a:p>
        </p:txBody>
      </p:sp>
      <p:sp>
        <p:nvSpPr>
          <p:cNvPr id="4" name="Rectangle 3"/>
          <p:cNvSpPr/>
          <p:nvPr/>
        </p:nvSpPr>
        <p:spPr>
          <a:xfrm>
            <a:off x="1030515" y="1708627"/>
            <a:ext cx="10218057" cy="3666645"/>
          </a:xfrm>
          <a:prstGeom prst="rect">
            <a:avLst/>
          </a:prstGeom>
        </p:spPr>
        <p:txBody>
          <a:bodyPr wrap="square">
            <a:spAutoFit/>
          </a:bodyPr>
          <a:lstStyle/>
          <a:p>
            <a:pPr algn="just">
              <a:lnSpc>
                <a:spcPct val="120000"/>
              </a:lnSpc>
            </a:pPr>
            <a:r>
              <a:rPr lang="en-US" sz="2800">
                <a:latin typeface="Times New Roman" panose="02020603050405020304" pitchFamily="18" charset="0"/>
                <a:cs typeface="Times New Roman" panose="02020603050405020304" pitchFamily="18" charset="0"/>
              </a:rPr>
              <a:t>a) </a:t>
            </a:r>
            <a:r>
              <a:rPr lang="vi-VN" sz="2800">
                <a:latin typeface="Times New Roman" panose="02020603050405020304" pitchFamily="18" charset="0"/>
                <a:cs typeface="Times New Roman" panose="02020603050405020304" pitchFamily="18" charset="0"/>
              </a:rPr>
              <a:t>Cây gạo bền bỉ làm việc đêm ngày, chuyên cần lấy từ đất, nước và ánh sáng nguồn sinh lực và sức trẻ vô tận. Cây chỉ còn những cành trơ trụi, nom như cằn cỗi. Nhưng không, dòng nhựa trẻ đang rạo rực khắp thân cây. Xuân đến, lập tức cây gạo già lại trổ lộc, nảy hoa, lại gọi chim chóc tới, cành cây đầy tiếng hót và màu đỏ thắm. Cây lại nhờ gió phân phát đi khắp chốn những múi bông trắng nuột nà.</a:t>
            </a:r>
          </a:p>
          <a:p>
            <a:pPr algn="just">
              <a:lnSpc>
                <a:spcPct val="120000"/>
              </a:lnSpc>
            </a:pPr>
            <a:r>
              <a:rPr lang="vi-VN" sz="280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			</a:t>
            </a:r>
            <a:r>
              <a:rPr lang="vi-VN" sz="2400" b="1">
                <a:latin typeface="Times New Roman" panose="02020603050405020304" pitchFamily="18" charset="0"/>
                <a:cs typeface="Times New Roman" panose="02020603050405020304" pitchFamily="18" charset="0"/>
              </a:rPr>
              <a:t>Theo Vũ Tứ Nam</a:t>
            </a:r>
          </a:p>
        </p:txBody>
      </p:sp>
      <p:sp>
        <p:nvSpPr>
          <p:cNvPr id="15" name="Rectangle 14"/>
          <p:cNvSpPr/>
          <p:nvPr/>
        </p:nvSpPr>
        <p:spPr>
          <a:xfrm>
            <a:off x="1030514" y="5375272"/>
            <a:ext cx="10218057" cy="564257"/>
          </a:xfrm>
          <a:prstGeom prst="rect">
            <a:avLst/>
          </a:prstGeom>
        </p:spPr>
        <p:txBody>
          <a:bodyPr wrap="square">
            <a:spAutoFit/>
          </a:bodyPr>
          <a:lstStyle/>
          <a:p>
            <a:pPr algn="just">
              <a:lnSpc>
                <a:spcPct val="120000"/>
              </a:lnSpc>
            </a:pPr>
            <a:r>
              <a:rPr lang="en-US" sz="2800" b="1">
                <a:latin typeface="Times New Roman" panose="02020603050405020304" pitchFamily="18" charset="0"/>
                <a:cs typeface="Times New Roman" panose="02020603050405020304" pitchFamily="18" charset="0"/>
              </a:rPr>
              <a:t>(Trạng ngữ: </a:t>
            </a:r>
            <a:r>
              <a:rPr lang="en-US" sz="2800" b="1" i="1">
                <a:solidFill>
                  <a:srgbClr val="FF0000"/>
                </a:solidFill>
                <a:latin typeface="Times New Roman" panose="02020603050405020304" pitchFamily="18" charset="0"/>
                <a:cs typeface="Times New Roman" panose="02020603050405020304" pitchFamily="18" charset="0"/>
              </a:rPr>
              <a:t>đến ngày đến tháng, mùa đông</a:t>
            </a:r>
            <a:r>
              <a:rPr lang="en-US" sz="2800" b="1">
                <a:latin typeface="Times New Roman" panose="02020603050405020304" pitchFamily="18" charset="0"/>
                <a:cs typeface="Times New Roman" panose="02020603050405020304" pitchFamily="18" charset="0"/>
              </a:rPr>
              <a:t>)</a:t>
            </a:r>
            <a:endParaRPr lang="vi-VN" sz="24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45260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9293" y="952115"/>
            <a:ext cx="10133350" cy="4745915"/>
          </a:xfrm>
          <a:prstGeom prst="rect">
            <a:avLst/>
          </a:prstGeom>
        </p:spPr>
        <p:txBody>
          <a:bodyPr wrap="square">
            <a:spAutoFit/>
          </a:bodyPr>
          <a:lstStyle/>
          <a:p>
            <a:pPr algn="just">
              <a:lnSpc>
                <a:spcPct val="120000"/>
              </a:lnSpc>
            </a:pPr>
            <a:r>
              <a:rPr lang="en-US" sz="2800">
                <a:latin typeface="Times New Roman" panose="02020603050405020304" pitchFamily="18" charset="0"/>
                <a:cs typeface="Times New Roman" panose="02020603050405020304" pitchFamily="18" charset="0"/>
              </a:rPr>
              <a:t>a) </a:t>
            </a:r>
            <a:r>
              <a:rPr lang="vi-VN" sz="2800">
                <a:latin typeface="Times New Roman" panose="02020603050405020304" pitchFamily="18" charset="0"/>
                <a:cs typeface="Times New Roman" panose="02020603050405020304" pitchFamily="18" charset="0"/>
              </a:rPr>
              <a:t>Cây gạo bền bỉ làm việc đêm ngày, chuyên cần lấy từ đất, nước và ánh sáng nguồn sinh lực và sức trẻ vô tận. </a:t>
            </a:r>
            <a:r>
              <a:rPr lang="vi-VN" sz="2800" b="1">
                <a:solidFill>
                  <a:srgbClr val="FF0000"/>
                </a:solidFill>
                <a:latin typeface="Times New Roman" panose="02020603050405020304" pitchFamily="18" charset="0"/>
                <a:cs typeface="Times New Roman" panose="02020603050405020304" pitchFamily="18" charset="0"/>
              </a:rPr>
              <a:t>Mùa đông,</a:t>
            </a:r>
            <a:r>
              <a:rPr lang="vi-VN" sz="2800" b="1">
                <a:latin typeface="Times New Roman" panose="02020603050405020304" pitchFamily="18" charset="0"/>
                <a:cs typeface="Times New Roman" panose="02020603050405020304" pitchFamily="18" charset="0"/>
              </a:rPr>
              <a:t> </a:t>
            </a:r>
            <a:r>
              <a:rPr lang="vi-VN" sz="2800">
                <a:latin typeface="Times New Roman" panose="02020603050405020304" pitchFamily="18" charset="0"/>
                <a:cs typeface="Times New Roman" panose="02020603050405020304" pitchFamily="18" charset="0"/>
              </a:rPr>
              <a:t>cây chỉ còn những cành trơ trụi, nom như cằn cỗi. Nhưng không, dòng nhựa trẻ đang rạo rực khắp thân cây. Xuân đến, lập tức cây gạo già lại trổ lộc, nảy hoa, lại gọi chim chóc tới, cành cây đầy tiếng hót và màu đỏ thắm. </a:t>
            </a:r>
            <a:r>
              <a:rPr lang="vi-VN" sz="2800" b="1">
                <a:solidFill>
                  <a:srgbClr val="FF0000"/>
                </a:solidFill>
                <a:latin typeface="Times New Roman" panose="02020603050405020304" pitchFamily="18" charset="0"/>
                <a:cs typeface="Times New Roman" panose="02020603050405020304" pitchFamily="18" charset="0"/>
              </a:rPr>
              <a:t>Đến ngày đến tháng,</a:t>
            </a:r>
            <a:r>
              <a:rPr lang="vi-VN" sz="2800">
                <a:latin typeface="Times New Roman" panose="02020603050405020304" pitchFamily="18" charset="0"/>
                <a:cs typeface="Times New Roman" panose="02020603050405020304" pitchFamily="18" charset="0"/>
              </a:rPr>
              <a:t> cây lại nhờ gió phân phát đi khắp chốn những múi bông trắng nuột nà.</a:t>
            </a:r>
          </a:p>
          <a:p>
            <a:pPr algn="just">
              <a:lnSpc>
                <a:spcPct val="120000"/>
              </a:lnSpc>
            </a:pPr>
            <a:r>
              <a:rPr lang="vi-VN" sz="280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			</a:t>
            </a:r>
            <a:r>
              <a:rPr lang="vi-VN" sz="2400" b="1">
                <a:latin typeface="Times New Roman" panose="02020603050405020304" pitchFamily="18" charset="0"/>
                <a:cs typeface="Times New Roman" panose="02020603050405020304" pitchFamily="18" charset="0"/>
              </a:rPr>
              <a:t>Theo Vũ Tứ Nam</a:t>
            </a:r>
          </a:p>
          <a:p>
            <a:pPr algn="just">
              <a:lnSpc>
                <a:spcPct val="120000"/>
              </a:lnSpc>
            </a:pPr>
            <a:endParaRPr lang="vi-VN"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9062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0515" y="652920"/>
            <a:ext cx="9956800" cy="954107"/>
          </a:xfrm>
          <a:prstGeom prst="rect">
            <a:avLst/>
          </a:prstGeom>
        </p:spPr>
        <p:txBody>
          <a:bodyPr wrap="square">
            <a:spAutoFit/>
          </a:bodyPr>
          <a:lstStyle/>
          <a:p>
            <a:pPr algn="just">
              <a:spcBef>
                <a:spcPct val="50000"/>
              </a:spcBef>
            </a:pPr>
            <a:r>
              <a:rPr lang="en-US" altLang="en-US" sz="2800" b="1">
                <a:solidFill>
                  <a:srgbClr val="0000CC"/>
                </a:solidFill>
                <a:latin typeface="Times New Roman" panose="02020603050405020304" pitchFamily="18" charset="0"/>
                <a:cs typeface="Times New Roman" panose="02020603050405020304" pitchFamily="18" charset="0"/>
              </a:rPr>
              <a:t>2. Trêm trạng ngữ cho trong ngoặc đơn vào những chỗ thích hợp để đoạn văn được mạch lạc.</a:t>
            </a:r>
          </a:p>
        </p:txBody>
      </p:sp>
      <p:sp>
        <p:nvSpPr>
          <p:cNvPr id="4" name="Rectangle 3"/>
          <p:cNvSpPr/>
          <p:nvPr/>
        </p:nvSpPr>
        <p:spPr>
          <a:xfrm>
            <a:off x="1030514" y="1888509"/>
            <a:ext cx="10218057" cy="2677656"/>
          </a:xfrm>
          <a:prstGeom prst="rect">
            <a:avLst/>
          </a:prstGeom>
        </p:spPr>
        <p:txBody>
          <a:bodyPr wrap="square">
            <a:spAutoFit/>
          </a:bodyPr>
          <a:lstStyle/>
          <a:p>
            <a:pPr algn="just">
              <a:lnSpc>
                <a:spcPct val="120000"/>
              </a:lnSpc>
            </a:pPr>
            <a:r>
              <a:rPr lang="en-US" sz="2800">
                <a:latin typeface="Times New Roman" panose="02020603050405020304" pitchFamily="18" charset="0"/>
                <a:cs typeface="Times New Roman" panose="02020603050405020304" pitchFamily="18" charset="0"/>
              </a:rPr>
              <a:t>b) </a:t>
            </a:r>
            <a:r>
              <a:rPr lang="vi-VN" sz="2800">
                <a:cs typeface="Times New Roman" panose="02020603050405020304" pitchFamily="18" charset="0"/>
              </a:rPr>
              <a:t>Ở Trường Sơn, mỗi khi trời nổi gió, cảnh tượng thậy là dữ dội. Những cây đại thụ có khi cũng bị bật gốc cuốn tung xuống vực thẳm. Cánh chim đại bàng vẫn bay lượn trên nền trời. Có lúc chim cụp cánh lao vút đi như một mũi tên. Chim lại vẫy cánh, đạp gió vút lên cao.</a:t>
            </a:r>
          </a:p>
          <a:p>
            <a:pPr algn="just">
              <a:lnSpc>
                <a:spcPct val="120000"/>
              </a:lnSpc>
            </a:pPr>
            <a:r>
              <a:rPr lang="vi-VN" sz="2800">
                <a:cs typeface="Times New Roman" panose="02020603050405020304" pitchFamily="18" charset="0"/>
              </a:rPr>
              <a:t>                                                            </a:t>
            </a:r>
            <a:r>
              <a:rPr lang="en-US" sz="2800">
                <a:cs typeface="Times New Roman" panose="02020603050405020304" pitchFamily="18" charset="0"/>
              </a:rPr>
              <a:t>			</a:t>
            </a:r>
            <a:r>
              <a:rPr lang="vi-VN" sz="2400" b="1">
                <a:cs typeface="Times New Roman" panose="02020603050405020304" pitchFamily="18" charset="0"/>
              </a:rPr>
              <a:t>Theo Thiên Lương</a:t>
            </a:r>
          </a:p>
        </p:txBody>
      </p:sp>
      <p:sp>
        <p:nvSpPr>
          <p:cNvPr id="15" name="Rectangle 14"/>
          <p:cNvSpPr/>
          <p:nvPr/>
        </p:nvSpPr>
        <p:spPr>
          <a:xfrm>
            <a:off x="1030514" y="4847647"/>
            <a:ext cx="10218057" cy="609398"/>
          </a:xfrm>
          <a:prstGeom prst="rect">
            <a:avLst/>
          </a:prstGeom>
        </p:spPr>
        <p:txBody>
          <a:bodyPr wrap="square">
            <a:spAutoFit/>
          </a:bodyPr>
          <a:lstStyle/>
          <a:p>
            <a:pPr algn="just">
              <a:lnSpc>
                <a:spcPct val="120000"/>
              </a:lnSpc>
            </a:pPr>
            <a:r>
              <a:rPr lang="en-US" sz="2800" b="1">
                <a:latin typeface="Times New Roman" panose="02020603050405020304" pitchFamily="18" charset="0"/>
                <a:cs typeface="Times New Roman" panose="02020603050405020304" pitchFamily="18" charset="0"/>
              </a:rPr>
              <a:t>(Trạng ngữ: </a:t>
            </a:r>
            <a:r>
              <a:rPr lang="en-US" sz="2800" b="1" i="1">
                <a:solidFill>
                  <a:srgbClr val="FF0000"/>
                </a:solidFill>
                <a:latin typeface="Times New Roman" panose="02020603050405020304" pitchFamily="18" charset="0"/>
                <a:cs typeface="Times New Roman" panose="02020603050405020304" pitchFamily="18" charset="0"/>
              </a:rPr>
              <a:t>có lúc, giữa lúc gió đang gào thét ấy</a:t>
            </a:r>
            <a:r>
              <a:rPr lang="en-US" sz="2800" b="1">
                <a:latin typeface="Times New Roman" panose="02020603050405020304" pitchFamily="18" charset="0"/>
                <a:cs typeface="Times New Roman" panose="02020603050405020304" pitchFamily="18" charset="0"/>
              </a:rPr>
              <a:t>)</a:t>
            </a:r>
            <a:endParaRPr lang="vi-VN" sz="24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31098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50265" y="1140801"/>
            <a:ext cx="10133350" cy="3194721"/>
          </a:xfrm>
          <a:prstGeom prst="rect">
            <a:avLst/>
          </a:prstGeom>
        </p:spPr>
        <p:txBody>
          <a:bodyPr wrap="square">
            <a:spAutoFit/>
          </a:bodyPr>
          <a:lstStyle/>
          <a:p>
            <a:pPr algn="just">
              <a:lnSpc>
                <a:spcPct val="120000"/>
              </a:lnSpc>
            </a:pPr>
            <a:r>
              <a:rPr lang="en-US" sz="2800">
                <a:latin typeface="Times New Roman" panose="02020603050405020304" pitchFamily="18" charset="0"/>
                <a:cs typeface="Times New Roman" panose="02020603050405020304" pitchFamily="18" charset="0"/>
              </a:rPr>
              <a:t>b) </a:t>
            </a:r>
            <a:r>
              <a:rPr lang="vi-VN" sz="2800">
                <a:cs typeface="Times New Roman" panose="02020603050405020304" pitchFamily="18" charset="0"/>
              </a:rPr>
              <a:t>Ở Trường Sơn, mỗi khi trời nổi gió, cảnh tượng thậy là dữ dội. Những cây đại thụ có khi cũng bị bật gốc cuốn tung xuống vực thẳm. </a:t>
            </a:r>
            <a:r>
              <a:rPr lang="vi-VN" sz="2800" b="1">
                <a:solidFill>
                  <a:srgbClr val="FF0000"/>
                </a:solidFill>
                <a:cs typeface="Times New Roman" panose="02020603050405020304" pitchFamily="18" charset="0"/>
              </a:rPr>
              <a:t>Giữa lúc gió đang gào thét ấy, </a:t>
            </a:r>
            <a:r>
              <a:rPr lang="vi-VN" sz="2800">
                <a:cs typeface="Times New Roman" panose="02020603050405020304" pitchFamily="18" charset="0"/>
              </a:rPr>
              <a:t>cánh chim đại bàng vẫn bay lượn trên nền trời. Có lúc chim cụp cánh lao vút đi như một mũi tên. </a:t>
            </a:r>
            <a:r>
              <a:rPr lang="vi-VN" sz="2800" b="1">
                <a:solidFill>
                  <a:srgbClr val="FF0000"/>
                </a:solidFill>
                <a:cs typeface="Times New Roman" panose="02020603050405020304" pitchFamily="18" charset="0"/>
              </a:rPr>
              <a:t>Có lúc,</a:t>
            </a:r>
            <a:r>
              <a:rPr lang="en-US" sz="2800" b="1">
                <a:solidFill>
                  <a:srgbClr val="FF0000"/>
                </a:solidFill>
                <a:cs typeface="Times New Roman" panose="02020603050405020304" pitchFamily="18" charset="0"/>
              </a:rPr>
              <a:t> </a:t>
            </a:r>
            <a:r>
              <a:rPr lang="vi-VN" sz="2800">
                <a:cs typeface="Times New Roman" panose="02020603050405020304" pitchFamily="18" charset="0"/>
              </a:rPr>
              <a:t>chim lại vẫy cánh, đạp gió vút lên cao.</a:t>
            </a:r>
          </a:p>
          <a:p>
            <a:pPr algn="just">
              <a:lnSpc>
                <a:spcPct val="120000"/>
              </a:lnSpc>
            </a:pPr>
            <a:r>
              <a:rPr lang="vi-VN" sz="280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			</a:t>
            </a:r>
            <a:r>
              <a:rPr lang="vi-VN" sz="2400" b="1">
                <a:cs typeface="Times New Roman" panose="02020603050405020304" pitchFamily="18" charset="0"/>
              </a:rPr>
              <a:t>Theo Thiên Lương</a:t>
            </a:r>
          </a:p>
        </p:txBody>
      </p:sp>
    </p:spTree>
    <p:extLst>
      <p:ext uri="{BB962C8B-B14F-4D97-AF65-F5344CB8AC3E}">
        <p14:creationId xmlns:p14="http://schemas.microsoft.com/office/powerpoint/2010/main" val="1284954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004457" y="1724298"/>
            <a:ext cx="6335486" cy="3513908"/>
            <a:chOff x="2991394" y="1933303"/>
            <a:chExt cx="6335486" cy="3513908"/>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1394" y="1933303"/>
              <a:ext cx="6335486" cy="3513908"/>
            </a:xfrm>
            <a:prstGeom prst="rect">
              <a:avLst/>
            </a:prstGeom>
          </p:spPr>
        </p:pic>
        <p:sp>
          <p:nvSpPr>
            <p:cNvPr id="6" name="Rectangle 5"/>
            <p:cNvSpPr/>
            <p:nvPr/>
          </p:nvSpPr>
          <p:spPr>
            <a:xfrm>
              <a:off x="4453384" y="2232856"/>
              <a:ext cx="3411511" cy="923330"/>
            </a:xfrm>
            <a:prstGeom prst="rect">
              <a:avLst/>
            </a:prstGeom>
            <a:noFill/>
          </p:spPr>
          <p:txBody>
            <a:bodyPr wrap="none" lIns="91440" tIns="45720" rIns="91440" bIns="45720">
              <a:spAutoFit/>
            </a:bodyPr>
            <a:lstStyle/>
            <a:p>
              <a:pPr algn="ct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Khởi</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động</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0251097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610586" y="1539902"/>
            <a:ext cx="10674076" cy="811413"/>
            <a:chOff x="-12697" y="1699617"/>
            <a:chExt cx="9412922" cy="811879"/>
          </a:xfrm>
          <a:solidFill>
            <a:srgbClr val="FF99FF"/>
          </a:solidFill>
        </p:grpSpPr>
        <p:sp>
          <p:nvSpPr>
            <p:cNvPr id="5" name="Rectangle 4">
              <a:extLst>
                <a:ext uri="{FF2B5EF4-FFF2-40B4-BE49-F238E27FC236}">
                  <a16:creationId xmlns:a16="http://schemas.microsoft.com/office/drawing/2014/main" id="{1C59C6FF-16F6-4D4A-8D30-C9647637D21A}"/>
                </a:ext>
              </a:extLst>
            </p:cNvPr>
            <p:cNvSpPr/>
            <p:nvPr/>
          </p:nvSpPr>
          <p:spPr>
            <a:xfrm>
              <a:off x="678063" y="1699617"/>
              <a:ext cx="8722162" cy="811879"/>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ý nghĩa, tác dụng của trạng ngữ chỉ thời gian trong câu.</a:t>
              </a:r>
              <a:endParaRPr lang="en-US" sz="28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1CC2396C-46DF-4CA0-86ED-4BF9BDDE7B02}"/>
                </a:ext>
              </a:extLst>
            </p:cNvPr>
            <p:cNvSpPr/>
            <p:nvPr/>
          </p:nvSpPr>
          <p:spPr>
            <a:xfrm>
              <a:off x="-12697" y="1817260"/>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606562" y="2727922"/>
            <a:ext cx="10674076" cy="894023"/>
            <a:chOff x="-26657" y="2060506"/>
            <a:chExt cx="8941551" cy="894536"/>
          </a:xfrm>
        </p:grpSpPr>
        <p:sp>
          <p:nvSpPr>
            <p:cNvPr id="13" name="Rectangle 12">
              <a:extLst>
                <a:ext uri="{FF2B5EF4-FFF2-40B4-BE49-F238E27FC236}">
                  <a16:creationId xmlns:a16="http://schemas.microsoft.com/office/drawing/2014/main" id="{1C59C6FF-16F6-4D4A-8D30-C9647637D21A}"/>
                </a:ext>
              </a:extLst>
            </p:cNvPr>
            <p:cNvSpPr/>
            <p:nvPr/>
          </p:nvSpPr>
          <p:spPr>
            <a:xfrm>
              <a:off x="643705" y="2060506"/>
              <a:ext cx="8271189" cy="894536"/>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Xác định được trạng ngữ chỉ thời gian trong câu.</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1CC2396C-46DF-4CA0-86ED-4BF9BDDE7B02}"/>
                </a:ext>
              </a:extLst>
            </p:cNvPr>
            <p:cNvSpPr/>
            <p:nvPr/>
          </p:nvSpPr>
          <p:spPr>
            <a:xfrm>
              <a:off x="-26657" y="2164702"/>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p>
          </p:txBody>
        </p:sp>
      </p:grpSp>
      <p:grpSp>
        <p:nvGrpSpPr>
          <p:cNvPr id="16" name="Group 15"/>
          <p:cNvGrpSpPr>
            <a:grpSpLocks/>
          </p:cNvGrpSpPr>
          <p:nvPr/>
        </p:nvGrpSpPr>
        <p:grpSpPr bwMode="auto">
          <a:xfrm>
            <a:off x="606562" y="3934759"/>
            <a:ext cx="10674076" cy="1029127"/>
            <a:chOff x="-12697" y="1699617"/>
            <a:chExt cx="9412922" cy="1029718"/>
          </a:xfrm>
          <a:solidFill>
            <a:srgbClr val="FF99FF"/>
          </a:solidFill>
        </p:grpSpPr>
        <p:sp>
          <p:nvSpPr>
            <p:cNvPr id="17" name="Rectangle 16">
              <a:extLst>
                <a:ext uri="{FF2B5EF4-FFF2-40B4-BE49-F238E27FC236}">
                  <a16:creationId xmlns:a16="http://schemas.microsoft.com/office/drawing/2014/main" id="{1C59C6FF-16F6-4D4A-8D30-C9647637D21A}"/>
                </a:ext>
              </a:extLst>
            </p:cNvPr>
            <p:cNvSpPr/>
            <p:nvPr/>
          </p:nvSpPr>
          <p:spPr>
            <a:xfrm>
              <a:off x="678063" y="1699617"/>
              <a:ext cx="8722162" cy="1029718"/>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Thêm đúng trạng ngữ chỉ thời gian cho phù hợp với nội dung từng câu.</a:t>
              </a:r>
              <a:endParaRPr lang="en-US" sz="28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8" name="Oval 17">
              <a:extLst>
                <a:ext uri="{FF2B5EF4-FFF2-40B4-BE49-F238E27FC236}">
                  <a16:creationId xmlns:a16="http://schemas.microsoft.com/office/drawing/2014/main" id="{1CC2396C-46DF-4CA0-86ED-4BF9BDDE7B02}"/>
                </a:ext>
              </a:extLst>
            </p:cNvPr>
            <p:cNvSpPr/>
            <p:nvPr/>
          </p:nvSpPr>
          <p:spPr>
            <a:xfrm>
              <a:off x="-12697" y="1817260"/>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a:solidFill>
                    <a:schemeClr val="tx1">
                      <a:lumMod val="95000"/>
                      <a:lumOff val="5000"/>
                    </a:schemeClr>
                  </a:solidFill>
                  <a:latin typeface="Arial" panose="020B0604020202020204" pitchFamily="34" charset="0"/>
                  <a:cs typeface="Arial" panose="020B0604020202020204" pitchFamily="34" charset="0"/>
                </a:rPr>
                <a:t>3</a:t>
              </a:r>
              <a:endParaRPr lang="en-US" sz="32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12" name="Rounded Rectangle 11">
            <a:extLst>
              <a:ext uri="{FF2B5EF4-FFF2-40B4-BE49-F238E27FC236}">
                <a16:creationId xmlns:a16="http://schemas.microsoft.com/office/drawing/2014/main" id="{FC4AA681-3F36-42B8-9DF9-F59457234ED6}"/>
              </a:ext>
            </a:extLst>
          </p:cNvPr>
          <p:cNvSpPr/>
          <p:nvPr/>
        </p:nvSpPr>
        <p:spPr>
          <a:xfrm>
            <a:off x="3154679" y="606719"/>
            <a:ext cx="6090921"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solidFill>
                <a:latin typeface="Times New Roman" panose="02020603050405020304" pitchFamily="18" charset="0"/>
                <a:cs typeface="Times New Roman" panose="02020603050405020304" pitchFamily="18" charset="0"/>
              </a:rPr>
              <a:t>Bài 2 em đã đạt được yêu cầu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10498115" y="3621945"/>
            <a:ext cx="872647" cy="1869777"/>
          </a:xfrm>
          <a:prstGeom prst="rect">
            <a:avLst/>
          </a:prstGeom>
          <a:noFill/>
        </p:spPr>
        <p:txBody>
          <a:bodyPr wrap="square" rtlCol="0">
            <a:spAutoFit/>
          </a:bodyPr>
          <a:lstStyle/>
          <a:p>
            <a:r>
              <a:rPr lang="en-US" sz="11500">
                <a:solidFill>
                  <a:srgbClr val="00B050"/>
                </a:solidFill>
                <a:sym typeface="Wingdings 2" panose="05020102010507070707" pitchFamily="18" charset="2"/>
              </a:rPr>
              <a:t></a:t>
            </a:r>
            <a:endParaRPr lang="en-US" sz="11500">
              <a:solidFill>
                <a:srgbClr val="00B050"/>
              </a:solidFill>
            </a:endParaRPr>
          </a:p>
        </p:txBody>
      </p:sp>
    </p:spTree>
    <p:extLst>
      <p:ext uri="{BB962C8B-B14F-4D97-AF65-F5344CB8AC3E}">
        <p14:creationId xmlns:p14="http://schemas.microsoft.com/office/powerpoint/2010/main" val="587394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3726" y="1933303"/>
            <a:ext cx="5159828" cy="3513908"/>
          </a:xfrm>
          <a:prstGeom prst="rect">
            <a:avLst/>
          </a:prstGeom>
        </p:spPr>
      </p:pic>
      <p:sp>
        <p:nvSpPr>
          <p:cNvPr id="9" name="Rectangle 8"/>
          <p:cNvSpPr/>
          <p:nvPr/>
        </p:nvSpPr>
        <p:spPr>
          <a:xfrm>
            <a:off x="4699130" y="2167542"/>
            <a:ext cx="3089307" cy="923330"/>
          </a:xfrm>
          <a:prstGeom prst="rect">
            <a:avLst/>
          </a:prstGeom>
          <a:noFill/>
        </p:spPr>
        <p:txBody>
          <a:bodyPr wrap="none" lIns="91440" tIns="45720" rIns="91440" bIns="45720">
            <a:spAutoFit/>
          </a:bodyPr>
          <a:lstStyle/>
          <a:p>
            <a:pPr algn="ct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Vận</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dụng</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64111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2336800" y="1262376"/>
            <a:ext cx="5863771" cy="3028402"/>
          </a:xfrm>
          <a:prstGeom prst="cloudCallout">
            <a:avLst>
              <a:gd name="adj1" fmla="val -51176"/>
              <a:gd name="adj2" fmla="val 9344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Qua bài học hôm nay, em biết thêm kiến thức gì?</a:t>
            </a:r>
            <a:endParaRPr lang="en-US" sz="3200" dirty="0">
              <a:solidFill>
                <a:schemeClr val="tx1"/>
              </a:solidFill>
            </a:endParaRPr>
          </a:p>
        </p:txBody>
      </p:sp>
      <p:sp>
        <p:nvSpPr>
          <p:cNvPr id="6" name="Double Wave 5"/>
          <p:cNvSpPr/>
          <p:nvPr/>
        </p:nvSpPr>
        <p:spPr>
          <a:xfrm>
            <a:off x="1262746" y="1262376"/>
            <a:ext cx="9739086" cy="3931918"/>
          </a:xfrm>
          <a:prstGeom prst="doubleWave">
            <a:avLst>
              <a:gd name="adj1" fmla="val 6250"/>
              <a:gd name="adj2" fmla="val -314"/>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Times New Roman" panose="02020603050405020304" pitchFamily="18" charset="0"/>
              <a:cs typeface="Times New Roman" panose="02020603050405020304" pitchFamily="18" charset="0"/>
            </a:endParaRPr>
          </a:p>
          <a:p>
            <a:pPr algn="ctr"/>
            <a:r>
              <a:rPr lang="en-US" sz="3200" b="1" dirty="0" err="1">
                <a:solidFill>
                  <a:schemeClr val="tx1"/>
                </a:solidFill>
                <a:latin typeface="Times New Roman" panose="02020603050405020304" pitchFamily="18" charset="0"/>
                <a:cs typeface="Times New Roman" panose="02020603050405020304" pitchFamily="18" charset="0"/>
              </a:rPr>
              <a:t>Về</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err="1">
                <a:solidFill>
                  <a:schemeClr val="tx1"/>
                </a:solidFill>
                <a:latin typeface="Times New Roman" panose="02020603050405020304" pitchFamily="18" charset="0"/>
                <a:cs typeface="Times New Roman" panose="02020603050405020304" pitchFamily="18" charset="0"/>
              </a:rPr>
              <a:t>nhà</a:t>
            </a:r>
            <a:r>
              <a:rPr lang="en-US" sz="3200" b="1">
                <a:solidFill>
                  <a:schemeClr val="tx1"/>
                </a:solidFill>
                <a:latin typeface="Times New Roman" panose="02020603050405020304" pitchFamily="18" charset="0"/>
                <a:cs typeface="Times New Roman" panose="02020603050405020304" pitchFamily="18" charset="0"/>
              </a:rPr>
              <a:t> em </a:t>
            </a:r>
            <a:r>
              <a:rPr lang="en-US" sz="3200" b="1" dirty="0" err="1">
                <a:solidFill>
                  <a:schemeClr val="tx1"/>
                </a:solidFill>
                <a:latin typeface="Times New Roman" panose="02020603050405020304" pitchFamily="18" charset="0"/>
                <a:cs typeface="Times New Roman" panose="02020603050405020304" pitchFamily="18" charset="0"/>
              </a:rPr>
              <a:t>cần</a:t>
            </a:r>
            <a:r>
              <a:rPr lang="en-US" sz="3200" b="1" dirty="0">
                <a:solidFill>
                  <a:schemeClr val="tx1"/>
                </a:solidFill>
                <a:latin typeface="Times New Roman" panose="02020603050405020304" pitchFamily="18" charset="0"/>
                <a:cs typeface="Times New Roman" panose="02020603050405020304" pitchFamily="18" charset="0"/>
              </a:rPr>
              <a:t>:</a:t>
            </a:r>
          </a:p>
          <a:p>
            <a:pPr marL="285750" indent="-285750" algn="just">
              <a:buFontTx/>
              <a:buChar char="-"/>
            </a:pPr>
            <a:r>
              <a:rPr lang="en-US" altLang="en-US" sz="3200">
                <a:solidFill>
                  <a:schemeClr val="tx1"/>
                </a:solidFill>
                <a:latin typeface="Times New Roman" panose="02020603050405020304" pitchFamily="18" charset="0"/>
                <a:cs typeface="Times New Roman" panose="02020603050405020304" pitchFamily="18" charset="0"/>
              </a:rPr>
              <a:t>Ôn tập kiến thức đã học.</a:t>
            </a:r>
          </a:p>
          <a:p>
            <a:pPr marL="285750" indent="-285750" algn="just">
              <a:buFontTx/>
              <a:buChar char="-"/>
            </a:pPr>
            <a:r>
              <a:rPr lang="en-US" sz="3200">
                <a:solidFill>
                  <a:schemeClr val="tx1"/>
                </a:solidFill>
                <a:latin typeface="Times New Roman" panose="02020603050405020304" pitchFamily="18" charset="0"/>
                <a:cs typeface="Times New Roman" panose="02020603050405020304" pitchFamily="18" charset="0"/>
              </a:rPr>
              <a:t>Chuẩn bị bài sau: </a:t>
            </a:r>
            <a:endParaRPr lang="en-US" dirty="0"/>
          </a:p>
          <a:p>
            <a:pPr algn="ctr"/>
            <a:r>
              <a:rPr lang="en-US" sz="3200" b="1">
                <a:solidFill>
                  <a:schemeClr val="tx1"/>
                </a:solidFill>
                <a:latin typeface="Times New Roman" panose="02020603050405020304" pitchFamily="18" charset="0"/>
                <a:cs typeface="Times New Roman" panose="02020603050405020304" pitchFamily="18" charset="0"/>
              </a:rPr>
              <a:t>Thêm trạng ngữ chỉ nguyên nhân cho câu</a:t>
            </a:r>
          </a:p>
        </p:txBody>
      </p:sp>
    </p:spTree>
    <p:extLst>
      <p:ext uri="{BB962C8B-B14F-4D97-AF65-F5344CB8AC3E}">
        <p14:creationId xmlns:p14="http://schemas.microsoft.com/office/powerpoint/2010/main" val="3036093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327" y="470263"/>
            <a:ext cx="11181804" cy="5865223"/>
          </a:xfrm>
          <a:prstGeom prst="rect">
            <a:avLst/>
          </a:prstGeom>
        </p:spPr>
      </p:pic>
    </p:spTree>
    <p:extLst>
      <p:ext uri="{BB962C8B-B14F-4D97-AF65-F5344CB8AC3E}">
        <p14:creationId xmlns:p14="http://schemas.microsoft.com/office/powerpoint/2010/main" val="703922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1335317" y="2428435"/>
            <a:ext cx="1165497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50000"/>
              </a:spcBef>
            </a:pPr>
            <a:r>
              <a:rPr lang="en-US" altLang="en-US" sz="3200">
                <a:solidFill>
                  <a:srgbClr val="004DE6"/>
                </a:solidFill>
                <a:latin typeface="Times New Roman" panose="02020603050405020304" pitchFamily="18" charset="0"/>
                <a:cs typeface="Times New Roman" panose="02020603050405020304" pitchFamily="18" charset="0"/>
              </a:rPr>
              <a:t>1. Trạng ngữ chỉ nơi chốn có ý nghĩa gì trong câu?</a:t>
            </a:r>
          </a:p>
          <a:p>
            <a:pPr algn="just">
              <a:spcBef>
                <a:spcPct val="50000"/>
              </a:spcBef>
            </a:pPr>
            <a:r>
              <a:rPr lang="en-US" altLang="en-US" sz="3200">
                <a:solidFill>
                  <a:srgbClr val="004DE6"/>
                </a:solidFill>
                <a:latin typeface="Times New Roman" panose="02020603050405020304" pitchFamily="18" charset="0"/>
                <a:cs typeface="Times New Roman" panose="02020603050405020304" pitchFamily="18" charset="0"/>
              </a:rPr>
              <a:t>2. Trạng ngữ chỉ nơi chốn trong câu trả lời cho câu hỏi nào?</a:t>
            </a:r>
          </a:p>
          <a:p>
            <a:pPr marL="571500" indent="-571500" algn="just">
              <a:spcBef>
                <a:spcPct val="50000"/>
              </a:spcBef>
              <a:buFont typeface="Arial" panose="020B0604020202020204" pitchFamily="34" charset="0"/>
              <a:buChar char="•"/>
            </a:pPr>
            <a:endParaRPr lang="en-US" altLang="en-US" sz="3200">
              <a:solidFill>
                <a:srgbClr val="004DE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3772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ppt_w*0.05"/>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anim calcmode="lin" valueType="num">
                                      <p:cBhvr>
                                        <p:cTn id="9" dur="500" fill="hold"/>
                                        <p:tgtEl>
                                          <p:spTgt spid="3"/>
                                        </p:tgtEl>
                                        <p:attrNameLst>
                                          <p:attrName>ppt_x</p:attrName>
                                        </p:attrNameLst>
                                      </p:cBhvr>
                                      <p:tavLst>
                                        <p:tav tm="0">
                                          <p:val>
                                            <p:strVal val="#ppt_x-.2"/>
                                          </p:val>
                                        </p:tav>
                                        <p:tav tm="100000">
                                          <p:val>
                                            <p:strVal val="#ppt_x"/>
                                          </p:val>
                                        </p:tav>
                                      </p:tavLst>
                                    </p:anim>
                                    <p:anim calcmode="lin" valueType="num">
                                      <p:cBhvr>
                                        <p:cTn id="10" dur="500" fill="hold"/>
                                        <p:tgtEl>
                                          <p:spTgt spid="3"/>
                                        </p:tgtEl>
                                        <p:attrNameLst>
                                          <p:attrName>ppt_y</p:attrName>
                                        </p:attrNameLst>
                                      </p:cBhvr>
                                      <p:tavLst>
                                        <p:tav tm="0">
                                          <p:val>
                                            <p:strVal val="#ppt_y"/>
                                          </p:val>
                                        </p:tav>
                                        <p:tav tm="100000">
                                          <p:val>
                                            <p:strVal val="#ppt_y"/>
                                          </p:val>
                                        </p:tav>
                                      </p:tavLst>
                                    </p:anim>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appy Children | Cartoon posters, Happy kids, Cartoon kids"/>
          <p:cNvPicPr>
            <a:picLocks noChangeAspect="1" noChangeArrowheads="1"/>
          </p:cNvPicPr>
          <p:nvPr/>
        </p:nvPicPr>
        <p:blipFill>
          <a:blip r:embed="rId2">
            <a:extLst>
              <a:ext uri="{28A0092B-C50C-407E-A947-70E740481C1C}">
                <a14:useLocalDpi xmlns:a14="http://schemas.microsoft.com/office/drawing/2010/main" val="0"/>
              </a:ext>
            </a:extLst>
          </a:blip>
          <a:srcRect t="23437" b="30843"/>
          <a:stretch>
            <a:fillRect/>
          </a:stretch>
        </p:blipFill>
        <p:spPr bwMode="auto">
          <a:xfrm>
            <a:off x="2767161" y="3207475"/>
            <a:ext cx="6858000" cy="31354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130675" y="1298750"/>
            <a:ext cx="10130972" cy="1754326"/>
          </a:xfrm>
          <a:prstGeom prst="rect">
            <a:avLst/>
          </a:prstGeom>
          <a:solidFill>
            <a:srgbClr val="66FFFF"/>
          </a:solidFill>
          <a:ln>
            <a:noFill/>
          </a:ln>
          <a:effectLst>
            <a:glow rad="63500">
              <a:schemeClr val="accent1">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91440" tIns="45720" rIns="91440" bIns="45720">
            <a:spAutoFit/>
          </a:bodyPr>
          <a:lstStyle/>
          <a:p>
            <a:pPr algn="ctr"/>
            <a:r>
              <a:rPr lang="vi-VN" sz="5400" b="1">
                <a:ln w="12700">
                  <a:solidFill>
                    <a:schemeClr val="tx2">
                      <a:lumMod val="75000"/>
                    </a:schemeClr>
                  </a:solidFill>
                  <a:prstDash val="solid"/>
                </a:ln>
                <a:solidFill>
                  <a:srgbClr val="FF0000"/>
                </a:solidFill>
                <a:effectLst>
                  <a:outerShdw dist="38100" dir="2640000" algn="bl" rotWithShape="0">
                    <a:schemeClr val="tx2">
                      <a:lumMod val="75000"/>
                    </a:schemeClr>
                  </a:outerShdw>
                </a:effectLst>
                <a:cs typeface="Times New Roman" panose="02020603050405020304" pitchFamily="18" charset="0"/>
              </a:rPr>
              <a:t>THÊM TRẠNG NGỮ</a:t>
            </a:r>
            <a:r>
              <a:rPr lang="en-US" sz="5400" b="1">
                <a:ln w="12700">
                  <a:solidFill>
                    <a:schemeClr val="tx2">
                      <a:lumMod val="75000"/>
                    </a:schemeClr>
                  </a:solidFill>
                  <a:prstDash val="solid"/>
                </a:ln>
                <a:solidFill>
                  <a:srgbClr val="FF0000"/>
                </a:solidFill>
                <a:effectLst>
                  <a:outerShdw dist="38100" dir="2640000" algn="bl" rotWithShape="0">
                    <a:schemeClr val="tx2">
                      <a:lumMod val="75000"/>
                    </a:schemeClr>
                  </a:outerShdw>
                </a:effectLst>
                <a:cs typeface="Times New Roman" panose="02020603050405020304" pitchFamily="18" charset="0"/>
              </a:rPr>
              <a:t> </a:t>
            </a:r>
            <a:r>
              <a:rPr lang="vi-VN" sz="5400" b="1">
                <a:ln w="12700">
                  <a:solidFill>
                    <a:schemeClr val="tx2">
                      <a:lumMod val="75000"/>
                    </a:schemeClr>
                  </a:solidFill>
                  <a:prstDash val="solid"/>
                </a:ln>
                <a:solidFill>
                  <a:srgbClr val="FF0000"/>
                </a:solidFill>
                <a:effectLst>
                  <a:outerShdw dist="38100" dir="2640000" algn="bl" rotWithShape="0">
                    <a:schemeClr val="tx2">
                      <a:lumMod val="75000"/>
                    </a:schemeClr>
                  </a:outerShdw>
                </a:effectLst>
                <a:cs typeface="Times New Roman" panose="02020603050405020304" pitchFamily="18" charset="0"/>
              </a:rPr>
              <a:t>CHỈ </a:t>
            </a:r>
            <a:endParaRPr lang="en-US" sz="5400" b="1">
              <a:ln w="12700">
                <a:solidFill>
                  <a:schemeClr val="tx2">
                    <a:lumMod val="75000"/>
                  </a:schemeClr>
                </a:solidFill>
                <a:prstDash val="solid"/>
              </a:ln>
              <a:solidFill>
                <a:srgbClr val="FF0000"/>
              </a:solidFill>
              <a:effectLst>
                <a:outerShdw dist="38100" dir="2640000" algn="bl" rotWithShape="0">
                  <a:schemeClr val="tx2">
                    <a:lumMod val="75000"/>
                  </a:schemeClr>
                </a:outerShdw>
              </a:effectLst>
              <a:cs typeface="Times New Roman" panose="02020603050405020304" pitchFamily="18" charset="0"/>
            </a:endParaRPr>
          </a:p>
          <a:p>
            <a:pPr algn="ctr"/>
            <a:r>
              <a:rPr lang="en-US" sz="5400" b="1">
                <a:ln w="12700">
                  <a:solidFill>
                    <a:schemeClr val="tx2">
                      <a:lumMod val="75000"/>
                    </a:schemeClr>
                  </a:solidFill>
                  <a:prstDash val="solid"/>
                </a:ln>
                <a:solidFill>
                  <a:srgbClr val="FF0000"/>
                </a:solidFill>
                <a:effectLst>
                  <a:outerShdw dist="38100" dir="2640000" algn="bl" rotWithShape="0">
                    <a:schemeClr val="tx2">
                      <a:lumMod val="75000"/>
                    </a:schemeClr>
                  </a:outerShdw>
                </a:effectLst>
                <a:cs typeface="Times New Roman" panose="02020603050405020304" pitchFamily="18" charset="0"/>
              </a:rPr>
              <a:t>THỜI GIAN </a:t>
            </a:r>
            <a:r>
              <a:rPr lang="vi-VN" sz="5400" b="1">
                <a:ln w="12700">
                  <a:solidFill>
                    <a:schemeClr val="tx2">
                      <a:lumMod val="75000"/>
                    </a:schemeClr>
                  </a:solidFill>
                  <a:prstDash val="solid"/>
                </a:ln>
                <a:solidFill>
                  <a:srgbClr val="FF0000"/>
                </a:solidFill>
                <a:effectLst>
                  <a:outerShdw dist="38100" dir="2640000" algn="bl" rotWithShape="0">
                    <a:schemeClr val="tx2">
                      <a:lumMod val="75000"/>
                    </a:schemeClr>
                  </a:outerShdw>
                </a:effectLst>
                <a:cs typeface="Times New Roman" panose="02020603050405020304" pitchFamily="18" charset="0"/>
              </a:rPr>
              <a:t>CHO CÂU</a:t>
            </a:r>
          </a:p>
        </p:txBody>
      </p:sp>
    </p:spTree>
    <p:extLst>
      <p:ext uri="{BB962C8B-B14F-4D97-AF65-F5344CB8AC3E}">
        <p14:creationId xmlns:p14="http://schemas.microsoft.com/office/powerpoint/2010/main" val="29454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FC4AA681-3F36-42B8-9DF9-F59457234ED6}"/>
              </a:ext>
            </a:extLst>
          </p:cNvPr>
          <p:cNvSpPr/>
          <p:nvPr/>
        </p:nvSpPr>
        <p:spPr>
          <a:xfrm>
            <a:off x="3415937" y="519356"/>
            <a:ext cx="5055326"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err="1">
                <a:solidFill>
                  <a:schemeClr val="tx1"/>
                </a:solidFill>
                <a:latin typeface="Times New Roman" panose="02020603050405020304" pitchFamily="18" charset="0"/>
                <a:cs typeface="Times New Roman" panose="02020603050405020304" pitchFamily="18" charset="0"/>
              </a:rPr>
              <a:t>Yêu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cần</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đạt</a:t>
            </a:r>
            <a:endParaRPr lang="en-US" sz="3000" b="1" dirty="0">
              <a:solidFill>
                <a:schemeClr val="tx1"/>
              </a:solidFill>
              <a:latin typeface="Times New Roman" panose="02020603050405020304" pitchFamily="18" charset="0"/>
              <a:cs typeface="Times New Roman" panose="02020603050405020304" pitchFamily="18" charset="0"/>
            </a:endParaRPr>
          </a:p>
        </p:txBody>
      </p:sp>
      <p:grpSp>
        <p:nvGrpSpPr>
          <p:cNvPr id="11" name="Group 10"/>
          <p:cNvGrpSpPr>
            <a:grpSpLocks/>
          </p:cNvGrpSpPr>
          <p:nvPr/>
        </p:nvGrpSpPr>
        <p:grpSpPr bwMode="auto">
          <a:xfrm>
            <a:off x="610586" y="1539902"/>
            <a:ext cx="10674076" cy="811413"/>
            <a:chOff x="-12697" y="1699617"/>
            <a:chExt cx="9412922" cy="811879"/>
          </a:xfrm>
          <a:solidFill>
            <a:srgbClr val="FF99FF"/>
          </a:solidFill>
        </p:grpSpPr>
        <p:sp>
          <p:nvSpPr>
            <p:cNvPr id="5" name="Rectangle 4">
              <a:extLst>
                <a:ext uri="{FF2B5EF4-FFF2-40B4-BE49-F238E27FC236}">
                  <a16:creationId xmlns:a16="http://schemas.microsoft.com/office/drawing/2014/main" id="{1C59C6FF-16F6-4D4A-8D30-C9647637D21A}"/>
                </a:ext>
              </a:extLst>
            </p:cNvPr>
            <p:cNvSpPr/>
            <p:nvPr/>
          </p:nvSpPr>
          <p:spPr>
            <a:xfrm>
              <a:off x="678063" y="1699617"/>
              <a:ext cx="8722162" cy="811879"/>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ý nghĩa, tác dụng của trạng ngữ chỉ thời gian trong câu.</a:t>
              </a:r>
              <a:endParaRPr lang="en-US" sz="28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1CC2396C-46DF-4CA0-86ED-4BF9BDDE7B02}"/>
                </a:ext>
              </a:extLst>
            </p:cNvPr>
            <p:cNvSpPr/>
            <p:nvPr/>
          </p:nvSpPr>
          <p:spPr>
            <a:xfrm>
              <a:off x="-12697" y="1817260"/>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606562" y="2727922"/>
            <a:ext cx="10674076" cy="894023"/>
            <a:chOff x="-26657" y="2060506"/>
            <a:chExt cx="8941551" cy="894536"/>
          </a:xfrm>
        </p:grpSpPr>
        <p:sp>
          <p:nvSpPr>
            <p:cNvPr id="13" name="Rectangle 12">
              <a:extLst>
                <a:ext uri="{FF2B5EF4-FFF2-40B4-BE49-F238E27FC236}">
                  <a16:creationId xmlns:a16="http://schemas.microsoft.com/office/drawing/2014/main" id="{1C59C6FF-16F6-4D4A-8D30-C9647637D21A}"/>
                </a:ext>
              </a:extLst>
            </p:cNvPr>
            <p:cNvSpPr/>
            <p:nvPr/>
          </p:nvSpPr>
          <p:spPr>
            <a:xfrm>
              <a:off x="643705" y="2060506"/>
              <a:ext cx="8271189" cy="894536"/>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Xác định được trạng ngữ chỉ thời gian trong câu.</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1CC2396C-46DF-4CA0-86ED-4BF9BDDE7B02}"/>
                </a:ext>
              </a:extLst>
            </p:cNvPr>
            <p:cNvSpPr/>
            <p:nvPr/>
          </p:nvSpPr>
          <p:spPr>
            <a:xfrm>
              <a:off x="-26657" y="2164702"/>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p>
          </p:txBody>
        </p:sp>
      </p:grpSp>
      <p:grpSp>
        <p:nvGrpSpPr>
          <p:cNvPr id="16" name="Group 15"/>
          <p:cNvGrpSpPr>
            <a:grpSpLocks/>
          </p:cNvGrpSpPr>
          <p:nvPr/>
        </p:nvGrpSpPr>
        <p:grpSpPr bwMode="auto">
          <a:xfrm>
            <a:off x="606562" y="3934759"/>
            <a:ext cx="10674076" cy="1029127"/>
            <a:chOff x="-12697" y="1699617"/>
            <a:chExt cx="9412922" cy="1029718"/>
          </a:xfrm>
          <a:solidFill>
            <a:srgbClr val="FF99FF"/>
          </a:solidFill>
        </p:grpSpPr>
        <p:sp>
          <p:nvSpPr>
            <p:cNvPr id="17" name="Rectangle 16">
              <a:extLst>
                <a:ext uri="{FF2B5EF4-FFF2-40B4-BE49-F238E27FC236}">
                  <a16:creationId xmlns:a16="http://schemas.microsoft.com/office/drawing/2014/main" id="{1C59C6FF-16F6-4D4A-8D30-C9647637D21A}"/>
                </a:ext>
              </a:extLst>
            </p:cNvPr>
            <p:cNvSpPr/>
            <p:nvPr/>
          </p:nvSpPr>
          <p:spPr>
            <a:xfrm>
              <a:off x="678063" y="1699617"/>
              <a:ext cx="8722162" cy="1029718"/>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Thêm đúng trạng ngữ chỉ thời gian cho phù hợp với nội dung từng câu.</a:t>
              </a:r>
              <a:endParaRPr lang="en-US" sz="28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8" name="Oval 17">
              <a:extLst>
                <a:ext uri="{FF2B5EF4-FFF2-40B4-BE49-F238E27FC236}">
                  <a16:creationId xmlns:a16="http://schemas.microsoft.com/office/drawing/2014/main" id="{1CC2396C-46DF-4CA0-86ED-4BF9BDDE7B02}"/>
                </a:ext>
              </a:extLst>
            </p:cNvPr>
            <p:cNvSpPr/>
            <p:nvPr/>
          </p:nvSpPr>
          <p:spPr>
            <a:xfrm>
              <a:off x="-12697" y="1817260"/>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a:solidFill>
                    <a:schemeClr val="tx1">
                      <a:lumMod val="95000"/>
                      <a:lumOff val="5000"/>
                    </a:schemeClr>
                  </a:solidFill>
                  <a:latin typeface="Arial" panose="020B0604020202020204" pitchFamily="34" charset="0"/>
                  <a:cs typeface="Arial" panose="020B0604020202020204" pitchFamily="34" charset="0"/>
                </a:rPr>
                <a:t>3</a:t>
              </a:r>
              <a:endParaRPr lang="en-US" sz="3200" b="1" dirty="0">
                <a:solidFill>
                  <a:schemeClr val="tx1">
                    <a:lumMod val="95000"/>
                    <a:lumOff val="5000"/>
                  </a:scheme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4371597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2589" y="1933303"/>
            <a:ext cx="8282381" cy="3513908"/>
          </a:xfrm>
          <a:prstGeom prst="rect">
            <a:avLst/>
          </a:prstGeom>
        </p:spPr>
      </p:pic>
      <p:sp>
        <p:nvSpPr>
          <p:cNvPr id="9" name="Rectangle 8"/>
          <p:cNvSpPr/>
          <p:nvPr/>
        </p:nvSpPr>
        <p:spPr>
          <a:xfrm>
            <a:off x="2309056" y="2167542"/>
            <a:ext cx="7869463" cy="923330"/>
          </a:xfrm>
          <a:prstGeom prst="rect">
            <a:avLst/>
          </a:prstGeom>
          <a:noFill/>
        </p:spPr>
        <p:txBody>
          <a:bodyPr wrap="none" lIns="91440" tIns="45720" rIns="91440" bIns="45720">
            <a:spAutoFit/>
          </a:bodyPr>
          <a:lstStyle/>
          <a:p>
            <a:pPr algn="ctr"/>
            <a:r>
              <a:rPr lang="en-US" sz="5400" b="1" cap="none" spc="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Hình thành kiến thức mới</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3298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2259874" y="1604140"/>
            <a:ext cx="7014755" cy="3529563"/>
            <a:chOff x="501963" y="593139"/>
            <a:chExt cx="4692591" cy="3155143"/>
          </a:xfrm>
        </p:grpSpPr>
        <p:grpSp>
          <p:nvGrpSpPr>
            <p:cNvPr id="17" name="Group 16"/>
            <p:cNvGrpSpPr/>
            <p:nvPr/>
          </p:nvGrpSpPr>
          <p:grpSpPr>
            <a:xfrm rot="779021">
              <a:off x="1906329" y="593139"/>
              <a:ext cx="3288225" cy="2133473"/>
              <a:chOff x="1214333" y="5025712"/>
              <a:chExt cx="1133475" cy="1571625"/>
            </a:xfrm>
          </p:grpSpPr>
          <p:grpSp>
            <p:nvGrpSpPr>
              <p:cNvPr id="18" name="Group 17"/>
              <p:cNvGrpSpPr/>
              <p:nvPr/>
            </p:nvGrpSpPr>
            <p:grpSpPr>
              <a:xfrm>
                <a:off x="1214333" y="5025712"/>
                <a:ext cx="1133475" cy="1571625"/>
                <a:chOff x="1214333" y="5025712"/>
                <a:chExt cx="1133475" cy="1571625"/>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594517">
                  <a:off x="1214333" y="5025712"/>
                  <a:ext cx="1133475" cy="1571625"/>
                </a:xfrm>
                <a:prstGeom prst="rect">
                  <a:avLst/>
                </a:prstGeom>
              </p:spPr>
            </p:pic>
            <p:sp>
              <p:nvSpPr>
                <p:cNvPr id="21" name="Rectangle 20"/>
                <p:cNvSpPr/>
                <p:nvPr/>
              </p:nvSpPr>
              <p:spPr>
                <a:xfrm rot="20628557">
                  <a:off x="1260343" y="5126751"/>
                  <a:ext cx="971554" cy="1358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p:cNvSpPr/>
              <p:nvPr/>
            </p:nvSpPr>
            <p:spPr>
              <a:xfrm rot="20665241">
                <a:off x="1233129" y="5205224"/>
                <a:ext cx="1025979" cy="974913"/>
              </a:xfrm>
              <a:prstGeom prst="rect">
                <a:avLst/>
              </a:prstGeom>
              <a:noFill/>
            </p:spPr>
            <p:txBody>
              <a:bodyPr wrap="square" lIns="91440" tIns="45720" rIns="91440" bIns="45720">
                <a:spAutoFit/>
              </a:bodyPr>
              <a:lstStyle/>
              <a:p>
                <a:pPr algn="ct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Hoạt</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a:t>
                </a: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động</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1. </a:t>
                </a:r>
              </a:p>
              <a:p>
                <a:pPr algn="ct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Nhận</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a:t>
                </a: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xét</a:t>
                </a:r>
                <a:endPar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endParaRPr>
              </a:p>
            </p:txBody>
          </p:sp>
        </p:grpSp>
        <p:grpSp>
          <p:nvGrpSpPr>
            <p:cNvPr id="23" name="Group 22"/>
            <p:cNvGrpSpPr/>
            <p:nvPr/>
          </p:nvGrpSpPr>
          <p:grpSpPr>
            <a:xfrm>
              <a:off x="501963" y="891735"/>
              <a:ext cx="2127132" cy="2856547"/>
              <a:chOff x="1086331" y="3256870"/>
              <a:chExt cx="1539304" cy="1628775"/>
            </a:xfrm>
          </p:grpSpPr>
          <p:pic>
            <p:nvPicPr>
              <p:cNvPr id="13" name="Picture 12"/>
              <p:cNvPicPr>
                <a:picLocks noChangeAspect="1"/>
              </p:cNvPicPr>
              <p:nvPr/>
            </p:nvPicPr>
            <p:blipFill rotWithShape="1">
              <a:blip r:embed="rId3">
                <a:extLst>
                  <a:ext uri="{BEBA8EAE-BF5A-486C-A8C5-ECC9F3942E4B}">
                    <a14:imgProps xmlns:a14="http://schemas.microsoft.com/office/drawing/2010/main">
                      <a14:imgLayer r:embed="rId4">
                        <a14:imgEffect>
                          <a14:backgroundRemoval t="4094" b="100000" l="0" r="59322"/>
                        </a14:imgEffect>
                      </a14:imgLayer>
                    </a14:imgProps>
                  </a:ext>
                  <a:ext uri="{28A0092B-C50C-407E-A947-70E740481C1C}">
                    <a14:useLocalDpi xmlns:a14="http://schemas.microsoft.com/office/drawing/2010/main" val="0"/>
                  </a:ext>
                </a:extLst>
              </a:blip>
              <a:srcRect r="45218"/>
              <a:stretch/>
            </p:blipFill>
            <p:spPr>
              <a:xfrm>
                <a:off x="1086331" y="3256870"/>
                <a:ext cx="1539304" cy="1628775"/>
              </a:xfrm>
              <a:prstGeom prst="rect">
                <a:avLst/>
              </a:prstGeom>
            </p:spPr>
          </p:pic>
          <p:sp>
            <p:nvSpPr>
              <p:cNvPr id="22" name="Oval 21"/>
              <p:cNvSpPr/>
              <p:nvPr/>
            </p:nvSpPr>
            <p:spPr>
              <a:xfrm>
                <a:off x="1489166" y="3791352"/>
                <a:ext cx="127506" cy="1275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Oval 27"/>
              <p:cNvSpPr/>
              <p:nvPr/>
            </p:nvSpPr>
            <p:spPr>
              <a:xfrm>
                <a:off x="1908200" y="3727599"/>
                <a:ext cx="127506" cy="1275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904288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Box 87"/>
          <p:cNvSpPr txBox="1">
            <a:spLocks noChangeArrowheads="1"/>
          </p:cNvSpPr>
          <p:nvPr/>
        </p:nvSpPr>
        <p:spPr bwMode="auto">
          <a:xfrm>
            <a:off x="1066799" y="1142999"/>
            <a:ext cx="10007601"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pPr>
            <a:r>
              <a:rPr lang="en-US" altLang="en-US" sz="2800">
                <a:solidFill>
                  <a:srgbClr val="0000FF"/>
                </a:solidFill>
                <a:latin typeface="Times New Roman" panose="02020603050405020304" pitchFamily="18" charset="0"/>
                <a:cs typeface="Times New Roman" panose="02020603050405020304" pitchFamily="18" charset="0"/>
              </a:rPr>
              <a:t>Tìm trạng ngữ trong các câu dưới đây:</a:t>
            </a:r>
          </a:p>
          <a:p>
            <a:pPr algn="just" eaLnBrk="1" hangingPunct="1">
              <a:lnSpc>
                <a:spcPct val="150000"/>
              </a:lnSpc>
            </a:pPr>
            <a:r>
              <a:rPr lang="en-US" altLang="en-US" sz="2800">
                <a:solidFill>
                  <a:srgbClr val="0000FF"/>
                </a:solidFill>
                <a:latin typeface="Times New Roman" panose="02020603050405020304" pitchFamily="18" charset="0"/>
                <a:cs typeface="Times New Roman" panose="02020603050405020304" pitchFamily="18" charset="0"/>
              </a:rPr>
              <a:t>      </a:t>
            </a:r>
            <a:r>
              <a:rPr lang="en-US" altLang="en-US" sz="2800">
                <a:latin typeface="Times New Roman" panose="02020603050405020304" pitchFamily="18" charset="0"/>
                <a:cs typeface="Times New Roman" panose="02020603050405020304" pitchFamily="18" charset="0"/>
              </a:rPr>
              <a:t>Không khí của triều đình thật là ảo não. Đúng lúc đó, một viên thị vệ hớt hải chạy vào:</a:t>
            </a:r>
          </a:p>
          <a:p>
            <a:pPr algn="just" eaLnBrk="1" hangingPunct="1">
              <a:lnSpc>
                <a:spcPct val="150000"/>
              </a:lnSpc>
            </a:pPr>
            <a:r>
              <a:rPr lang="en-US" altLang="en-US" sz="2800">
                <a:latin typeface="Times New Roman" panose="02020603050405020304" pitchFamily="18" charset="0"/>
                <a:cs typeface="Times New Roman" panose="02020603050405020304" pitchFamily="18" charset="0"/>
              </a:rPr>
              <a:t>       Tâu bệ hạ! Thần vừa tóm được một kẻ đang cười sằng sặc ngoài đường.</a:t>
            </a:r>
          </a:p>
          <a:p>
            <a:pPr algn="just" eaLnBrk="1" hangingPunct="1">
              <a:lnSpc>
                <a:spcPct val="150000"/>
              </a:lnSpc>
            </a:pPr>
            <a:r>
              <a:rPr lang="en-US" altLang="en-US" sz="2800">
                <a:latin typeface="Times New Roman" panose="02020603050405020304" pitchFamily="18" charset="0"/>
                <a:cs typeface="Times New Roman" panose="02020603050405020304" pitchFamily="18" charset="0"/>
              </a:rPr>
              <a:t>                                                                           Theo Trần Đức Tiến</a:t>
            </a:r>
          </a:p>
        </p:txBody>
      </p:sp>
      <p:cxnSp>
        <p:nvCxnSpPr>
          <p:cNvPr id="23" name="Straight Connector 22"/>
          <p:cNvCxnSpPr>
            <a:cxnSpLocks noChangeShapeType="1"/>
          </p:cNvCxnSpPr>
          <p:nvPr/>
        </p:nvCxnSpPr>
        <p:spPr bwMode="auto">
          <a:xfrm>
            <a:off x="7698921" y="2336799"/>
            <a:ext cx="1791216" cy="0"/>
          </a:xfrm>
          <a:prstGeom prst="line">
            <a:avLst/>
          </a:prstGeom>
          <a:noFill/>
          <a:ln w="28575"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023196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heckerboard(across)">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20"/>
          <p:cNvSpPr txBox="1">
            <a:spLocks noChangeArrowheads="1"/>
          </p:cNvSpPr>
          <p:nvPr/>
        </p:nvSpPr>
        <p:spPr bwMode="auto">
          <a:xfrm>
            <a:off x="1262742" y="1038679"/>
            <a:ext cx="1045028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a:solidFill>
                  <a:srgbClr val="FF0000"/>
                </a:solidFill>
                <a:latin typeface="Times New Roman" panose="02020603050405020304" pitchFamily="18" charset="0"/>
                <a:cs typeface="Times New Roman" panose="02020603050405020304" pitchFamily="18" charset="0"/>
              </a:rPr>
              <a:t>2. Trạng ngữ vừa tìm được, bổ sung ý nghĩa gì cho câu?</a:t>
            </a:r>
          </a:p>
        </p:txBody>
      </p:sp>
      <p:sp>
        <p:nvSpPr>
          <p:cNvPr id="11" name="Text Box 21"/>
          <p:cNvSpPr txBox="1">
            <a:spLocks noChangeArrowheads="1"/>
          </p:cNvSpPr>
          <p:nvPr/>
        </p:nvSpPr>
        <p:spPr bwMode="auto">
          <a:xfrm>
            <a:off x="1262742" y="1785257"/>
            <a:ext cx="1045028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a:solidFill>
                  <a:srgbClr val="0000CC"/>
                </a:solidFill>
                <a:latin typeface="Times New Roman" panose="02020603050405020304" pitchFamily="18" charset="0"/>
                <a:cs typeface="Times New Roman" panose="02020603050405020304" pitchFamily="18" charset="0"/>
              </a:rPr>
              <a:t>Trạng ngữ “ Đúng lúc đó” bổ sung ý nghĩa về mặt thời gian cho câu.</a:t>
            </a:r>
          </a:p>
        </p:txBody>
      </p:sp>
      <p:sp>
        <p:nvSpPr>
          <p:cNvPr id="15" name="Text Box 5"/>
          <p:cNvSpPr txBox="1">
            <a:spLocks noChangeArrowheads="1"/>
          </p:cNvSpPr>
          <p:nvPr/>
        </p:nvSpPr>
        <p:spPr bwMode="auto">
          <a:xfrm>
            <a:off x="1262742" y="2531835"/>
            <a:ext cx="7620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solidFill>
                  <a:srgbClr val="FF0000"/>
                </a:solidFill>
                <a:latin typeface="Times New Roman" panose="02020603050405020304" pitchFamily="18" charset="0"/>
                <a:cs typeface="Times New Roman" panose="02020603050405020304" pitchFamily="18" charset="0"/>
              </a:rPr>
              <a:t>3. Đặt câu hỏi cho loại trạng ngữ nói trên?</a:t>
            </a:r>
          </a:p>
        </p:txBody>
      </p:sp>
      <p:sp>
        <p:nvSpPr>
          <p:cNvPr id="18" name="Text Box 6"/>
          <p:cNvSpPr txBox="1">
            <a:spLocks noChangeArrowheads="1"/>
          </p:cNvSpPr>
          <p:nvPr/>
        </p:nvSpPr>
        <p:spPr bwMode="auto">
          <a:xfrm>
            <a:off x="1262742" y="3274305"/>
            <a:ext cx="7315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solidFill>
                  <a:srgbClr val="0000FF"/>
                </a:solidFill>
                <a:latin typeface="Times New Roman" panose="02020603050405020304" pitchFamily="18" charset="0"/>
                <a:cs typeface="Times New Roman" panose="02020603050405020304" pitchFamily="18" charset="0"/>
              </a:rPr>
              <a:t>Viên thị vệ hớt hải chạy vào lúc nào?</a:t>
            </a:r>
            <a:endParaRPr lang="en-US" altLang="en-US" sz="2800" b="1">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7933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ox(in)">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8" grpId="0"/>
    </p:bld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2546</TotalTime>
  <Words>1077</Words>
  <Application>Microsoft Office PowerPoint</Application>
  <PresentationFormat>Widescreen</PresentationFormat>
  <Paragraphs>76</Paragraphs>
  <Slides>23</Slides>
  <Notes>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23</vt:i4>
      </vt:variant>
    </vt:vector>
  </HeadingPairs>
  <TitlesOfParts>
    <vt:vector size="31" baseType="lpstr">
      <vt:lpstr>Arial</vt:lpstr>
      <vt:lpstr>Calibri</vt:lpstr>
      <vt:lpstr>Calibri Light</vt:lpstr>
      <vt:lpstr>Garamond</vt:lpstr>
      <vt:lpstr>Times New Roman</vt:lpstr>
      <vt:lpstr>VNI-Helve</vt:lpstr>
      <vt:lpstr>1_Office Theme</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KHAI BINH</dc:creator>
  <cp:lastModifiedBy>Lâm Thị Huyền</cp:lastModifiedBy>
  <cp:revision>410</cp:revision>
  <dcterms:created xsi:type="dcterms:W3CDTF">2021-08-04T18:52:07Z</dcterms:created>
  <dcterms:modified xsi:type="dcterms:W3CDTF">2022-04-25T14:26:11Z</dcterms:modified>
</cp:coreProperties>
</file>