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6" r:id="rId3"/>
    <p:sldMasterId id="2147483699" r:id="rId4"/>
    <p:sldMasterId id="2147483712" r:id="rId5"/>
    <p:sldMasterId id="2147483725" r:id="rId6"/>
  </p:sldMasterIdLst>
  <p:notesMasterIdLst>
    <p:notesMasterId r:id="rId24"/>
  </p:notesMasterIdLst>
  <p:sldIdLst>
    <p:sldId id="257" r:id="rId7"/>
    <p:sldId id="258" r:id="rId8"/>
    <p:sldId id="259" r:id="rId9"/>
    <p:sldId id="261" r:id="rId10"/>
    <p:sldId id="262" r:id="rId11"/>
    <p:sldId id="260" r:id="rId12"/>
    <p:sldId id="264" r:id="rId13"/>
    <p:sldId id="265" r:id="rId14"/>
    <p:sldId id="266" r:id="rId15"/>
    <p:sldId id="267" r:id="rId16"/>
    <p:sldId id="268" r:id="rId17"/>
    <p:sldId id="269" r:id="rId18"/>
    <p:sldId id="270" r:id="rId19"/>
    <p:sldId id="271" r:id="rId20"/>
    <p:sldId id="272" r:id="rId21"/>
    <p:sldId id="273" r:id="rId22"/>
    <p:sldId id="274" r:id="rId23"/>
  </p:sldIdLst>
  <p:sldSz cx="12192000" cy="6858000"/>
  <p:notesSz cx="6858000" cy="9144000"/>
  <p:embeddedFontLst>
    <p:embeddedFont>
      <p:font typeface="#9Slide07 IcielPony" panose="02000000000000000000" pitchFamily="2" charset="0"/>
      <p:regular r:id="rId25"/>
    </p:embeddedFont>
    <p:embeddedFont>
      <p:font typeface="SVN-Poky's" panose="020B0606040200020203" pitchFamily="34" charset="0"/>
      <p:regular r:id="rId26"/>
    </p:embeddedFont>
    <p:embeddedFont>
      <p:font typeface="SVN-Dancing Script" panose="02040603050506020204" pitchFamily="18" charset="0"/>
      <p:regular r:id="rId27"/>
    </p:embeddedFont>
    <p:embeddedFont>
      <p:font typeface="#9Slide07 IcielBC Cubano Normal" panose="00000500000000000000" pitchFamily="2" charset="0"/>
      <p:regular r:id="rId28"/>
    </p:embeddedFont>
    <p:embeddedFont>
      <p:font typeface="Calibri" panose="020F0502020204030204" pitchFamily="34" charset="0"/>
      <p:regular r:id="rId29"/>
      <p:bold r:id="rId30"/>
      <p:italic r:id="rId31"/>
      <p:boldItalic r:id="rId32"/>
    </p:embeddedFont>
    <p:embeddedFont>
      <p:font typeface="UTM Avo" panose="02040603050506020204" pitchFamily="18"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9Slide05 Bodega Script"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5B2"/>
    <a:srgbClr val="FFE12C"/>
    <a:srgbClr val="E84730"/>
    <a:srgbClr val="FFF23F"/>
    <a:srgbClr val="AB4640"/>
    <a:srgbClr val="E1FF2D"/>
    <a:srgbClr val="631B18"/>
    <a:srgbClr val="FF3939"/>
    <a:srgbClr val="86EE5E"/>
    <a:srgbClr val="198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2" d="100"/>
          <a:sy n="82" d="100"/>
        </p:scale>
        <p:origin x="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9742E-5E8C-4B13-94A8-02A77869E34A}" type="datetimeFigureOut">
              <a:rPr lang="en-GB" smtClean="0"/>
              <a:t>30/01/2023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44376-E86B-4AAC-BBFE-397CE8851CB7}" type="slidenum">
              <a:rPr lang="en-GB" smtClean="0"/>
              <a:t>‹#›</a:t>
            </a:fld>
            <a:endParaRPr lang="en-GB"/>
          </a:p>
        </p:txBody>
      </p:sp>
    </p:spTree>
    <p:extLst>
      <p:ext uri="{BB962C8B-B14F-4D97-AF65-F5344CB8AC3E}">
        <p14:creationId xmlns:p14="http://schemas.microsoft.com/office/powerpoint/2010/main" val="198778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335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8627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44417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0790457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335108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46190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613492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1287351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272979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9335487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18475279"/>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8759108"/>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680251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583248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3939668"/>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9325259"/>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54065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1090114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05330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874827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3716234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885136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0303267"/>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2170520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896345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5719681"/>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5761596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1282214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84440314"/>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472754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0540046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999304"/>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9210446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8023551"/>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70012184"/>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358718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928129"/>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9677259"/>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21848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885977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34580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6715529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3250136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2650673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63499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86082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069314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5532038"/>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9831407"/>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7363275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609596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4340794"/>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618372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9406556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347729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924146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6937967"/>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356746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1925260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7948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65765177"/>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611244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6501021"/>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3364991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97012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7084287"/>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46544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9499301"/>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36726789"/>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08048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37834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5515744"/>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311867"/>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7278644"/>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1724865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413526" y="6538912"/>
            <a:ext cx="1703527" cy="1757684"/>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573947" y="-1757684"/>
            <a:ext cx="1703527" cy="1757684"/>
          </a:xfrm>
          <a:prstGeom prst="rect">
            <a:avLst/>
          </a:prstGeom>
        </p:spPr>
      </p:pic>
    </p:spTree>
    <p:extLst>
      <p:ext uri="{BB962C8B-B14F-4D97-AF65-F5344CB8AC3E}">
        <p14:creationId xmlns:p14="http://schemas.microsoft.com/office/powerpoint/2010/main" val="1311782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413526" y="6538912"/>
            <a:ext cx="1703527" cy="1757684"/>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573947" y="-1757684"/>
            <a:ext cx="1703527" cy="1757684"/>
          </a:xfrm>
          <a:prstGeom prst="rect">
            <a:avLst/>
          </a:prstGeom>
        </p:spPr>
      </p:pic>
    </p:spTree>
    <p:extLst>
      <p:ext uri="{BB962C8B-B14F-4D97-AF65-F5344CB8AC3E}">
        <p14:creationId xmlns:p14="http://schemas.microsoft.com/office/powerpoint/2010/main" val="17410194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413526" y="6538912"/>
            <a:ext cx="1703527" cy="1757684"/>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573947" y="-1757684"/>
            <a:ext cx="1703527" cy="1757684"/>
          </a:xfrm>
          <a:prstGeom prst="rect">
            <a:avLst/>
          </a:prstGeom>
        </p:spPr>
      </p:pic>
    </p:spTree>
    <p:extLst>
      <p:ext uri="{BB962C8B-B14F-4D97-AF65-F5344CB8AC3E}">
        <p14:creationId xmlns:p14="http://schemas.microsoft.com/office/powerpoint/2010/main" val="16873615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2413526" y="6538912"/>
            <a:ext cx="1703527" cy="1757684"/>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2573947" y="-1757684"/>
            <a:ext cx="1703527" cy="1757684"/>
          </a:xfrm>
          <a:prstGeom prst="rect">
            <a:avLst/>
          </a:prstGeom>
        </p:spPr>
      </p:pic>
    </p:spTree>
    <p:extLst>
      <p:ext uri="{BB962C8B-B14F-4D97-AF65-F5344CB8AC3E}">
        <p14:creationId xmlns:p14="http://schemas.microsoft.com/office/powerpoint/2010/main" val="3461567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38" r:id="rId13"/>
  </p:sldLayoutIdLst>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413526" y="6538912"/>
            <a:ext cx="1703527" cy="1757684"/>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2573947" y="-1757684"/>
            <a:ext cx="1703527" cy="1757684"/>
          </a:xfrm>
          <a:prstGeom prst="rect">
            <a:avLst/>
          </a:prstGeom>
        </p:spPr>
      </p:pic>
    </p:spTree>
    <p:extLst>
      <p:ext uri="{BB962C8B-B14F-4D97-AF65-F5344CB8AC3E}">
        <p14:creationId xmlns:p14="http://schemas.microsoft.com/office/powerpoint/2010/main" val="39496429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727516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6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6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5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1552F83-9BF1-428E-BA3B-470B8AEDD3EF}"/>
              </a:ext>
            </a:extLst>
          </p:cNvPr>
          <p:cNvPicPr>
            <a:picLocks noChangeAspect="1"/>
          </p:cNvPicPr>
          <p:nvPr/>
        </p:nvPicPr>
        <p:blipFill>
          <a:blip r:embed="rId2"/>
          <a:stretch>
            <a:fillRect/>
          </a:stretch>
        </p:blipFill>
        <p:spPr>
          <a:xfrm>
            <a:off x="0" y="1"/>
            <a:ext cx="12192000" cy="6857999"/>
          </a:xfrm>
          <a:prstGeom prst="rect">
            <a:avLst/>
          </a:prstGeom>
        </p:spPr>
      </p:pic>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069869" y="2"/>
            <a:ext cx="11122131" cy="637987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5" name="Picture 4"/>
          <p:cNvPicPr>
            <a:picLocks noChangeAspect="1"/>
          </p:cNvPicPr>
          <p:nvPr/>
        </p:nvPicPr>
        <p:blipFill>
          <a:blip r:embed="rId5"/>
          <a:stretch>
            <a:fillRect/>
          </a:stretch>
        </p:blipFill>
        <p:spPr>
          <a:xfrm>
            <a:off x="1922451" y="545502"/>
            <a:ext cx="5852667" cy="3889585"/>
          </a:xfrm>
          <a:prstGeom prst="rect">
            <a:avLst/>
          </a:prstGeom>
        </p:spPr>
      </p:pic>
    </p:spTree>
    <p:extLst>
      <p:ext uri="{BB962C8B-B14F-4D97-AF65-F5344CB8AC3E}">
        <p14:creationId xmlns:p14="http://schemas.microsoft.com/office/powerpoint/2010/main" val="23930964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473725"/>
            <a:ext cx="10858500" cy="5507975"/>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921538" y="677308"/>
            <a:ext cx="2492698" cy="2181111"/>
          </a:xfrm>
          <a:prstGeom prst="rect">
            <a:avLst/>
          </a:prstGeom>
        </p:spPr>
      </p:pic>
      <p:sp>
        <p:nvSpPr>
          <p:cNvPr id="9" name="Rectangle 8"/>
          <p:cNvSpPr/>
          <p:nvPr/>
        </p:nvSpPr>
        <p:spPr>
          <a:xfrm>
            <a:off x="3669024" y="550056"/>
            <a:ext cx="7755468" cy="2677656"/>
          </a:xfrm>
          <a:prstGeom prst="rect">
            <a:avLst/>
          </a:prstGeom>
        </p:spPr>
        <p:txBody>
          <a:bodyPr wrap="square">
            <a:spAutoFit/>
          </a:bodyPr>
          <a:lstStyle/>
          <a:p>
            <a:pPr algn="just"/>
            <a:r>
              <a:rPr lang="vi-VN" sz="2800" i="1"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Ống tiêu hóa gồm: Miệng, thực quản, dạ dày, ruột non, ruột già và hậu môn kết nối với nhau thành ống tiêu hóa.</a:t>
            </a:r>
            <a:endParaRPr lang="en-GB"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Ống tiêu hóa bắt đầu từ miệng và kết thúc tại hậu môn,dài đến 7m</a:t>
            </a:r>
            <a:r>
              <a:rPr lang="vi-VN" sz="2800" dirty="0" smtClean="0">
                <a:latin typeface="Cambria" panose="02040503050406030204" pitchFamily="18" charset="0"/>
                <a:ea typeface="Cambria" panose="02040503050406030204" pitchFamily="18" charset="0"/>
              </a:rPr>
              <a:t>,</a:t>
            </a:r>
            <a:r>
              <a:rPr lang="en-GB"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gấp </a:t>
            </a:r>
            <a:r>
              <a:rPr lang="vi-VN" sz="2800" dirty="0">
                <a:latin typeface="Cambria" panose="02040503050406030204" pitchFamily="18" charset="0"/>
                <a:ea typeface="Cambria" panose="02040503050406030204" pitchFamily="18" charset="0"/>
              </a:rPr>
              <a:t>4 lần chiều cao của người trưởng thành</a:t>
            </a:r>
            <a:r>
              <a:rPr lang="vi-VN"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sp>
        <p:nvSpPr>
          <p:cNvPr id="3" name="Rectangle 2"/>
          <p:cNvSpPr/>
          <p:nvPr/>
        </p:nvSpPr>
        <p:spPr>
          <a:xfrm>
            <a:off x="842994" y="3227712"/>
            <a:ext cx="10506012" cy="2677656"/>
          </a:xfrm>
          <a:prstGeom prst="rect">
            <a:avLst/>
          </a:prstGeom>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-Thực quản là một ống dài khoảng 25cm.</a:t>
            </a:r>
            <a:endParaRPr lang="en-GB" sz="2800" dirty="0">
              <a:solidFill>
                <a:prstClr val="black"/>
              </a:solidFill>
              <a:latin typeface="Cambria" panose="02040503050406030204" pitchFamily="18" charset="0"/>
              <a:ea typeface="Cambria" panose="02040503050406030204" pitchFamily="18" charset="0"/>
            </a:endParaRPr>
          </a:p>
          <a:p>
            <a:pPr lvl="0" algn="just"/>
            <a:r>
              <a:rPr lang="vi-VN" sz="2800" dirty="0">
                <a:solidFill>
                  <a:prstClr val="black"/>
                </a:solidFill>
                <a:latin typeface="Cambria" panose="02040503050406030204" pitchFamily="18" charset="0"/>
                <a:ea typeface="Cambria" panose="02040503050406030204" pitchFamily="18" charset="0"/>
              </a:rPr>
              <a:t>-Dạ dày là phần phình to nhất của ống tiêu hóa, làm thành cái túi có thể tích khoảng 1200cm3.</a:t>
            </a:r>
            <a:endParaRPr lang="en-GB" sz="2800" dirty="0">
              <a:solidFill>
                <a:prstClr val="black"/>
              </a:solidFill>
              <a:latin typeface="Cambria" panose="02040503050406030204" pitchFamily="18" charset="0"/>
              <a:ea typeface="Cambria" panose="02040503050406030204" pitchFamily="18" charset="0"/>
            </a:endParaRPr>
          </a:p>
          <a:p>
            <a:pPr lvl="0" algn="just"/>
            <a:r>
              <a:rPr lang="vi-VN" sz="2800" dirty="0">
                <a:solidFill>
                  <a:prstClr val="black"/>
                </a:solidFill>
                <a:latin typeface="Cambria" panose="02040503050406030204" pitchFamily="18" charset="0"/>
                <a:ea typeface="Cambria" panose="02040503050406030204" pitchFamily="18" charset="0"/>
              </a:rPr>
              <a:t>-Ruột non là phần dài nhất của ống tiêu hóa, dài từ 4-6m ở người trưởng thành.</a:t>
            </a:r>
            <a:endParaRPr lang="en-GB" sz="2800" dirty="0">
              <a:solidFill>
                <a:prstClr val="black"/>
              </a:solidFill>
              <a:latin typeface="Cambria" panose="02040503050406030204" pitchFamily="18" charset="0"/>
              <a:ea typeface="Cambria" panose="02040503050406030204" pitchFamily="18" charset="0"/>
            </a:endParaRPr>
          </a:p>
          <a:p>
            <a:pPr lvl="0" algn="just"/>
            <a:r>
              <a:rPr lang="vi-VN" sz="2800" dirty="0">
                <a:solidFill>
                  <a:prstClr val="black"/>
                </a:solidFill>
                <a:latin typeface="Cambria" panose="02040503050406030204" pitchFamily="18" charset="0"/>
                <a:ea typeface="Cambria" panose="02040503050406030204" pitchFamily="18" charset="0"/>
              </a:rPr>
              <a:t>-Ruột già dài khoảng 1-1,5 m.</a:t>
            </a:r>
            <a:endParaRPr lang="vi-VN" sz="2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444941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16525" y="2241474"/>
            <a:ext cx="3763079" cy="2100581"/>
          </a:xfrm>
          <a:prstGeom prst="rect">
            <a:avLst/>
          </a:prstGeom>
        </p:spPr>
      </p:pic>
    </p:spTree>
    <p:extLst>
      <p:ext uri="{BB962C8B-B14F-4D97-AF65-F5344CB8AC3E}">
        <p14:creationId xmlns:p14="http://schemas.microsoft.com/office/powerpoint/2010/main" val="412939948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390152"/>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441942" y="2022034"/>
            <a:ext cx="6774106" cy="4186386"/>
            <a:chOff x="3836669" y="3358350"/>
            <a:chExt cx="7279822" cy="2649837"/>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36669" y="335835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045337" y="4807858"/>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855915" y="2151698"/>
            <a:ext cx="5504554" cy="3108543"/>
          </a:xfrm>
          <a:prstGeom prst="rect">
            <a:avLst/>
          </a:prstGeom>
        </p:spPr>
        <p:txBody>
          <a:bodyPr wrap="square">
            <a:spAutoFit/>
          </a:bodyPr>
          <a:lstStyle/>
          <a:p>
            <a:pPr marL="457200" indent="-457200" algn="just">
              <a:buFontTx/>
              <a:buChar char="-"/>
            </a:pPr>
            <a:r>
              <a:rPr lang="en-GB" sz="2800" dirty="0" smtClean="0">
                <a:latin typeface="Cambria" panose="02040503050406030204" pitchFamily="18" charset="0"/>
                <a:ea typeface="Cambria" panose="02040503050406030204" pitchFamily="18" charset="0"/>
              </a:rPr>
              <a:t>Chia </a:t>
            </a:r>
            <a:r>
              <a:rPr lang="en-GB" sz="2800" dirty="0" err="1" smtClean="0">
                <a:latin typeface="Cambria" panose="02040503050406030204" pitchFamily="18" charset="0"/>
                <a:ea typeface="Cambria" panose="02040503050406030204" pitchFamily="18" charset="0"/>
              </a:rPr>
              <a:t>lớp</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thành</a:t>
            </a:r>
            <a:r>
              <a:rPr lang="en-GB" sz="2800" dirty="0" smtClean="0">
                <a:latin typeface="Cambria" panose="02040503050406030204" pitchFamily="18" charset="0"/>
                <a:ea typeface="Cambria" panose="02040503050406030204" pitchFamily="18" charset="0"/>
              </a:rPr>
              <a:t> 3 </a:t>
            </a:r>
            <a:r>
              <a:rPr lang="en-GB" sz="2800" dirty="0" err="1" smtClean="0">
                <a:latin typeface="Cambria" panose="02040503050406030204" pitchFamily="18" charset="0"/>
                <a:ea typeface="Cambria" panose="02040503050406030204" pitchFamily="18" charset="0"/>
              </a:rPr>
              <a:t>đội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các</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đội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sẽ</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nhận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tranh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và</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mảnh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ghép</a:t>
            </a:r>
            <a:r>
              <a:rPr lang="en-GB" sz="2800" dirty="0" smtClean="0">
                <a:latin typeface="Cambria" panose="02040503050406030204" pitchFamily="18" charset="0"/>
                <a:ea typeface="Cambria" panose="02040503050406030204" pitchFamily="18" charset="0"/>
              </a:rPr>
              <a:t>.</a:t>
            </a:r>
          </a:p>
          <a:p>
            <a:pPr marL="457200" indent="-457200" algn="just">
              <a:buFontTx/>
              <a:buChar char="-"/>
            </a:pPr>
            <a:r>
              <a:rPr lang="en-GB" sz="2800" dirty="0" err="1" smtClean="0">
                <a:latin typeface="Cambria" panose="02040503050406030204" pitchFamily="18" charset="0"/>
                <a:ea typeface="Cambria" panose="02040503050406030204" pitchFamily="18" charset="0"/>
              </a:rPr>
              <a:t>Các</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đội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sẽ</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tiến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hành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ghép</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các</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bộ</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phận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vào</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đúng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vị</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trí</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sơ</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đồ</a:t>
            </a:r>
            <a:endParaRPr lang="en-GB" sz="2800" dirty="0" smtClean="0">
              <a:latin typeface="Cambria" panose="02040503050406030204" pitchFamily="18" charset="0"/>
              <a:ea typeface="Cambria" panose="02040503050406030204" pitchFamily="18" charset="0"/>
            </a:endParaRPr>
          </a:p>
          <a:p>
            <a:pPr marL="457200" indent="-457200" algn="just">
              <a:buFontTx/>
              <a:buChar char="-"/>
            </a:pPr>
            <a:r>
              <a:rPr lang="en-GB" sz="2800" dirty="0" err="1" smtClean="0">
                <a:latin typeface="Cambria" panose="02040503050406030204" pitchFamily="18" charset="0"/>
                <a:ea typeface="Cambria" panose="02040503050406030204" pitchFamily="18" charset="0"/>
              </a:rPr>
              <a:t>Đội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nào</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ghép</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đúng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và</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nhanh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nhất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sẽ</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giành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chiến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thắng</a:t>
            </a:r>
            <a:r>
              <a:rPr lang="en-GB"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3"/>
          <a:stretch>
            <a:fillRect/>
          </a:stretch>
        </p:blipFill>
        <p:spPr>
          <a:xfrm>
            <a:off x="7216047" y="2022034"/>
            <a:ext cx="4054207" cy="3547431"/>
          </a:xfrm>
          <a:prstGeom prst="rect">
            <a:avLst/>
          </a:prstGeom>
        </p:spPr>
      </p:pic>
      <p:pic>
        <p:nvPicPr>
          <p:cNvPr id="2" name="Picture 1"/>
          <p:cNvPicPr>
            <a:picLocks noChangeAspect="1"/>
          </p:cNvPicPr>
          <p:nvPr/>
        </p:nvPicPr>
        <p:blipFill>
          <a:blip r:embed="rId4"/>
          <a:stretch>
            <a:fillRect/>
          </a:stretch>
        </p:blipFill>
        <p:spPr>
          <a:xfrm>
            <a:off x="855915" y="421396"/>
            <a:ext cx="11376122" cy="1902117"/>
          </a:xfrm>
          <a:prstGeom prst="rect">
            <a:avLst/>
          </a:prstGeom>
        </p:spPr>
      </p:pic>
    </p:spTree>
    <p:extLst>
      <p:ext uri="{BB962C8B-B14F-4D97-AF65-F5344CB8AC3E}">
        <p14:creationId xmlns:p14="http://schemas.microsoft.com/office/powerpoint/2010/main" val="366705031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453438"/>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Picture 17"/>
          <p:cNvPicPr>
            <a:picLocks noChangeAspect="1"/>
          </p:cNvPicPr>
          <p:nvPr/>
        </p:nvPicPr>
        <p:blipFill>
          <a:blip r:embed="rId3"/>
          <a:stretch>
            <a:fillRect/>
          </a:stretch>
        </p:blipFill>
        <p:spPr>
          <a:xfrm>
            <a:off x="1084226" y="1826898"/>
            <a:ext cx="4871815" cy="3948979"/>
          </a:xfrm>
          <a:prstGeom prst="rect">
            <a:avLst/>
          </a:prstGeom>
        </p:spPr>
      </p:pic>
      <p:sp>
        <p:nvSpPr>
          <p:cNvPr id="2" name="Rounded Rectangle 1"/>
          <p:cNvSpPr/>
          <p:nvPr/>
        </p:nvSpPr>
        <p:spPr>
          <a:xfrm>
            <a:off x="6714434" y="2095493"/>
            <a:ext cx="1388125"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Miệng</a:t>
            </a:r>
            <a:endParaRPr lang="en-GB" sz="2400" dirty="0">
              <a:solidFill>
                <a:schemeClr val="tx1"/>
              </a:solidFill>
              <a:latin typeface="Cambria" panose="02040503050406030204" pitchFamily="18" charset="0"/>
              <a:ea typeface="Cambria" panose="02040503050406030204" pitchFamily="18" charset="0"/>
            </a:endParaRPr>
          </a:p>
        </p:txBody>
      </p:sp>
      <p:sp>
        <p:nvSpPr>
          <p:cNvPr id="20" name="Rounded Rectangle 19"/>
          <p:cNvSpPr/>
          <p:nvPr/>
        </p:nvSpPr>
        <p:spPr>
          <a:xfrm>
            <a:off x="8660919" y="2098878"/>
            <a:ext cx="2428990"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Tuyến</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nước</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bọt</a:t>
            </a:r>
            <a:endParaRPr lang="en-GB" sz="2400" dirty="0">
              <a:solidFill>
                <a:schemeClr val="tx1"/>
              </a:solidFill>
              <a:latin typeface="Cambria" panose="02040503050406030204" pitchFamily="18" charset="0"/>
              <a:ea typeface="Cambria" panose="02040503050406030204" pitchFamily="18" charset="0"/>
            </a:endParaRPr>
          </a:p>
        </p:txBody>
      </p:sp>
      <p:sp>
        <p:nvSpPr>
          <p:cNvPr id="21" name="Rounded Rectangle 20"/>
          <p:cNvSpPr/>
          <p:nvPr/>
        </p:nvSpPr>
        <p:spPr>
          <a:xfrm>
            <a:off x="6599971" y="2897700"/>
            <a:ext cx="1866721"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Thực</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quản</a:t>
            </a:r>
            <a:endParaRPr lang="en-GB" sz="2400" dirty="0">
              <a:solidFill>
                <a:schemeClr val="tx1"/>
              </a:solidFill>
              <a:latin typeface="Cambria" panose="02040503050406030204" pitchFamily="18" charset="0"/>
              <a:ea typeface="Cambria" panose="02040503050406030204" pitchFamily="18" charset="0"/>
            </a:endParaRPr>
          </a:p>
        </p:txBody>
      </p:sp>
      <p:sp>
        <p:nvSpPr>
          <p:cNvPr id="24" name="Rounded Rectangle 23"/>
          <p:cNvSpPr/>
          <p:nvPr/>
        </p:nvSpPr>
        <p:spPr>
          <a:xfrm>
            <a:off x="6699860" y="3721404"/>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Gan</a:t>
            </a:r>
            <a:r>
              <a:rPr lang="en-GB" sz="2400" dirty="0" smtClean="0">
                <a:solidFill>
                  <a:schemeClr val="tx1"/>
                </a:solidFill>
                <a:latin typeface="Cambria" panose="02040503050406030204" pitchFamily="18" charset="0"/>
                <a:ea typeface="Cambria" panose="02040503050406030204" pitchFamily="18" charset="0"/>
              </a:rPr>
              <a:t> </a:t>
            </a:r>
            <a:endParaRPr lang="en-GB" sz="2400" dirty="0">
              <a:solidFill>
                <a:schemeClr val="tx1"/>
              </a:solidFill>
              <a:latin typeface="Cambria" panose="02040503050406030204" pitchFamily="18" charset="0"/>
              <a:ea typeface="Cambria" panose="02040503050406030204" pitchFamily="18" charset="0"/>
            </a:endParaRPr>
          </a:p>
        </p:txBody>
      </p:sp>
      <p:sp>
        <p:nvSpPr>
          <p:cNvPr id="25" name="Rounded Rectangle 24"/>
          <p:cNvSpPr/>
          <p:nvPr/>
        </p:nvSpPr>
        <p:spPr>
          <a:xfrm>
            <a:off x="9236379" y="3707128"/>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Dạ</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dày</a:t>
            </a:r>
            <a:endParaRPr lang="en-GB" sz="2400" dirty="0">
              <a:solidFill>
                <a:schemeClr val="tx1"/>
              </a:solidFill>
              <a:latin typeface="Cambria" panose="02040503050406030204" pitchFamily="18" charset="0"/>
              <a:ea typeface="Cambria" panose="02040503050406030204" pitchFamily="18" charset="0"/>
            </a:endParaRPr>
          </a:p>
        </p:txBody>
      </p:sp>
      <p:sp>
        <p:nvSpPr>
          <p:cNvPr id="26" name="Rounded Rectangle 25"/>
          <p:cNvSpPr/>
          <p:nvPr/>
        </p:nvSpPr>
        <p:spPr>
          <a:xfrm>
            <a:off x="6795047" y="5220038"/>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Ruột</a:t>
            </a:r>
            <a:r>
              <a:rPr lang="en-GB" sz="2400" dirty="0" smtClean="0">
                <a:solidFill>
                  <a:schemeClr val="tx1"/>
                </a:solidFill>
                <a:latin typeface="Cambria" panose="02040503050406030204" pitchFamily="18" charset="0"/>
                <a:ea typeface="Cambria" panose="02040503050406030204" pitchFamily="18" charset="0"/>
              </a:rPr>
              <a:t> non</a:t>
            </a:r>
            <a:endParaRPr lang="en-GB" sz="2400" dirty="0">
              <a:solidFill>
                <a:schemeClr val="tx1"/>
              </a:solidFill>
              <a:latin typeface="Cambria" panose="02040503050406030204" pitchFamily="18" charset="0"/>
              <a:ea typeface="Cambria" panose="02040503050406030204" pitchFamily="18" charset="0"/>
            </a:endParaRPr>
          </a:p>
        </p:txBody>
      </p:sp>
      <p:sp>
        <p:nvSpPr>
          <p:cNvPr id="27" name="Rounded Rectangle 26"/>
          <p:cNvSpPr/>
          <p:nvPr/>
        </p:nvSpPr>
        <p:spPr>
          <a:xfrm>
            <a:off x="6795047" y="4524469"/>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Ruột</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già</a:t>
            </a:r>
            <a:endParaRPr lang="en-GB" sz="2400" dirty="0">
              <a:solidFill>
                <a:schemeClr val="tx1"/>
              </a:solidFill>
              <a:latin typeface="Cambria" panose="02040503050406030204" pitchFamily="18" charset="0"/>
              <a:ea typeface="Cambria" panose="02040503050406030204" pitchFamily="18" charset="0"/>
            </a:endParaRPr>
          </a:p>
        </p:txBody>
      </p:sp>
      <p:sp>
        <p:nvSpPr>
          <p:cNvPr id="28" name="Rounded Rectangle 27"/>
          <p:cNvSpPr/>
          <p:nvPr/>
        </p:nvSpPr>
        <p:spPr>
          <a:xfrm>
            <a:off x="9338008" y="4524469"/>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Hậu</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môn</a:t>
            </a:r>
            <a:endParaRPr lang="en-GB" sz="2400" dirty="0">
              <a:solidFill>
                <a:schemeClr val="tx1"/>
              </a:solidFill>
              <a:latin typeface="Cambria" panose="02040503050406030204" pitchFamily="18" charset="0"/>
              <a:ea typeface="Cambria" panose="02040503050406030204" pitchFamily="18" charset="0"/>
            </a:endParaRPr>
          </a:p>
        </p:txBody>
      </p:sp>
      <p:sp>
        <p:nvSpPr>
          <p:cNvPr id="29" name="Rounded Rectangle 28"/>
          <p:cNvSpPr/>
          <p:nvPr/>
        </p:nvSpPr>
        <p:spPr>
          <a:xfrm>
            <a:off x="9370666" y="5166709"/>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Túi</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mật</a:t>
            </a:r>
            <a:endParaRPr lang="en-GB" sz="2400" dirty="0">
              <a:solidFill>
                <a:schemeClr val="tx1"/>
              </a:solidFill>
              <a:latin typeface="Cambria" panose="02040503050406030204" pitchFamily="18" charset="0"/>
              <a:ea typeface="Cambria" panose="02040503050406030204" pitchFamily="18" charset="0"/>
            </a:endParaRPr>
          </a:p>
        </p:txBody>
      </p:sp>
      <p:sp>
        <p:nvSpPr>
          <p:cNvPr id="30" name="Rounded Rectangle 29"/>
          <p:cNvSpPr/>
          <p:nvPr/>
        </p:nvSpPr>
        <p:spPr>
          <a:xfrm>
            <a:off x="9133442" y="2958964"/>
            <a:ext cx="1608463" cy="390152"/>
          </a:xfrm>
          <a:prstGeom prst="roundRect">
            <a:avLst/>
          </a:prstGeom>
          <a:solidFill>
            <a:srgbClr val="FDD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Tụy</a:t>
            </a:r>
            <a:r>
              <a:rPr lang="en-GB" sz="2400" dirty="0" smtClean="0">
                <a:solidFill>
                  <a:schemeClr val="tx1"/>
                </a:solidFill>
                <a:latin typeface="Cambria" panose="02040503050406030204" pitchFamily="18" charset="0"/>
                <a:ea typeface="Cambria" panose="02040503050406030204" pitchFamily="18" charset="0"/>
              </a:rPr>
              <a:t>  </a:t>
            </a:r>
            <a:endParaRPr lang="en-GB" sz="24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815878" y="480447"/>
            <a:ext cx="11376122" cy="1902117"/>
          </a:xfrm>
          <a:prstGeom prst="rect">
            <a:avLst/>
          </a:prstGeom>
        </p:spPr>
      </p:pic>
    </p:spTree>
    <p:extLst>
      <p:ext uri="{BB962C8B-B14F-4D97-AF65-F5344CB8AC3E}">
        <p14:creationId xmlns:p14="http://schemas.microsoft.com/office/powerpoint/2010/main" val="1437890470"/>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anim calcmode="lin" valueType="num">
                                      <p:cBhvr>
                                        <p:cTn id="60" dur="1000" fill="hold"/>
                                        <p:tgtEl>
                                          <p:spTgt spid="30"/>
                                        </p:tgtEl>
                                        <p:attrNameLst>
                                          <p:attrName>ppt_x</p:attrName>
                                        </p:attrNameLst>
                                      </p:cBhvr>
                                      <p:tavLst>
                                        <p:tav tm="0">
                                          <p:val>
                                            <p:strVal val="#ppt_x"/>
                                          </p:val>
                                        </p:tav>
                                        <p:tav tm="100000">
                                          <p:val>
                                            <p:strVal val="#ppt_x"/>
                                          </p:val>
                                        </p:tav>
                                      </p:tavLst>
                                    </p:anim>
                                    <p:anim calcmode="lin" valueType="num">
                                      <p:cBhvr>
                                        <p:cTn id="6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30952329"/>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82627" y="2365156"/>
            <a:ext cx="3633531" cy="2127688"/>
          </a:xfrm>
          <a:prstGeom prst="rect">
            <a:avLst/>
          </a:prstGeom>
        </p:spPr>
      </p:pic>
    </p:spTree>
    <p:extLst>
      <p:ext uri="{BB962C8B-B14F-4D97-AF65-F5344CB8AC3E}">
        <p14:creationId xmlns:p14="http://schemas.microsoft.com/office/powerpoint/2010/main" val="208065678"/>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016753" y="336464"/>
            <a:ext cx="4158494" cy="2929250"/>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933406" y="888274"/>
            <a:ext cx="23251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sp>
        <p:nvSpPr>
          <p:cNvPr id="2" name="Rectangle 1"/>
          <p:cNvSpPr/>
          <p:nvPr/>
        </p:nvSpPr>
        <p:spPr>
          <a:xfrm>
            <a:off x="638630" y="3996691"/>
            <a:ext cx="10914783" cy="757130"/>
          </a:xfrm>
          <a:prstGeom prst="rect">
            <a:avLst/>
          </a:prstGeom>
        </p:spPr>
        <p:txBody>
          <a:bodyPr wrap="none">
            <a:spAutoFit/>
          </a:bodyPr>
          <a:lstStyle/>
          <a:p>
            <a:pPr algn="just">
              <a:lnSpc>
                <a:spcPct val="120000"/>
              </a:lnSpc>
              <a:spcAft>
                <a:spcPts val="0"/>
              </a:spcAft>
            </a:pP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Em</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hãy</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kể</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lại</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tên</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các</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bộ</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phận</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của</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cơ</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quan</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tiêu</a:t>
            </a:r>
            <a:r>
              <a:rPr lang="en-GB" sz="3600" b="1" dirty="0" smtClean="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smtClean="0">
                <a:solidFill>
                  <a:schemeClr val="accent6">
                    <a:lumMod val="50000"/>
                  </a:schemeClr>
                </a:solidFill>
                <a:effectLst/>
                <a:latin typeface="Cambria" panose="02040503050406030204" pitchFamily="18" charset="0"/>
                <a:ea typeface="Cambria" panose="02040503050406030204" pitchFamily="18" charset="0"/>
              </a:rPr>
              <a:t>hóa</a:t>
            </a:r>
            <a:r>
              <a:rPr lang="en-GB" sz="3600" b="1" dirty="0" smtClean="0">
                <a:solidFill>
                  <a:schemeClr val="accent6">
                    <a:lumMod val="50000"/>
                  </a:schemeClr>
                </a:solidFill>
                <a:latin typeface="Cambria" panose="02040503050406030204" pitchFamily="18" charset="0"/>
                <a:ea typeface="Cambria" panose="02040503050406030204" pitchFamily="18" charset="0"/>
              </a:rPr>
              <a:t>.</a:t>
            </a:r>
            <a:endParaRPr lang="en-GB" sz="3200" b="1" dirty="0">
              <a:solidFill>
                <a:schemeClr val="accent6">
                  <a:lumMod val="5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340033"/>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9629669"/>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1380789" y="-587396"/>
            <a:ext cx="9604285" cy="7870371"/>
          </a:xfrm>
          <a:prstGeom prst="rect">
            <a:avLst/>
          </a:prstGeom>
        </p:spPr>
      </p:pic>
      <p:sp>
        <p:nvSpPr>
          <p:cNvPr id="10" name="文本框 9">
            <a:extLst>
              <a:ext uri="{FF2B5EF4-FFF2-40B4-BE49-F238E27FC236}">
                <a16:creationId xmlns:a16="http://schemas.microsoft.com/office/drawing/2014/main" id="{EE23207B-96F1-4E8C-B8A6-653503244CF0}"/>
              </a:ext>
            </a:extLst>
          </p:cNvPr>
          <p:cNvSpPr txBox="1"/>
          <p:nvPr/>
        </p:nvSpPr>
        <p:spPr>
          <a:xfrm>
            <a:off x="2265069" y="1869885"/>
            <a:ext cx="4312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dirty="0" err="1" smtClean="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Yêu</a:t>
            </a:r>
            <a:r>
              <a:rPr kumimoji="0" lang="en-GB" altLang="zh-CN" sz="2800" b="0" i="0" u="none" strike="noStrike" kern="1200" cap="none" spc="0" normalizeH="0" noProof="0" dirty="0" smtClean="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noProof="0" dirty="0" err="1" smtClean="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cầu</a:t>
            </a:r>
            <a:r>
              <a:rPr kumimoji="0" lang="en-GB" altLang="zh-CN" sz="2800" b="0" i="0" u="none" strike="noStrike" kern="1200" cap="none" spc="0" normalizeH="0" noProof="0" dirty="0" smtClean="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noProof="0" dirty="0" err="1" smtClean="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cần</a:t>
            </a:r>
            <a:r>
              <a:rPr kumimoji="0" lang="en-GB" altLang="zh-CN" sz="2800" b="0" i="0" u="none" strike="noStrike" kern="1200" cap="none" spc="0" normalizeH="0" noProof="0" dirty="0" smtClean="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noProof="0" dirty="0" err="1" smtClean="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đạt</a:t>
            </a:r>
            <a:endParaRPr kumimoji="0" lang="zh-CN" altLang="en-US"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Rectangle 2"/>
          <p:cNvSpPr/>
          <p:nvPr/>
        </p:nvSpPr>
        <p:spPr>
          <a:xfrm>
            <a:off x="2265069" y="2431303"/>
            <a:ext cx="5502305" cy="937885"/>
          </a:xfrm>
          <a:prstGeom prst="rect">
            <a:avLst/>
          </a:prstGeom>
        </p:spPr>
        <p:txBody>
          <a:bodyPr wrap="square">
            <a:spAutoFit/>
          </a:bodyPr>
          <a:lstStyle/>
          <a:p>
            <a:pPr indent="228600" algn="just">
              <a:lnSpc>
                <a:spcPct val="120000"/>
              </a:lnSpc>
              <a:spcAft>
                <a:spcPts val="0"/>
              </a:spcAft>
            </a:pPr>
            <a:r>
              <a:rPr lang="nl-NL" sz="2400" dirty="0" smtClean="0">
                <a:effectLst/>
                <a:latin typeface="Cambria" panose="02040503050406030204" pitchFamily="18" charset="0"/>
                <a:ea typeface="Cambria" panose="02040503050406030204" pitchFamily="18" charset="0"/>
              </a:rPr>
              <a:t>- Chỉ</a:t>
            </a:r>
            <a:r>
              <a:rPr lang="vi-VN" sz="2400" dirty="0" smtClean="0">
                <a:effectLst/>
                <a:latin typeface="Cambria" panose="02040503050406030204" pitchFamily="18" charset="0"/>
                <a:ea typeface="Cambria" panose="02040503050406030204" pitchFamily="18" charset="0"/>
              </a:rPr>
              <a:t> và nói tên các bộ phận chính của cơ quan tiêu hóa trong cơ thể người</a:t>
            </a:r>
            <a:r>
              <a:rPr lang="nl-NL" sz="2400" dirty="0" smtClean="0">
                <a:effectLst/>
                <a:latin typeface="Cambria" panose="02040503050406030204" pitchFamily="18" charset="0"/>
                <a:ea typeface="Cambria" panose="02040503050406030204" pitchFamily="18" charset="0"/>
              </a:rPr>
              <a:t>.</a:t>
            </a:r>
            <a:endParaRPr lang="en-GB" sz="2400" dirty="0" smtClean="0">
              <a:effectLst/>
              <a:latin typeface="Cambria" panose="02040503050406030204" pitchFamily="18" charset="0"/>
              <a:ea typeface="Cambria" panose="02040503050406030204" pitchFamily="18" charset="0"/>
            </a:endParaRPr>
          </a:p>
        </p:txBody>
      </p:sp>
      <p:sp>
        <p:nvSpPr>
          <p:cNvPr id="4" name="Rectangle 3"/>
          <p:cNvSpPr/>
          <p:nvPr/>
        </p:nvSpPr>
        <p:spPr>
          <a:xfrm>
            <a:off x="2332585" y="3347789"/>
            <a:ext cx="6886750" cy="1865126"/>
          </a:xfrm>
          <a:prstGeom prst="rect">
            <a:avLst/>
          </a:prstGeom>
        </p:spPr>
        <p:txBody>
          <a:bodyPr wrap="square">
            <a:spAutoFit/>
          </a:bodyPr>
          <a:lstStyle/>
          <a:p>
            <a:pPr lvl="0" indent="228600" algn="just">
              <a:lnSpc>
                <a:spcPct val="120000"/>
              </a:lnSpc>
            </a:pPr>
            <a:r>
              <a:rPr lang="nl-NL"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Nhận biết và trình bày được chức năng của các bộ phận của cơ quan tiêu hóa và chức năng của cơ quan tiêu hóa qua sự tiêu hóa thức ăn( ăn, uống, thải bã, ...) </a:t>
            </a:r>
            <a:r>
              <a:rPr lang="nl-NL" sz="2400" dirty="0">
                <a:solidFill>
                  <a:prstClr val="black"/>
                </a:solidFill>
                <a:latin typeface="Cambria" panose="02040503050406030204" pitchFamily="18" charset="0"/>
                <a:ea typeface="Cambria" panose="02040503050406030204" pitchFamily="18" charset="0"/>
              </a:rPr>
              <a:t>.</a:t>
            </a:r>
            <a:endParaRPr lang="en-GB" sz="2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2958608"/>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602516" y="2162379"/>
            <a:ext cx="4233131" cy="2258772"/>
          </a:xfrm>
          <a:prstGeom prst="rect">
            <a:avLst/>
          </a:prstGeom>
        </p:spPr>
      </p:pic>
    </p:spTree>
    <p:extLst>
      <p:ext uri="{BB962C8B-B14F-4D97-AF65-F5344CB8AC3E}">
        <p14:creationId xmlns:p14="http://schemas.microsoft.com/office/powerpoint/2010/main" val="2101853815"/>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C BỤNG ĐÓI - Tiên Cookie ft. Thanh Ngân (Official Lyric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6969688"/>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016753" y="336464"/>
            <a:ext cx="4158494" cy="2929250"/>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933406" y="888274"/>
            <a:ext cx="23251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sp>
        <p:nvSpPr>
          <p:cNvPr id="2" name="Rectangle 1"/>
          <p:cNvSpPr/>
          <p:nvPr/>
        </p:nvSpPr>
        <p:spPr>
          <a:xfrm>
            <a:off x="152033" y="3996691"/>
            <a:ext cx="11887934" cy="695960"/>
          </a:xfrm>
          <a:prstGeom prst="rect">
            <a:avLst/>
          </a:prstGeom>
        </p:spPr>
        <p:txBody>
          <a:bodyPr wrap="none">
            <a:spAutoFit/>
          </a:bodyPr>
          <a:lstStyle/>
          <a:p>
            <a:pPr algn="just">
              <a:lnSpc>
                <a:spcPct val="120000"/>
              </a:lnSpc>
              <a:spcAft>
                <a:spcPts val="0"/>
              </a:spcAft>
            </a:pPr>
            <a:r>
              <a:rPr lang="vi-VN" sz="3600" b="1" dirty="0" smtClean="0">
                <a:solidFill>
                  <a:schemeClr val="accent6">
                    <a:lumMod val="50000"/>
                  </a:schemeClr>
                </a:solidFill>
                <a:effectLst/>
                <a:latin typeface="Cambria" panose="02040503050406030204" pitchFamily="18" charset="0"/>
                <a:ea typeface="Cambria" panose="02040503050406030204" pitchFamily="18" charset="0"/>
              </a:rPr>
              <a:t>Điều gì sẽ xảy ra với thức ăn khi chúng ta ăn vào cơ thể?</a:t>
            </a:r>
            <a:endParaRPr lang="en-GB" sz="3200" b="1" dirty="0">
              <a:solidFill>
                <a:schemeClr val="accent6">
                  <a:lumMod val="5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6373252"/>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739408" y="2324559"/>
            <a:ext cx="3972431" cy="2319473"/>
          </a:xfrm>
          <a:prstGeom prst="rect">
            <a:avLst/>
          </a:prstGeom>
        </p:spPr>
      </p:pic>
    </p:spTree>
    <p:extLst>
      <p:ext uri="{BB962C8B-B14F-4D97-AF65-F5344CB8AC3E}">
        <p14:creationId xmlns:p14="http://schemas.microsoft.com/office/powerpoint/2010/main" val="82161306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876300"/>
            <a:ext cx="10858500"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1021683" y="1128999"/>
            <a:ext cx="5257143" cy="4600000"/>
          </a:xfrm>
          <a:prstGeom prst="rect">
            <a:avLst/>
          </a:prstGeom>
        </p:spPr>
      </p:pic>
      <p:pic>
        <p:nvPicPr>
          <p:cNvPr id="10"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5944705" y="876298"/>
            <a:ext cx="5700124" cy="5017726"/>
          </a:xfrm>
          <a:prstGeom prst="rect">
            <a:avLst/>
          </a:prstGeom>
          <a:effectLst>
            <a:outerShdw blurRad="12700" dist="12700" dir="2700000" algn="tl" rotWithShape="0">
              <a:prstClr val="black">
                <a:alpha val="40000"/>
              </a:prstClr>
            </a:outerShdw>
          </a:effectLst>
        </p:spPr>
      </p:pic>
      <p:sp>
        <p:nvSpPr>
          <p:cNvPr id="9" name="Rectangle 8"/>
          <p:cNvSpPr/>
          <p:nvPr/>
        </p:nvSpPr>
        <p:spPr>
          <a:xfrm>
            <a:off x="7254376" y="1998154"/>
            <a:ext cx="3149219" cy="2160591"/>
          </a:xfrm>
          <a:prstGeom prst="rect">
            <a:avLst/>
          </a:prstGeom>
        </p:spPr>
        <p:txBody>
          <a:bodyPr wrap="square">
            <a:spAutoFit/>
          </a:bodyPr>
          <a:lstStyle/>
          <a:p>
            <a:pPr algn="ctr">
              <a:lnSpc>
                <a:spcPct val="120000"/>
              </a:lnSpc>
              <a:spcAft>
                <a:spcPts val="0"/>
              </a:spcAft>
            </a:pPr>
            <a:r>
              <a:rPr lang="en-GB" sz="2800" b="1" dirty="0" err="1" smtClean="0">
                <a:effectLst/>
                <a:latin typeface="Cambria" panose="02040503050406030204" pitchFamily="18" charset="0"/>
                <a:ea typeface="Cambria" panose="02040503050406030204" pitchFamily="18" charset="0"/>
              </a:rPr>
              <a:t>Thảo</a:t>
            </a:r>
            <a:r>
              <a:rPr lang="en-GB" sz="2800" b="1" dirty="0" smtClean="0">
                <a:effectLst/>
                <a:latin typeface="Cambria" panose="02040503050406030204" pitchFamily="18" charset="0"/>
                <a:ea typeface="Cambria" panose="02040503050406030204" pitchFamily="18" charset="0"/>
              </a:rPr>
              <a:t> </a:t>
            </a:r>
            <a:r>
              <a:rPr lang="en-GB" sz="2800" b="1" dirty="0" err="1" smtClean="0">
                <a:effectLst/>
                <a:latin typeface="Cambria" panose="02040503050406030204" pitchFamily="18" charset="0"/>
                <a:ea typeface="Cambria" panose="02040503050406030204" pitchFamily="18" charset="0"/>
              </a:rPr>
              <a:t>luận</a:t>
            </a:r>
            <a:r>
              <a:rPr lang="en-GB" sz="2800" b="1" dirty="0" smtClean="0">
                <a:effectLst/>
                <a:latin typeface="Cambria" panose="02040503050406030204" pitchFamily="18" charset="0"/>
                <a:ea typeface="Cambria" panose="02040503050406030204" pitchFamily="18" charset="0"/>
              </a:rPr>
              <a:t> </a:t>
            </a:r>
            <a:r>
              <a:rPr lang="en-GB" sz="2800" b="1" dirty="0" err="1" smtClean="0">
                <a:effectLst/>
                <a:latin typeface="Cambria" panose="02040503050406030204" pitchFamily="18" charset="0"/>
                <a:ea typeface="Cambria" panose="02040503050406030204" pitchFamily="18" charset="0"/>
              </a:rPr>
              <a:t>nhóm</a:t>
            </a:r>
            <a:r>
              <a:rPr lang="en-GB" sz="2800" b="1" dirty="0" smtClean="0">
                <a:effectLst/>
                <a:latin typeface="Cambria" panose="02040503050406030204" pitchFamily="18" charset="0"/>
                <a:ea typeface="Cambria" panose="02040503050406030204" pitchFamily="18" charset="0"/>
              </a:rPr>
              <a:t> </a:t>
            </a:r>
            <a:r>
              <a:rPr lang="en-GB" sz="2800" b="1" dirty="0" err="1" smtClean="0">
                <a:effectLst/>
                <a:latin typeface="Cambria" panose="02040503050406030204" pitchFamily="18" charset="0"/>
                <a:ea typeface="Cambria" panose="02040503050406030204" pitchFamily="18" charset="0"/>
              </a:rPr>
              <a:t>đôi</a:t>
            </a:r>
            <a:r>
              <a:rPr lang="en-GB" sz="2800" b="1" dirty="0" smtClean="0">
                <a:effectLst/>
                <a:latin typeface="Cambria" panose="02040503050406030204" pitchFamily="18" charset="0"/>
                <a:ea typeface="Cambria" panose="02040503050406030204" pitchFamily="18" charset="0"/>
              </a:rPr>
              <a:t> </a:t>
            </a:r>
            <a:r>
              <a:rPr lang="vi-VN" sz="2800" b="1" dirty="0" smtClean="0">
                <a:effectLst/>
                <a:latin typeface="Cambria" panose="02040503050406030204" pitchFamily="18" charset="0"/>
                <a:ea typeface="Cambria" panose="02040503050406030204" pitchFamily="18" charset="0"/>
              </a:rPr>
              <a:t>chỉ và nói tên các bộ phận của cơ quan tiêu hóa?</a:t>
            </a:r>
            <a:endParaRPr lang="en-GB" sz="2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2160664"/>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876300"/>
            <a:ext cx="10858500"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1021683" y="1128999"/>
            <a:ext cx="5257143" cy="4600000"/>
          </a:xfrm>
          <a:prstGeom prst="rect">
            <a:avLst/>
          </a:prstGeom>
        </p:spPr>
      </p:pic>
      <p:sp>
        <p:nvSpPr>
          <p:cNvPr id="9" name="Rectangle 8"/>
          <p:cNvSpPr/>
          <p:nvPr/>
        </p:nvSpPr>
        <p:spPr>
          <a:xfrm>
            <a:off x="6456292" y="1341761"/>
            <a:ext cx="4891491" cy="4174476"/>
          </a:xfrm>
          <a:prstGeom prst="rect">
            <a:avLst/>
          </a:prstGeom>
        </p:spPr>
        <p:txBody>
          <a:bodyPr wrap="square">
            <a:spAutoFit/>
          </a:bodyPr>
          <a:lstStyle/>
          <a:p>
            <a:pPr algn="just">
              <a:lnSpc>
                <a:spcPct val="120000"/>
              </a:lnSpc>
              <a:spcAft>
                <a:spcPts val="0"/>
              </a:spcAft>
            </a:pPr>
            <a:r>
              <a:rPr lang="vi-VN" sz="3200" b="1" dirty="0" smtClean="0">
                <a:effectLst/>
                <a:latin typeface="Cambria" panose="02040503050406030204" pitchFamily="18" charset="0"/>
                <a:ea typeface="Cambria" panose="02040503050406030204" pitchFamily="18" charset="0"/>
              </a:rPr>
              <a:t>+</a:t>
            </a:r>
            <a:r>
              <a:rPr lang="en-GB" sz="3200" b="1" dirty="0" smtClean="0">
                <a:effectLst/>
                <a:latin typeface="Cambria" panose="02040503050406030204" pitchFamily="18" charset="0"/>
                <a:ea typeface="Cambria" panose="02040503050406030204" pitchFamily="18" charset="0"/>
              </a:rPr>
              <a:t> </a:t>
            </a:r>
            <a:r>
              <a:rPr lang="vi-VN" sz="3200" b="1" dirty="0" smtClean="0">
                <a:effectLst/>
                <a:latin typeface="Cambria" panose="02040503050406030204" pitchFamily="18" charset="0"/>
                <a:ea typeface="Cambria" panose="02040503050406030204" pitchFamily="18" charset="0"/>
              </a:rPr>
              <a:t>Cơ quan tiêu hóa gồm:</a:t>
            </a:r>
            <a:r>
              <a:rPr lang="en-GB" sz="3200" b="1" dirty="0" smtClean="0">
                <a:effectLst/>
                <a:latin typeface="Cambria" panose="02040503050406030204" pitchFamily="18" charset="0"/>
                <a:ea typeface="Cambria" panose="02040503050406030204" pitchFamily="18" charset="0"/>
              </a:rPr>
              <a:t> </a:t>
            </a:r>
            <a:r>
              <a:rPr lang="vi-VN" sz="3200" b="1" dirty="0" smtClean="0">
                <a:effectLst/>
                <a:latin typeface="Cambria" panose="02040503050406030204" pitchFamily="18" charset="0"/>
                <a:ea typeface="Cambria" panose="02040503050406030204" pitchFamily="18" charset="0"/>
              </a:rPr>
              <a:t>Miệng, thực quản, dạ dày, ruột non, ruột già và hậu môn.</a:t>
            </a:r>
          </a:p>
          <a:p>
            <a:pPr algn="just">
              <a:lnSpc>
                <a:spcPct val="120000"/>
              </a:lnSpc>
              <a:spcAft>
                <a:spcPts val="0"/>
              </a:spcAft>
            </a:pPr>
            <a:r>
              <a:rPr lang="vi-VN" sz="3200" b="1" dirty="0" smtClean="0">
                <a:effectLst/>
                <a:latin typeface="Cambria" panose="02040503050406030204" pitchFamily="18" charset="0"/>
                <a:ea typeface="Cambria" panose="02040503050406030204" pitchFamily="18" charset="0"/>
              </a:rPr>
              <a:t>+</a:t>
            </a:r>
            <a:r>
              <a:rPr lang="en-GB" sz="3200" b="1" dirty="0" smtClean="0">
                <a:effectLst/>
                <a:latin typeface="Cambria" panose="02040503050406030204" pitchFamily="18" charset="0"/>
                <a:ea typeface="Cambria" panose="02040503050406030204" pitchFamily="18" charset="0"/>
              </a:rPr>
              <a:t> </a:t>
            </a:r>
            <a:r>
              <a:rPr lang="vi-VN" sz="3200" b="1" dirty="0" smtClean="0">
                <a:effectLst/>
                <a:latin typeface="Cambria" panose="02040503050406030204" pitchFamily="18" charset="0"/>
                <a:ea typeface="Cambria" panose="02040503050406030204" pitchFamily="18" charset="0"/>
              </a:rPr>
              <a:t>Tuyến tiêu hóa gồm: Tuyến nước bọt, gan, nước bọt, túi mật và tụy.</a:t>
            </a:r>
          </a:p>
        </p:txBody>
      </p:sp>
    </p:spTree>
    <p:extLst>
      <p:ext uri="{BB962C8B-B14F-4D97-AF65-F5344CB8AC3E}">
        <p14:creationId xmlns:p14="http://schemas.microsoft.com/office/powerpoint/2010/main" val="75077530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876300"/>
            <a:ext cx="10858500"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Picture 6"/>
          <p:cNvPicPr>
            <a:picLocks noChangeAspect="1"/>
          </p:cNvPicPr>
          <p:nvPr/>
        </p:nvPicPr>
        <p:blipFill>
          <a:blip r:embed="rId3"/>
          <a:stretch>
            <a:fillRect/>
          </a:stretch>
        </p:blipFill>
        <p:spPr>
          <a:xfrm>
            <a:off x="1021683" y="1128999"/>
            <a:ext cx="5257143" cy="4600000"/>
          </a:xfrm>
          <a:prstGeom prst="rect">
            <a:avLst/>
          </a:prstGeom>
        </p:spPr>
      </p:pic>
      <p:pic>
        <p:nvPicPr>
          <p:cNvPr id="10"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5972382" y="1231364"/>
            <a:ext cx="5700124" cy="4043190"/>
          </a:xfrm>
          <a:prstGeom prst="rect">
            <a:avLst/>
          </a:prstGeom>
          <a:effectLst>
            <a:outerShdw blurRad="12700" dist="12700" dir="2700000" algn="tl" rotWithShape="0">
              <a:prstClr val="black">
                <a:alpha val="40000"/>
              </a:prstClr>
            </a:outerShdw>
          </a:effectLst>
        </p:spPr>
      </p:pic>
      <p:sp>
        <p:nvSpPr>
          <p:cNvPr id="9" name="Rectangle 8"/>
          <p:cNvSpPr/>
          <p:nvPr/>
        </p:nvSpPr>
        <p:spPr>
          <a:xfrm>
            <a:off x="7397496" y="2141372"/>
            <a:ext cx="2834223" cy="1643527"/>
          </a:xfrm>
          <a:prstGeom prst="rect">
            <a:avLst/>
          </a:prstGeom>
        </p:spPr>
        <p:txBody>
          <a:bodyPr wrap="square">
            <a:spAutoFit/>
          </a:bodyPr>
          <a:lstStyle/>
          <a:p>
            <a:pPr algn="ctr">
              <a:lnSpc>
                <a:spcPct val="120000"/>
              </a:lnSpc>
              <a:spcAft>
                <a:spcPts val="0"/>
              </a:spcAft>
            </a:pPr>
            <a:r>
              <a:rPr lang="vi-VN" sz="2800" b="1" dirty="0" smtClean="0">
                <a:effectLst/>
                <a:latin typeface="Cambria" panose="02040503050406030204" pitchFamily="18" charset="0"/>
                <a:ea typeface="Cambria" panose="02040503050406030204" pitchFamily="18" charset="0"/>
              </a:rPr>
              <a:t>Cơ quan tiêu hóa gồm những bộ phận nào?</a:t>
            </a:r>
            <a:endParaRPr lang="en-GB" sz="2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0277346"/>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414</Words>
  <Application>Microsoft Office PowerPoint</Application>
  <PresentationFormat>Widescreen</PresentationFormat>
  <Paragraphs>42</Paragraphs>
  <Slides>17</Slides>
  <Notes>2</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17</vt:i4>
      </vt:variant>
    </vt:vector>
  </HeadingPairs>
  <TitlesOfParts>
    <vt:vector size="37" baseType="lpstr">
      <vt:lpstr>等线 Light</vt:lpstr>
      <vt:lpstr>#9Slide07 IcielPony</vt:lpstr>
      <vt:lpstr>SVN-Poky's</vt:lpstr>
      <vt:lpstr>SVN-Dancing Script</vt:lpstr>
      <vt:lpstr>思源黑体 CN Medium</vt:lpstr>
      <vt:lpstr>Times New Roman</vt:lpstr>
      <vt:lpstr>#9Slide07 IcielBC Cubano Normal</vt:lpstr>
      <vt:lpstr>Calibri</vt:lpstr>
      <vt:lpstr>UTM Avo</vt:lpstr>
      <vt:lpstr>字魂115号-刀刀体</vt:lpstr>
      <vt:lpstr>等线</vt:lpstr>
      <vt:lpstr>Arial</vt:lpstr>
      <vt:lpstr>Cambria</vt:lpstr>
      <vt:lpstr>#9Slide05 Bodega Script</vt:lpstr>
      <vt:lpstr>Office 主题​​</vt:lpstr>
      <vt:lpstr>1_Office 主题​​</vt:lpstr>
      <vt:lpstr>2_Office 主题​​</vt:lpstr>
      <vt:lpstr>3_Office 主题​​</vt:lpstr>
      <vt:lpstr>4_Office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14</cp:revision>
  <dcterms:created xsi:type="dcterms:W3CDTF">2023-01-29T07:34:09Z</dcterms:created>
  <dcterms:modified xsi:type="dcterms:W3CDTF">2023-01-30T03:43:36Z</dcterms:modified>
</cp:coreProperties>
</file>