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7"/>
  </p:notesMasterIdLst>
  <p:sldIdLst>
    <p:sldId id="445" r:id="rId3"/>
    <p:sldId id="282" r:id="rId4"/>
    <p:sldId id="280" r:id="rId5"/>
    <p:sldId id="386" r:id="rId6"/>
    <p:sldId id="283" r:id="rId7"/>
    <p:sldId id="278" r:id="rId8"/>
    <p:sldId id="366" r:id="rId9"/>
    <p:sldId id="311" r:id="rId10"/>
    <p:sldId id="447" r:id="rId11"/>
    <p:sldId id="579" r:id="rId12"/>
    <p:sldId id="533" r:id="rId13"/>
    <p:sldId id="477" r:id="rId14"/>
    <p:sldId id="460" r:id="rId15"/>
    <p:sldId id="310" r:id="rId16"/>
    <p:sldId id="562" r:id="rId17"/>
    <p:sldId id="575" r:id="rId18"/>
    <p:sldId id="580" r:id="rId19"/>
    <p:sldId id="495" r:id="rId20"/>
    <p:sldId id="581" r:id="rId21"/>
    <p:sldId id="559" r:id="rId22"/>
    <p:sldId id="582" r:id="rId23"/>
    <p:sldId id="292" r:id="rId24"/>
    <p:sldId id="29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FFFF99"/>
    <a:srgbClr val="00FFCC"/>
    <a:srgbClr val="004DE6"/>
    <a:srgbClr val="DDBA59"/>
    <a:srgbClr val="006600"/>
    <a:srgbClr val="9900FF"/>
    <a:srgbClr val="FF0066"/>
    <a:srgbClr val="FF66C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0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8004" y="2067379"/>
            <a:ext cx="8583839" cy="15240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Gióng nhìn mẹ, mở miệng, bật lên thành tiếng: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200" i="1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- Mẹ mời sứ giả vào đây cho con!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THÁNH  GIÓNG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7843" y="120672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1. </a:t>
            </a:r>
            <a:r>
              <a:rPr lang="en-US" altLang="en-US" sz="3200" b="1">
                <a:latin typeface="Times New Roman" panose="02020603050405020304" pitchFamily="18" charset="0"/>
              </a:rPr>
              <a:t>Câu in nghiêng dưới đây được dùng làm gì?</a:t>
            </a:r>
          </a:p>
        </p:txBody>
      </p:sp>
      <p:sp>
        <p:nvSpPr>
          <p:cNvPr id="2" name="Up Arrow Callout 1"/>
          <p:cNvSpPr/>
          <p:nvPr/>
        </p:nvSpPr>
        <p:spPr>
          <a:xfrm>
            <a:off x="1756229" y="3106058"/>
            <a:ext cx="6502400" cy="1770742"/>
          </a:xfrm>
          <a:prstGeom prst="upArrowCallout">
            <a:avLst>
              <a:gd name="adj1" fmla="val 8607"/>
              <a:gd name="adj2" fmla="val 11637"/>
              <a:gd name="adj3" fmla="val 18443"/>
              <a:gd name="adj4" fmla="val 5986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của Gióng nhờ mẹ gọi sứ giả vào.</a:t>
            </a:r>
            <a:endParaRPr lang="en-US" sz="3200">
              <a:solidFill>
                <a:srgbClr val="004D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32618" y="3743778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2. </a:t>
            </a:r>
            <a:r>
              <a:rPr lang="en-US" altLang="en-US" sz="3200" b="1">
                <a:latin typeface="Times New Roman" panose="02020603050405020304" pitchFamily="18" charset="0"/>
              </a:rPr>
              <a:t>Cuối câu in nghiêng có dấu gì?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7924801" y="1791502"/>
            <a:ext cx="3556000" cy="966359"/>
          </a:xfrm>
          <a:prstGeom prst="cloudCallout">
            <a:avLst>
              <a:gd name="adj1" fmla="val -54050"/>
              <a:gd name="adj2" fmla="val 6011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0" y="2525486"/>
            <a:ext cx="304801" cy="580572"/>
          </a:xfrm>
          <a:prstGeom prst="ellipse">
            <a:avLst/>
          </a:prstGeom>
          <a:noFill/>
          <a:ln w="19050">
            <a:solidFill>
              <a:srgbClr val="003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72960" y="812133"/>
            <a:ext cx="9280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3. Em hãy nói với bạn bên cạnh một câu để mượn quyển vở. Viết lại câu ấy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72960" y="2004332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</a:rPr>
              <a:t>Ví dụ:</a:t>
            </a: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1579335" y="2666888"/>
            <a:ext cx="7696200" cy="6858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Cho mình  mượn quyển vở của bạn với! </a:t>
            </a:r>
            <a:br>
              <a:rPr lang="en-US" altLang="en-US" sz="2800" smtClean="0">
                <a:latin typeface="Times New Roman" panose="02020603050405020304" pitchFamily="18" charset="0"/>
              </a:rPr>
            </a:br>
            <a:endParaRPr lang="en-US" altLang="en-US" sz="2800" smtClean="0">
              <a:latin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79335" y="3314699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Hãy cho tớ mượn quyển vở này với!</a:t>
            </a:r>
            <a:b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79334" y="3953555"/>
            <a:ext cx="8937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chemeClr val="tx2"/>
                </a:solidFill>
                <a:latin typeface="Times New Roman" panose="02020603050405020304" pitchFamily="18" charset="0"/>
              </a:rPr>
              <a:t>Làm 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ơn cho mình mượn quyển vở của bạn một lát nhé! 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579334" y="4600460"/>
            <a:ext cx="861060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Kiều ơi, cho mình mượn quyển vở của bạn v</a:t>
            </a:r>
            <a:r>
              <a:rPr lang="en-US" altLang="en-US" sz="2800">
                <a:latin typeface="Times New Roman" panose="02020603050405020304" pitchFamily="18" charset="0"/>
              </a:rPr>
              <a:t>ới</a:t>
            </a:r>
            <a:r>
              <a:rPr lang="en-US" altLang="en-US" sz="2800"/>
              <a:t>!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579334" y="5213122"/>
            <a:ext cx="756602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chemeClr val="tx2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tớ mượn quyển vở này nhé!</a:t>
            </a:r>
            <a:b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1429" y="2104349"/>
            <a:ext cx="950685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800" smtClean="0">
                <a:solidFill>
                  <a:srgbClr val="0000CC"/>
                </a:solidFill>
                <a:cs typeface="Times New Roman" panose="02020603050405020304" pitchFamily="18" charset="0"/>
              </a:rPr>
              <a:t>Câu </a:t>
            </a:r>
            <a:r>
              <a:rPr lang="vi-VN" altLang="en-US" sz="2800">
                <a:solidFill>
                  <a:srgbClr val="0000CC"/>
                </a:solidFill>
                <a:cs typeface="Times New Roman" panose="02020603050405020304" pitchFamily="18" charset="0"/>
              </a:rPr>
              <a:t>khiến (câu cầu khiến) dùng để nêu yêu cầu, đề nghị, mong muốn… của người nói, người viết với người khác</a:t>
            </a:r>
            <a:r>
              <a:rPr lang="vi-VN" altLang="en-US" sz="2800" smtClean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  <a:endParaRPr lang="en-US" altLang="en-US" sz="280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viết, cuối câu khiến có dấu chấm than (!) hoặc dấu chấm</a:t>
            </a:r>
            <a:r>
              <a:rPr lang="en-US" alt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28914" y="609600"/>
            <a:ext cx="1031965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pt-BR" altLang="en-US" sz="2800" b="1" u="sng" smtClean="0">
                <a:solidFill>
                  <a:schemeClr val="tx1"/>
                </a:solidFill>
                <a:latin typeface="Times New Roman" panose="02020603050405020304" pitchFamily="18" charset="0"/>
              </a:rPr>
              <a:t>Bài 1</a:t>
            </a:r>
            <a:r>
              <a:rPr lang="pt-BR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. Tìm câu khiến trong những đoạn trích sau</a:t>
            </a:r>
            <a:r>
              <a:rPr lang="pt-BR" altLang="en-US" sz="2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pt-BR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28914" y="1320800"/>
            <a:ext cx="58674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Cuối cùng, nàng quay lại bảo thị nữ: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Hãy gọi người hàng hành vào cho ta!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 NƯỚC THẦN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8" name="Picture 9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43" y="13208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381124" y="2410732"/>
            <a:ext cx="52373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28914" y="3412671"/>
            <a:ext cx="5867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b) Một anh chiến sĩ đến nâng con cá lên hai bàn tay nói nựng: “Có đau không, chú mình? Lần sau, khi nhảy múa phải chú ý nhé! Đừng có nhảy lên boong tàu!”                                                                                          			</a:t>
            </a:r>
            <a:r>
              <a:rPr lang="en-US" altLang="en-US" sz="2800" smtClean="0">
                <a:latin typeface="Times New Roman" panose="02020603050405020304" pitchFamily="18" charset="0"/>
              </a:rPr>
              <a:t>         </a:t>
            </a:r>
            <a:r>
              <a:rPr lang="en-US" altLang="en-US" b="1" smtClean="0">
                <a:latin typeface="Times New Roman" panose="02020603050405020304" pitchFamily="18" charset="0"/>
              </a:rPr>
              <a:t>HÀ ĐÌNH CẨN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11" name="Picture 15" descr="Untitle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43" y="3591152"/>
            <a:ext cx="3048000" cy="24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627086" y="4689475"/>
            <a:ext cx="39914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030515" y="5124904"/>
            <a:ext cx="15965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833916" y="5124904"/>
            <a:ext cx="38136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030515" y="5545818"/>
            <a:ext cx="35060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96684" y="693512"/>
            <a:ext cx="685800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c) Con rùa vàng không sợ người, nhô thêm nữa, tiến sát về phía thuyền vua. Nó đứng nổi lên mặt nước và nói: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    - </a:t>
            </a:r>
            <a:r>
              <a:rPr lang="en-US" altLang="en-US" sz="2800">
                <a:latin typeface="Times New Roman" panose="02020603050405020304" pitchFamily="18" charset="0"/>
              </a:rPr>
              <a:t>Nhà vua hoàn gươm lại cho Long Vương!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                            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TÍCH HỒ GƯƠM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11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15" y="811212"/>
            <a:ext cx="3113314" cy="232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1352095" y="2628446"/>
            <a:ext cx="5919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56343" y="3715656"/>
            <a:ext cx="669834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d) Ông lão nghe xong, bảo rằng: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     - Con </a:t>
            </a:r>
            <a:r>
              <a:rPr lang="en-US" altLang="en-US" sz="2800">
                <a:latin typeface="Times New Roman" panose="02020603050405020304" pitchFamily="18" charset="0"/>
              </a:rPr>
              <a:t>đi chặt cho đủ một trăm đốt tre, mang về đây cho ta.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        </a:t>
            </a:r>
            <a:r>
              <a:rPr lang="en-US" altLang="en-US" sz="2800" smtClean="0">
                <a:latin typeface="Times New Roman" panose="02020603050405020304" pitchFamily="18" charset="0"/>
              </a:rPr>
              <a:t>          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TRE TRĂM ĐỐT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0" descr="Untitled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72" y="3715656"/>
            <a:ext cx="3194957" cy="2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1366609" y="4786539"/>
            <a:ext cx="6021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1301295" y="5221968"/>
            <a:ext cx="27046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</a:t>
              </a:r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 dụng và cấu tạo của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khiến, sử dụng linh hoạt câu khiến trong văn cảnh, lời nói.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0280" y="1344547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79" y="254908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553028" y="700555"/>
            <a:ext cx="941977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b="1" smtClean="0">
                <a:cs typeface="Times New Roman" panose="02020603050405020304" pitchFamily="18" charset="0"/>
              </a:rPr>
              <a:t>Bài 2.</a:t>
            </a:r>
            <a:r>
              <a:rPr lang="pt-BR" altLang="en-US" b="1">
                <a:cs typeface="Times New Roman" panose="02020603050405020304" pitchFamily="18" charset="0"/>
              </a:rPr>
              <a:t> Tìm 3 câu khiến trong sách giáo khoa </a:t>
            </a:r>
            <a:r>
              <a:rPr lang="pt-BR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Tiếng Việt </a:t>
            </a:r>
            <a:r>
              <a:rPr lang="pt-BR" altLang="en-US" b="1">
                <a:cs typeface="Times New Roman" panose="02020603050405020304" pitchFamily="18" charset="0"/>
              </a:rPr>
              <a:t>hoặc </a:t>
            </a:r>
            <a:r>
              <a:rPr lang="pt-BR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Toán </a:t>
            </a:r>
            <a:r>
              <a:rPr lang="pt-BR" altLang="en-US" b="1">
                <a:cs typeface="Times New Roman" panose="02020603050405020304" pitchFamily="18" charset="0"/>
              </a:rPr>
              <a:t>của em.</a:t>
            </a:r>
          </a:p>
          <a:p>
            <a:endParaRPr lang="pt-BR" altLang="en-US" b="1">
              <a:cs typeface="Times New Roman" panose="02020603050405020304" pitchFamily="18" charset="0"/>
            </a:endParaRPr>
          </a:p>
          <a:p>
            <a:r>
              <a:rPr lang="pt-BR" altLang="en-US" b="1">
                <a:cs typeface="Times New Roman" panose="02020603050405020304" pitchFamily="18" charset="0"/>
              </a:rPr>
              <a:t>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	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</a:t>
            </a:r>
            <a:endParaRPr lang="en-US" altLang="en-US" b="1"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58181" y="1832428"/>
            <a:ext cx="1035004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  Hãy viết ba số có ba chữ số  và chia hết cho 2.    	 </a:t>
            </a:r>
            <a:endParaRPr lang="en-US" altLang="en-US" sz="28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2a, trang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96 Toán 4)</a:t>
            </a:r>
          </a:p>
          <a:p>
            <a:pPr algn="just" eaLnBrk="1" hangingPunct="1"/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  Hãy nói cho ta biết vì sao cháu cười được! 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Bài Vương quốc vắng nụ cười, trang 143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Tiếng Việt 4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 eaLnBrk="1" hangingPunct="1"/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Hãy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viết một đoạn văn nói về lợi ích  của một loài cây mà em biết. 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(Tiếng Việt 4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, Tập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hai,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trang 53)</a:t>
            </a:r>
          </a:p>
        </p:txBody>
      </p:sp>
    </p:spTree>
    <p:extLst>
      <p:ext uri="{BB962C8B-B14F-4D97-AF65-F5344CB8AC3E}">
        <p14:creationId xmlns:p14="http://schemas.microsoft.com/office/powerpoint/2010/main" val="41387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</a:t>
              </a:r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 dụng và cấu tạo của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khiến, sử dụng linh hoạt câu khiến trong văn cảnh, lời nói.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79" y="254908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57943" y="914400"/>
            <a:ext cx="103777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Hãy đặt một câu khiến để nói với bạn, với anh chị hoặc với cô giáo (thầy giáo).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25913" y="2198914"/>
            <a:ext cx="8719457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Cậu cho mình mượn bút chì một lát nhé!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Anh sửa cho em cái bút với!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Chị giảng cho em bài toán này nhé!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Em xin phép cô cho em vào lớp!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Thưa cô, cô giảng cho em bài toán này với ạ!</a:t>
            </a:r>
            <a:endParaRPr lang="en-US" sz="320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</a:t>
              </a:r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 dụng và cấu tạo của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khiến, sử dụng linh hoạt câu khiến trong văn cảnh, lời nói.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79" y="254908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36800" y="1262376"/>
            <a:ext cx="5863771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đặt câu khiến</a:t>
            </a:r>
            <a:endParaRPr lang="en-US" i="1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06172" y="2233106"/>
            <a:ext cx="82150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tìm </a:t>
            </a: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từ cùng nghĩa </a:t>
            </a: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</a:t>
            </a:r>
            <a:r>
              <a:rPr lang="en-US" alt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hãy đặt câu với 1 trong các từ vừa tìm được.</a:t>
            </a:r>
            <a:endParaRPr lang="en-US" altLang="en-US" sz="3600">
              <a:solidFill>
                <a:srgbClr val="004D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61142" y="1273611"/>
            <a:ext cx="9782629" cy="42115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9979" y="1864807"/>
            <a:ext cx="7352364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khiến</a:t>
            </a:r>
            <a:endParaRPr lang="en-US" sz="6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</a:t>
              </a:r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 dụng và cấu tạo của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khiến, sử dụng linh hoạt câu khiến trong văn cảnh, lời nói.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8004" y="2067379"/>
            <a:ext cx="8583839" cy="15240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Gióng nhìn mẹ, mở miệng, bật lên thành tiếng: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200" i="1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- Mẹ mời sứ giả vào đây cho con!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THÁNH  GIÓNG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7843" y="120672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1. </a:t>
            </a:r>
            <a:r>
              <a:rPr lang="en-US" altLang="en-US" sz="3200" b="1">
                <a:latin typeface="Times New Roman" panose="02020603050405020304" pitchFamily="18" charset="0"/>
              </a:rPr>
              <a:t>Câu in nghiêng dưới đây được dùng làm gì?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32618" y="3743778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2. </a:t>
            </a:r>
            <a:r>
              <a:rPr lang="en-US" altLang="en-US" sz="3200" b="1">
                <a:latin typeface="Times New Roman" panose="02020603050405020304" pitchFamily="18" charset="0"/>
              </a:rPr>
              <a:t>Cuối câu in nghiêng có dấu gì?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32618" y="4440704"/>
            <a:ext cx="9280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3. Em hãy nói với bạn bên cạnh một câu để mượn quyển vở. Viết lại câu ấy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</TotalTime>
  <Words>795</Words>
  <Application>Microsoft Office PowerPoint</Application>
  <PresentationFormat>Widescreen</PresentationFormat>
  <Paragraphs>105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353</cp:revision>
  <dcterms:created xsi:type="dcterms:W3CDTF">2021-08-04T18:52:07Z</dcterms:created>
  <dcterms:modified xsi:type="dcterms:W3CDTF">2022-03-14T07:20:34Z</dcterms:modified>
</cp:coreProperties>
</file>