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48"/>
  </p:notesMasterIdLst>
  <p:sldIdLst>
    <p:sldId id="258" r:id="rId9"/>
    <p:sldId id="261" r:id="rId10"/>
    <p:sldId id="310" r:id="rId11"/>
    <p:sldId id="306" r:id="rId12"/>
    <p:sldId id="259" r:id="rId13"/>
    <p:sldId id="272" r:id="rId14"/>
    <p:sldId id="268" r:id="rId15"/>
    <p:sldId id="307" r:id="rId16"/>
    <p:sldId id="308" r:id="rId17"/>
    <p:sldId id="265" r:id="rId18"/>
    <p:sldId id="274" r:id="rId19"/>
    <p:sldId id="264" r:id="rId20"/>
    <p:sldId id="278" r:id="rId21"/>
    <p:sldId id="279" r:id="rId22"/>
    <p:sldId id="260" r:id="rId23"/>
    <p:sldId id="262" r:id="rId24"/>
    <p:sldId id="276" r:id="rId25"/>
    <p:sldId id="280" r:id="rId26"/>
    <p:sldId id="281" r:id="rId27"/>
    <p:sldId id="282" r:id="rId28"/>
    <p:sldId id="269" r:id="rId29"/>
    <p:sldId id="289" r:id="rId30"/>
    <p:sldId id="284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0" r:id="rId42"/>
    <p:sldId id="312" r:id="rId43"/>
    <p:sldId id="302" r:id="rId44"/>
    <p:sldId id="303" r:id="rId45"/>
    <p:sldId id="311" r:id="rId46"/>
    <p:sldId id="3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64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A4A3D-204C-4710-94A0-77188848F4D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377D-0DC6-4CFF-9120-E7824020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5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569EE2-E57B-430D-9EDD-9F9A1F720F7F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9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09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FD90A4B6-0398-4B97-B897-C521C489DE4E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5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9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9"/>
            <a:ext cx="9144173" cy="165581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 sz="2000"/>
            </a:lvl1pPr>
            <a:lvl2pPr marL="383444" indent="0" algn="ctr">
              <a:buNone/>
              <a:defRPr sz="1700"/>
            </a:lvl2pPr>
            <a:lvl3pPr marL="766888" indent="0" algn="ctr">
              <a:buNone/>
              <a:defRPr sz="1500"/>
            </a:lvl3pPr>
            <a:lvl4pPr marL="1150336" indent="0" algn="ctr">
              <a:buNone/>
              <a:defRPr sz="1300"/>
            </a:lvl4pPr>
            <a:lvl5pPr marL="1533395" indent="0" algn="ctr">
              <a:buNone/>
              <a:defRPr sz="1300"/>
            </a:lvl5pPr>
            <a:lvl6pPr marL="1916839" indent="0" algn="ctr">
              <a:buNone/>
              <a:defRPr sz="1300"/>
            </a:lvl6pPr>
            <a:lvl7pPr marL="2300283" indent="0" algn="ctr">
              <a:buNone/>
              <a:defRPr sz="1300"/>
            </a:lvl7pPr>
            <a:lvl8pPr marL="2683728" indent="0" algn="ctr">
              <a:buNone/>
              <a:defRPr sz="1300"/>
            </a:lvl8pPr>
            <a:lvl9pPr marL="3067172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7293229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2146827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9" y="1709811"/>
            <a:ext cx="10515799" cy="285283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9" y="4589633"/>
            <a:ext cx="10515799" cy="150023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6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3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3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68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2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37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1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877348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9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868860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8" y="365139"/>
            <a:ext cx="10515799" cy="1325607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2" y="1778497"/>
            <a:ext cx="4873665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2" y="2665468"/>
            <a:ext cx="4873665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3" y="1778497"/>
            <a:ext cx="4897668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3" y="2665468"/>
            <a:ext cx="4897668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0440818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0919997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18526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3932311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3932311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300"/>
            </a:lvl1pPr>
            <a:lvl2pPr marL="383444" indent="0">
              <a:buNone/>
              <a:defRPr sz="1200"/>
            </a:lvl2pPr>
            <a:lvl3pPr marL="766888" indent="0">
              <a:buNone/>
              <a:defRPr sz="1000"/>
            </a:lvl3pPr>
            <a:lvl4pPr marL="1150336" indent="0">
              <a:buNone/>
              <a:defRPr sz="800"/>
            </a:lvl4pPr>
            <a:lvl5pPr marL="1533395" indent="0">
              <a:buNone/>
              <a:defRPr sz="800"/>
            </a:lvl5pPr>
            <a:lvl6pPr marL="1916839" indent="0">
              <a:buNone/>
              <a:defRPr sz="800"/>
            </a:lvl6pPr>
            <a:lvl7pPr marL="2300283" indent="0">
              <a:buNone/>
              <a:defRPr sz="800"/>
            </a:lvl7pPr>
            <a:lvl8pPr marL="2683728" indent="0">
              <a:buNone/>
              <a:defRPr sz="800"/>
            </a:lvl8pPr>
            <a:lvl9pPr marL="306717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4477774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4165428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7"/>
            <a:ext cx="6172317" cy="5404031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700"/>
            </a:lvl1pPr>
            <a:lvl2pPr marL="383444" indent="0">
              <a:buNone/>
              <a:defRPr sz="2300"/>
            </a:lvl2pPr>
            <a:lvl3pPr marL="766888" indent="0">
              <a:buNone/>
              <a:defRPr sz="2000"/>
            </a:lvl3pPr>
            <a:lvl4pPr marL="1150336" indent="0">
              <a:buNone/>
              <a:defRPr sz="1700"/>
            </a:lvl4pPr>
            <a:lvl5pPr marL="1533395" indent="0">
              <a:buNone/>
              <a:defRPr sz="1700"/>
            </a:lvl5pPr>
            <a:lvl6pPr marL="1916839" indent="0">
              <a:buNone/>
              <a:defRPr sz="1700"/>
            </a:lvl6pPr>
            <a:lvl7pPr marL="2300283" indent="0">
              <a:buNone/>
              <a:defRPr sz="1700"/>
            </a:lvl7pPr>
            <a:lvl8pPr marL="2683728" indent="0">
              <a:buNone/>
              <a:defRPr sz="1700"/>
            </a:lvl8pPr>
            <a:lvl9pPr marL="3067172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4165428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700"/>
            </a:lvl1pPr>
            <a:lvl2pPr marL="383444" indent="0">
              <a:buNone/>
              <a:defRPr sz="1500"/>
            </a:lvl2pPr>
            <a:lvl3pPr marL="766888" indent="0">
              <a:buNone/>
              <a:defRPr sz="1300"/>
            </a:lvl3pPr>
            <a:lvl4pPr marL="1150336" indent="0">
              <a:buNone/>
              <a:defRPr sz="1200"/>
            </a:lvl4pPr>
            <a:lvl5pPr marL="1533395" indent="0">
              <a:buNone/>
              <a:defRPr sz="1200"/>
            </a:lvl5pPr>
            <a:lvl6pPr marL="1916839" indent="0">
              <a:buNone/>
              <a:defRPr sz="1200"/>
            </a:lvl6pPr>
            <a:lvl7pPr marL="2300283" indent="0">
              <a:buNone/>
              <a:defRPr sz="1200"/>
            </a:lvl7pPr>
            <a:lvl8pPr marL="2683728" indent="0">
              <a:buNone/>
              <a:defRPr sz="1200"/>
            </a:lvl8pPr>
            <a:lvl9pPr marL="306717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3319740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724808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8"/>
            <a:ext cx="2628949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3" y="365138"/>
            <a:ext cx="7734447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7760974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9" y="1825702"/>
            <a:ext cx="5181697" cy="2098745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9" y="4076853"/>
            <a:ext cx="5181697" cy="2100333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073519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6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53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1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0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9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3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4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2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9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5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2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fld id="{EF62EF45-6106-4A1D-BEE2-080F13F4E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3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93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52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9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24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60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06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4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2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0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08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78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97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4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17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17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1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0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71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6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1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32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97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07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8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52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5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1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18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92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38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55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9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83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79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3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DE0C2-43A0-49FC-B2A4-1EB6D51BBCB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54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369E1-9281-4292-ACEB-17F52BC1604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24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D28B3-2095-4085-8E12-A1CDE1A7D0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7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6AC61-0024-4292-AE6F-7003B0D9418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68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7CA90-F327-4A22-91CF-686F5D13E6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18BB9-865F-4A34-94F2-42C6B968F55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01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F3FA-FFCA-4ECA-B872-515AB515794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0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8BDDA-3E80-4F2B-A6A7-5A4EC9F40D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64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CFB51-B0BD-461D-9F66-A2DBCD5072F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3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3B66F-C513-4C55-89C1-9170383961C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8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DDCAF-8BC4-44DD-BFC3-28E14EBFB5B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6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DCAD-10F8-4B9A-8414-F7D55F1EA41B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" y="116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14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91430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431" lvl="0" indent="-342431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01" lvl="1" indent="-286325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597" lvl="2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944" lvl="3" indent="-229060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520" lvl="4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32234" lvl="5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0820" lvl="6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407" lvl="7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7998" lvl="8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588" lvl="1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176" lvl="2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763" lvl="3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349" lvl="4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2937" lvl="5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526" lvl="6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114" lvl="7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8702" lvl="8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3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871" y="3428999"/>
            <a:ext cx="43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Chào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38100" y="10"/>
            <a:ext cx="12192000" cy="684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67054" y="2061032"/>
            <a:ext cx="3457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askerville Old Face" panose="02020602080505020303" pitchFamily="18" charset="0"/>
              </a:rPr>
              <a:t>MÔN: ĐỊA LÍ</a:t>
            </a:r>
          </a:p>
        </p:txBody>
      </p:sp>
    </p:spTree>
    <p:extLst>
      <p:ext uri="{BB962C8B-B14F-4D97-AF65-F5344CB8AC3E}">
        <p14:creationId xmlns:p14="http://schemas.microsoft.com/office/powerpoint/2010/main" val="3328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3683" y="194614"/>
            <a:ext cx="1023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</a:t>
            </a:r>
            <a:r>
              <a:rPr lang="da-DK" sz="4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hái </a:t>
            </a:r>
            <a:r>
              <a:rPr lang="da-DK" sz="4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niệm thương mại, nội thương, ngoại thương, xuất khẩu, nhập khẩu.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599" y="3902761"/>
            <a:ext cx="838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ngành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buôn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406875" y="2133601"/>
            <a:ext cx="4992415" cy="1635506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hiểu thế nào là </a:t>
            </a:r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 mại?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5" y="-914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5821" y="567559"/>
            <a:ext cx="113503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khái </a:t>
            </a:r>
            <a:r>
              <a:rPr lang="da-DK" sz="28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niệm thương mại, nội thương, ngoại thương, xuất khẩu, nhập khẩu</a:t>
            </a:r>
            <a:r>
              <a:rPr lang="da-DK" b="1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89380" y="1675258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ở trong nước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8661" y="3661987"/>
            <a:ext cx="5402315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với nước ngoài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48305" y="5048304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3" name="Oval 12"/>
          <p:cNvSpPr/>
          <p:nvPr/>
        </p:nvSpPr>
        <p:spPr>
          <a:xfrm>
            <a:off x="5150076" y="5051895"/>
            <a:ext cx="1418897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4" name="Right Arrow Callout 13"/>
          <p:cNvSpPr/>
          <p:nvPr/>
        </p:nvSpPr>
        <p:spPr>
          <a:xfrm>
            <a:off x="213047" y="2196558"/>
            <a:ext cx="2811516" cy="1657513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thương mại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5" name="Flowchart: Process 14"/>
          <p:cNvSpPr/>
          <p:nvPr/>
        </p:nvSpPr>
        <p:spPr>
          <a:xfrm>
            <a:off x="3137336" y="1750932"/>
            <a:ext cx="3105808" cy="90890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3137342" y="3485929"/>
            <a:ext cx="3105809" cy="847802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6668" y="4423222"/>
            <a:ext cx="561201" cy="891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72082" y="4379303"/>
            <a:ext cx="924585" cy="77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183098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30621" y="367870"/>
            <a:ext cx="922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Hoạt </a:t>
            </a: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thương </a:t>
            </a: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mại.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63415" y="877925"/>
            <a:ext cx="11481750" cy="2664428"/>
          </a:xfrm>
          <a:prstGeom prst="horizontalScroll">
            <a:avLst>
              <a:gd name="adj" fmla="val 22906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 </a:t>
            </a:r>
            <a:endParaRPr lang="en-US" dirty="0"/>
          </a:p>
          <a:p>
            <a:pPr lvl="0"/>
            <a:endParaRPr lang="da-DK" dirty="0" smtClean="0">
              <a:solidFill>
                <a:prstClr val="black"/>
              </a:solidFill>
            </a:endParaRPr>
          </a:p>
          <a:p>
            <a:pPr lvl="0"/>
            <a:r>
              <a:rPr lang="da-DK" sz="4000" dirty="0" smtClean="0">
                <a:solidFill>
                  <a:prstClr val="black"/>
                </a:solidFill>
              </a:rPr>
              <a:t> </a:t>
            </a:r>
            <a:r>
              <a:rPr lang="da-DK" sz="4000" dirty="0">
                <a:solidFill>
                  <a:prstClr val="black"/>
                </a:solidFill>
              </a:rPr>
              <a:t>Hoạt động thương mại có ở những đâu trên đất nước ta?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480646" y="84449"/>
            <a:ext cx="11481750" cy="3457904"/>
          </a:xfrm>
          <a:prstGeom prst="up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dirty="0" smtClean="0"/>
              <a:t>- Hoạt </a:t>
            </a:r>
            <a:r>
              <a:rPr lang="pt-BR" sz="3600" dirty="0"/>
              <a:t>động thương mại có ở khắp nơi trên đất nước ta trong các chợ, các trung tâm thương mại, các siêu thị, trên phố,...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3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6" y="1660634"/>
            <a:ext cx="5538953" cy="4792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5" y="1776248"/>
            <a:ext cx="6274675" cy="4969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Down Arrow Callout 6"/>
          <p:cNvSpPr/>
          <p:nvPr/>
        </p:nvSpPr>
        <p:spPr>
          <a:xfrm>
            <a:off x="2459426" y="523889"/>
            <a:ext cx="1797271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Chợ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quê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7861745" y="581696"/>
            <a:ext cx="1723697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Chợ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nổi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1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3" y="1429407"/>
            <a:ext cx="5257607" cy="5313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39" y="1445492"/>
            <a:ext cx="6196180" cy="529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Down Arrow Callout 4"/>
          <p:cNvSpPr/>
          <p:nvPr/>
        </p:nvSpPr>
        <p:spPr>
          <a:xfrm>
            <a:off x="1923393" y="523889"/>
            <a:ext cx="1597571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endParaRPr lang="en-US" sz="2800" dirty="0"/>
          </a:p>
        </p:txBody>
      </p:sp>
      <p:sp>
        <p:nvSpPr>
          <p:cNvPr id="6" name="Down Arrow Callout 5"/>
          <p:cNvSpPr/>
          <p:nvPr/>
        </p:nvSpPr>
        <p:spPr>
          <a:xfrm>
            <a:off x="7220614" y="511750"/>
            <a:ext cx="3447393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trương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2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0541" y="785728"/>
            <a:ext cx="7546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</a:t>
            </a: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mại.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33303" y="3425253"/>
            <a:ext cx="7420303" cy="1745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606565" y="1572063"/>
            <a:ext cx="6537435" cy="17131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da-DK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vai trò của các hoạt động thương mại?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869325" y="210218"/>
            <a:ext cx="6537435" cy="171318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tên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mặt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hàng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nhập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khẩu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54721" y="3243450"/>
            <a:ext cx="6245776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 sản: than đá, dầu mỏ,.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 công nghiệp nhẹ và thủ công nghiệp: giày dép, quần áo, may mặc, đan tre,...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sản và thủy sản: gạo, hoa quả, cá, tôm...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789693" y="3243450"/>
            <a:ext cx="5047593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Máy </a:t>
            </a:r>
            <a:r>
              <a:rPr lang="pt-BR" sz="3200" i="1" dirty="0"/>
              <a:t>móc</a:t>
            </a:r>
            <a:r>
              <a:rPr lang="pt-BR" sz="3200" i="1" dirty="0" smtClean="0"/>
              <a:t>,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Thiết bị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Nhiên liệu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/>
              <a:t>N</a:t>
            </a:r>
            <a:r>
              <a:rPr lang="pt-BR" sz="3200" i="1" dirty="0" smtClean="0"/>
              <a:t>guyên </a:t>
            </a:r>
            <a:r>
              <a:rPr lang="pt-BR" sz="3200" i="1" dirty="0"/>
              <a:t>liệu</a:t>
            </a:r>
            <a:r>
              <a:rPr lang="pt-BR" sz="3200" i="1" dirty="0" smtClean="0"/>
              <a:t>, vật liệu... </a:t>
            </a:r>
            <a:endParaRPr lang="da-DK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85849" y="1750981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8251941" y="1720840"/>
            <a:ext cx="1270439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68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75" l="0" r="100000">
                        <a14:backgroundMark x1="5295" y1="12121" x2="10287" y2="10606"/>
                        <a14:backgroundMark x1="63843" y1="13889" x2="94251" y2="12626"/>
                        <a14:backgroundMark x1="2572" y1="91414" x2="13464" y2="91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7" y="105103"/>
            <a:ext cx="11687504" cy="685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1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mặt hàng được xuất khẩu nhiều nhất tại Việt Nam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" y="73576"/>
            <a:ext cx="11824139" cy="671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" y="1"/>
            <a:ext cx="5402317" cy="681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10" y="11"/>
            <a:ext cx="6411311" cy="677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4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77D3C-05FE-471A-A4B1-AA6B2C06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0"/>
            <a:ext cx="12149959" cy="676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151588" y="2004114"/>
            <a:ext cx="367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273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" y="350882"/>
            <a:ext cx="5665076" cy="32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9" y="3429010"/>
            <a:ext cx="9259615" cy="3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4" y="109414"/>
            <a:ext cx="5087007" cy="353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2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3811" y="1534515"/>
            <a:ext cx="7620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2. Ngành du lịch.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7" y="-251052"/>
            <a:ext cx="11056883" cy="736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35760" y="2780935"/>
            <a:ext cx="5184576" cy="1938964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defTabSz="914151"/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 hãy nêu một số điều kiện để phát triển du lịch ở nước ta?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353276">
            <a:off x="1425227" y="1809303"/>
            <a:ext cx="1767447" cy="523202"/>
          </a:xfrm>
          <a:prstGeom prst="rect">
            <a:avLst/>
          </a:prstGeom>
          <a:noFill/>
        </p:spPr>
        <p:txBody>
          <a:bodyPr wrap="square" lIns="91425" tIns="45711" rIns="91425" bIns="45711" rtlCol="0">
            <a:spAutoFit/>
          </a:bodyPr>
          <a:lstStyle/>
          <a:p>
            <a:pPr algn="ctr" defTabSz="914151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Suy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nghĩ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宋体"/>
            </a:endParaRPr>
          </a:p>
        </p:txBody>
      </p:sp>
      <p:pic>
        <p:nvPicPr>
          <p:cNvPr id="7" name="Picture 8" descr="nhomd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09965"/>
            <a:ext cx="28803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682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1908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8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700808"/>
            <a:ext cx="1104313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151"/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vì sao những năm gần đây, lượng khách du lịch đến nước ta tăng lên?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000872" y="332661"/>
            <a:ext cx="4032448" cy="52320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lễ hội truyền thống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703512" y="1181076"/>
            <a:ext cx="2529880" cy="1815864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danh lam thắng cảnh, di tích lịch sử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889304" y="1215917"/>
            <a:ext cx="27432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dịch vụ du lịch được cải thiện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7962800" y="3574184"/>
            <a:ext cx="2590800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di sản thế giới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601946" y="5139203"/>
            <a:ext cx="3654305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vườn quốc gia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1774304" y="3431322"/>
            <a:ext cx="25146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du lịch của nhân dân tăng</a:t>
            </a:r>
          </a:p>
        </p:txBody>
      </p:sp>
      <p:sp>
        <p:nvSpPr>
          <p:cNvPr id="81934" name="Oval 14"/>
          <p:cNvSpPr>
            <a:spLocks noChangeArrowheads="1"/>
          </p:cNvSpPr>
          <p:nvPr/>
        </p:nvSpPr>
        <p:spPr bwMode="auto">
          <a:xfrm>
            <a:off x="4432920" y="1863988"/>
            <a:ext cx="3504728" cy="2050614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90000"/>
            </a:solidFill>
            <a:round/>
            <a:headEnd/>
            <a:tailEnd/>
          </a:ln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Ngành du lịch </a:t>
            </a:r>
          </a:p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ngày càng phát triển</a:t>
            </a: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5984776" y="855876"/>
            <a:ext cx="0" cy="1090736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4308376" y="1935996"/>
            <a:ext cx="6096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V="1">
            <a:off x="4384576" y="3643228"/>
            <a:ext cx="533400" cy="3810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V="1">
            <a:off x="6384032" y="3952233"/>
            <a:ext cx="0" cy="1186969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flipH="1" flipV="1">
            <a:off x="7355904" y="3719428"/>
            <a:ext cx="533400" cy="304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7355904" y="1863988"/>
            <a:ext cx="5334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32" grpId="0" animBg="1"/>
      <p:bldP spid="81933" grpId="0" animBg="1"/>
      <p:bldP spid="81934" grpId="0" animBg="1"/>
      <p:bldP spid="81935" grpId="0" animBg="1"/>
      <p:bldP spid="81936" grpId="0" animBg="1"/>
      <p:bldP spid="81937" grpId="0" animBg="1"/>
      <p:bldP spid="81938" grpId="0" animBg="1"/>
      <p:bldP spid="81939" grpId="0" animBg="1"/>
      <p:bldP spid="819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ung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5" y="3810000"/>
            <a:ext cx="5595003" cy="28956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3803663"/>
            <a:ext cx="553550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Nd9GcTPC8u39bQXWT-l0z8TnzcXBC58is3ERZ_4OtnfTdNBpGZdKD0u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838200"/>
            <a:ext cx="532037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o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852488"/>
            <a:ext cx="528424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953002" y="177801"/>
            <a:ext cx="2476930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Phong cảnh đẹp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19410" y="3200411"/>
            <a:ext cx="2169153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Rừng thông Đà Lạt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505201" y="6384937"/>
            <a:ext cx="747290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Sa pa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702549" y="3184538"/>
            <a:ext cx="1223382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Hồ Gươm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854951" y="6324612"/>
            <a:ext cx="1213956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</p:spTree>
    <p:extLst>
      <p:ext uri="{BB962C8B-B14F-4D97-AF65-F5344CB8AC3E}">
        <p14:creationId xmlns:p14="http://schemas.microsoft.com/office/powerpoint/2010/main" val="33447011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ews_1272876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2" y="881073"/>
            <a:ext cx="5458651" cy="277177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ANd9GcRiW8XHEpPNf6QbxHk2aFOTIOp1xRw5kpY6s-s5NOHYuf5blxEH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81063"/>
            <a:ext cx="5630917" cy="2819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tram 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3846513"/>
            <a:ext cx="5501493" cy="28575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74" y="3846513"/>
            <a:ext cx="5468495" cy="2887662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76809" y="177801"/>
            <a:ext cx="2321439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Vườn quốc gia</a:t>
            </a:r>
          </a:p>
        </p:txBody>
      </p:sp>
    </p:spTree>
    <p:extLst>
      <p:ext uri="{BB962C8B-B14F-4D97-AF65-F5344CB8AC3E}">
        <p14:creationId xmlns:p14="http://schemas.microsoft.com/office/powerpoint/2010/main" val="8123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99" y="0"/>
            <a:ext cx="12228815" cy="6781800"/>
            <a:chOff x="33" y="1190"/>
            <a:chExt cx="5647" cy="3130"/>
          </a:xfrm>
        </p:grpSpPr>
        <p:pic>
          <p:nvPicPr>
            <p:cNvPr id="24580" name="Picture 106" descr="my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919"/>
              <a:ext cx="2832" cy="1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1" name="Text Box 107"/>
            <p:cNvSpPr txBox="1">
              <a:spLocks noChangeArrowheads="1"/>
            </p:cNvSpPr>
            <p:nvPr/>
          </p:nvSpPr>
          <p:spPr bwMode="auto">
            <a:xfrm>
              <a:off x="3273" y="3984"/>
              <a:ext cx="14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Di tích Mĩ Sơn</a:t>
              </a:r>
            </a:p>
          </p:txBody>
        </p:sp>
        <p:pic>
          <p:nvPicPr>
            <p:cNvPr id="245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90"/>
              <a:ext cx="2848" cy="1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911"/>
              <a:ext cx="2664" cy="1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4" name="Text Box 107"/>
            <p:cNvSpPr txBox="1">
              <a:spLocks noChangeArrowheads="1"/>
            </p:cNvSpPr>
            <p:nvPr/>
          </p:nvSpPr>
          <p:spPr bwMode="auto">
            <a:xfrm>
              <a:off x="3648" y="2544"/>
              <a:ext cx="14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Kinh thành Huế</a:t>
              </a:r>
            </a:p>
          </p:txBody>
        </p:sp>
        <p:sp>
          <p:nvSpPr>
            <p:cNvPr id="24585" name="Text Box 107"/>
            <p:cNvSpPr txBox="1">
              <a:spLocks noChangeArrowheads="1"/>
            </p:cNvSpPr>
            <p:nvPr/>
          </p:nvSpPr>
          <p:spPr bwMode="auto">
            <a:xfrm>
              <a:off x="50" y="2560"/>
              <a:ext cx="1782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vi-VN" sz="3200" b="1">
                <a:solidFill>
                  <a:srgbClr val="F9280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586" name="Picture 78" descr="den_hung(1)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190"/>
              <a:ext cx="2688" cy="1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7" name="Text Box 107"/>
            <p:cNvSpPr txBox="1">
              <a:spLocks noChangeArrowheads="1"/>
            </p:cNvSpPr>
            <p:nvPr/>
          </p:nvSpPr>
          <p:spPr bwMode="auto">
            <a:xfrm>
              <a:off x="79" y="2544"/>
              <a:ext cx="102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Đền Hùng</a:t>
              </a:r>
            </a:p>
          </p:txBody>
        </p:sp>
        <p:sp>
          <p:nvSpPr>
            <p:cNvPr id="24588" name="Text Box 107"/>
            <p:cNvSpPr txBox="1">
              <a:spLocks noChangeArrowheads="1"/>
            </p:cNvSpPr>
            <p:nvPr/>
          </p:nvSpPr>
          <p:spPr bwMode="auto">
            <a:xfrm>
              <a:off x="1008" y="3984"/>
              <a:ext cx="13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Phố cổ Hội An</a:t>
              </a:r>
            </a:p>
          </p:txBody>
        </p:sp>
      </p:grpSp>
      <p:sp>
        <p:nvSpPr>
          <p:cNvPr id="24579" name="Rectangle 36"/>
          <p:cNvSpPr>
            <a:spLocks noChangeArrowheads="1"/>
          </p:cNvSpPr>
          <p:nvPr/>
        </p:nvSpPr>
        <p:spPr bwMode="auto">
          <a:xfrm>
            <a:off x="62807" y="0"/>
            <a:ext cx="1212919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6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4594" y="3"/>
            <a:ext cx="12013324" cy="6858000"/>
            <a:chOff x="48" y="960"/>
            <a:chExt cx="5712" cy="3360"/>
          </a:xfrm>
        </p:grpSpPr>
        <p:sp>
          <p:nvSpPr>
            <p:cNvPr id="25604" name="Text Box 8"/>
            <p:cNvSpPr txBox="1">
              <a:spLocks noChangeArrowheads="1"/>
            </p:cNvSpPr>
            <p:nvPr/>
          </p:nvSpPr>
          <p:spPr bwMode="auto">
            <a:xfrm>
              <a:off x="144" y="3975"/>
              <a:ext cx="28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 sz="2400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05" name="Text Box 9"/>
            <p:cNvSpPr txBox="1">
              <a:spLocks noChangeArrowheads="1"/>
            </p:cNvSpPr>
            <p:nvPr/>
          </p:nvSpPr>
          <p:spPr bwMode="auto">
            <a:xfrm>
              <a:off x="3456" y="3927"/>
              <a:ext cx="2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pic>
          <p:nvPicPr>
            <p:cNvPr id="25606" name="Picture 5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84" cy="168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7" name="Picture 6" descr="cong-chie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2832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7" descr="cd249ch1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1008"/>
              <a:ext cx="2784" cy="167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Picture 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6"/>
              <a:ext cx="2784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0" name="Text Box 21"/>
            <p:cNvSpPr txBox="1">
              <a:spLocks noChangeArrowheads="1"/>
            </p:cNvSpPr>
            <p:nvPr/>
          </p:nvSpPr>
          <p:spPr bwMode="auto">
            <a:xfrm>
              <a:off x="48" y="4032"/>
              <a:ext cx="288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chọi tr</a:t>
              </a:r>
              <a:r>
                <a:rPr lang="en-US" altLang="vi-VN" sz="22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âu</a:t>
              </a: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(Đồ Sơn-Hải Phòng)</a:t>
              </a:r>
            </a:p>
          </p:txBody>
        </p:sp>
        <p:sp>
          <p:nvSpPr>
            <p:cNvPr id="25611" name="Text Box 19"/>
            <p:cNvSpPr txBox="1">
              <a:spLocks noChangeArrowheads="1"/>
            </p:cNvSpPr>
            <p:nvPr/>
          </p:nvSpPr>
          <p:spPr bwMode="auto">
            <a:xfrm>
              <a:off x="384" y="1008"/>
              <a:ext cx="158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Đền Hùng</a:t>
              </a:r>
            </a:p>
          </p:txBody>
        </p:sp>
        <p:sp>
          <p:nvSpPr>
            <p:cNvPr id="25612" name="Text Box 7"/>
            <p:cNvSpPr txBox="1">
              <a:spLocks noChangeArrowheads="1"/>
            </p:cNvSpPr>
            <p:nvPr/>
          </p:nvSpPr>
          <p:spPr bwMode="auto">
            <a:xfrm>
              <a:off x="3504" y="960"/>
              <a:ext cx="177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Lễ hội chùa Hương</a:t>
              </a:r>
            </a:p>
          </p:txBody>
        </p:sp>
        <p:sp>
          <p:nvSpPr>
            <p:cNvPr id="25613" name="Text Box 7"/>
            <p:cNvSpPr txBox="1">
              <a:spLocks noChangeArrowheads="1"/>
            </p:cNvSpPr>
            <p:nvPr/>
          </p:nvSpPr>
          <p:spPr bwMode="auto">
            <a:xfrm>
              <a:off x="2912" y="2688"/>
              <a:ext cx="280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Lễ hội cồng chiêng ở Tây Nguyên</a:t>
              </a:r>
            </a:p>
          </p:txBody>
        </p:sp>
      </p:grpSp>
      <p:sp>
        <p:nvSpPr>
          <p:cNvPr id="25603" name="Rectangle 36"/>
          <p:cNvSpPr>
            <a:spLocks noChangeArrowheads="1"/>
          </p:cNvSpPr>
          <p:nvPr/>
        </p:nvSpPr>
        <p:spPr bwMode="auto">
          <a:xfrm>
            <a:off x="94599" y="0"/>
            <a:ext cx="12097407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Ể TRỞ VỀ - SOOBIN HOÀNG SƠN x BITI'S HUNTER - OFFICIAL MUSIC 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2" y="259316"/>
            <a:ext cx="11758685" cy="5773003"/>
          </a:xfrm>
        </p:spPr>
      </p:pic>
    </p:spTree>
    <p:extLst>
      <p:ext uri="{BB962C8B-B14F-4D97-AF65-F5344CB8AC3E}">
        <p14:creationId xmlns:p14="http://schemas.microsoft.com/office/powerpoint/2010/main" val="30640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" y="914401"/>
            <a:ext cx="562714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885836"/>
            <a:ext cx="5672959" cy="2771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Nd9GcTanmWEKW80y7xtmGZ5ZsvH-xCrCSjBAMPSoR7Cl6bndD7dDBq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3810000"/>
            <a:ext cx="5672959" cy="2895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887923" y="195264"/>
            <a:ext cx="2295791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Di sản thế giới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51176" y="3271848"/>
            <a:ext cx="1702936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Phố cổ Hội An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751764" y="3262314"/>
            <a:ext cx="1297120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Cố đô Huế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43800" y="6291275"/>
            <a:ext cx="1667414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Vịnh Hạ Long</a:t>
            </a:r>
          </a:p>
        </p:txBody>
      </p:sp>
      <p:pic>
        <p:nvPicPr>
          <p:cNvPr id="26633" name="Picture 9" descr="ANd9GcRTro53AdvVOipeJZnrnZCpork2lCa60NkdOh-ndENEqGKrO-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5" y="3843391"/>
            <a:ext cx="5717628" cy="2847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362327" y="6310326"/>
            <a:ext cx="2451282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Phong Nha - Kẻ Bàng</a:t>
            </a:r>
          </a:p>
        </p:txBody>
      </p:sp>
    </p:spTree>
    <p:extLst>
      <p:ext uri="{BB962C8B-B14F-4D97-AF65-F5344CB8AC3E}">
        <p14:creationId xmlns:p14="http://schemas.microsoft.com/office/powerpoint/2010/main" val="50720225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5" y="197628"/>
            <a:ext cx="11939752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05" y="353873"/>
            <a:ext cx="4767961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106" y="2446096"/>
            <a:ext cx="3133431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75720" y="2314618"/>
            <a:ext cx="3384376" cy="2554533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các trung tâm du lịch lớn của nước ta?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135567" y="989550"/>
            <a:ext cx="8807219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itchFamily="18" charset="0"/>
              </a:rPr>
              <a:t>-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Một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số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trung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tâm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du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lịch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lớn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của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nước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ta: 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52686" y="2444706"/>
            <a:ext cx="8263801" cy="120032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Hồ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Minh,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Hạ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Long,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Huế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Nẵng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Nha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Trang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Vũng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Tàu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…</a:t>
            </a:r>
          </a:p>
        </p:txBody>
      </p:sp>
      <p:pic>
        <p:nvPicPr>
          <p:cNvPr id="27652" name="Picture 22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5301208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795800" y="1809055"/>
            <a:ext cx="676603" cy="462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4503" y="44450"/>
            <a:ext cx="11235559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68173" y="74980"/>
            <a:ext cx="1187668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56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46847" y="0"/>
            <a:ext cx="11645463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26127" y="0"/>
            <a:ext cx="12065876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194468" y="159315"/>
            <a:ext cx="8991600" cy="6539377"/>
            <a:chOff x="96" y="1008"/>
            <a:chExt cx="5664" cy="3216"/>
          </a:xfrm>
        </p:grpSpPr>
        <p:pic>
          <p:nvPicPr>
            <p:cNvPr id="14" name="Picture 2" descr="ben cang nha r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08"/>
              <a:ext cx="2784" cy="177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696" y="2496"/>
              <a:ext cx="20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Bến cảng Nhà Rồng</a:t>
              </a:r>
            </a:p>
          </p:txBody>
        </p:sp>
        <p:pic>
          <p:nvPicPr>
            <p:cNvPr id="16" name="Picture 4" descr="images1244543_dams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32"/>
              <a:ext cx="2784" cy="13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416" y="3984"/>
              <a:ext cx="12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Đầm Sen</a:t>
              </a: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44" cy="17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BenTha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12"/>
              <a:ext cx="2757" cy="141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144" y="2496"/>
              <a:ext cx="16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 viên Suối Tiên 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96" y="3984"/>
              <a:ext cx="170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Chợ Bến Thành </a:t>
              </a: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 rot="-129057">
              <a:off x="1822" y="1857"/>
              <a:ext cx="2401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A0FEF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TP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31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457" y="587829"/>
            <a:ext cx="10685417" cy="5421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S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SG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97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" y="-531440"/>
            <a:ext cx="11834647" cy="7629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39616" y="1803593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>
                <a:latin typeface="Times New Roman" pitchFamily="18" charset="0"/>
              </a:rPr>
              <a:t>- Thương mại gồm các hoạt động mua bán hàng hóa ở trong nước và với nước ngoài. Nước ta chủ yếu xuất khẩu các khoáng sản (dầu mỏ, than, …), hàng tiêu dùng, nông sản và thủy sản; nhập khẩu các máy móc, thiết bị, nguyên liệu, nhiên liệu và vật liệu.</a:t>
            </a:r>
          </a:p>
          <a:p>
            <a:r>
              <a:rPr lang="en-US" altLang="vi-VN" sz="3000">
                <a:latin typeface="Times New Roman" pitchFamily="18" charset="0"/>
              </a:rPr>
              <a:t> - Nhờ có nhiều điều kiện thuận lợi, ngành du lịch của nước ta ngày càng phát triển.</a:t>
            </a:r>
            <a:endParaRPr lang="vi-VN" sz="3000"/>
          </a:p>
        </p:txBody>
      </p:sp>
      <p:sp>
        <p:nvSpPr>
          <p:cNvPr id="3" name="TextBox 2"/>
          <p:cNvSpPr txBox="1"/>
          <p:nvPr/>
        </p:nvSpPr>
        <p:spPr>
          <a:xfrm>
            <a:off x="4871864" y="908731"/>
            <a:ext cx="21602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404664"/>
            <a:ext cx="5394920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Trò chơi : Giải đáp ô chữ</a:t>
            </a: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1524000" y="1981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1524000" y="24384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1524000" y="28956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1524000" y="33528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1524000" y="38100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524000" y="4267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59436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64008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68580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73152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77724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688" y="2496"/>
            <a:chExt cx="1440" cy="240"/>
          </a:xfrm>
        </p:grpSpPr>
        <p:sp>
          <p:nvSpPr>
            <p:cNvPr id="36001" name="Rectangle 16"/>
            <p:cNvSpPr>
              <a:spLocks noChangeArrowheads="1"/>
            </p:cNvSpPr>
            <p:nvPr/>
          </p:nvSpPr>
          <p:spPr bwMode="auto">
            <a:xfrm>
              <a:off x="3840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2" name="Rectangle 17"/>
            <p:cNvSpPr>
              <a:spLocks noChangeArrowheads="1"/>
            </p:cNvSpPr>
            <p:nvPr/>
          </p:nvSpPr>
          <p:spPr bwMode="auto">
            <a:xfrm>
              <a:off x="2688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3" name="Rectangle 18"/>
            <p:cNvSpPr>
              <a:spLocks noChangeArrowheads="1"/>
            </p:cNvSpPr>
            <p:nvPr/>
          </p:nvSpPr>
          <p:spPr bwMode="auto">
            <a:xfrm>
              <a:off x="2976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4" name="Rectangle 19"/>
            <p:cNvSpPr>
              <a:spLocks noChangeArrowheads="1"/>
            </p:cNvSpPr>
            <p:nvPr/>
          </p:nvSpPr>
          <p:spPr bwMode="auto">
            <a:xfrm>
              <a:off x="3264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5" name="Rectangle 20"/>
            <p:cNvSpPr>
              <a:spLocks noChangeArrowheads="1"/>
            </p:cNvSpPr>
            <p:nvPr/>
          </p:nvSpPr>
          <p:spPr bwMode="auto">
            <a:xfrm>
              <a:off x="3552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loại khoáng sản được xuất khẩu ở nước ta ?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880" y="1920"/>
            <a:chExt cx="1440" cy="240"/>
          </a:xfrm>
        </p:grpSpPr>
        <p:sp>
          <p:nvSpPr>
            <p:cNvPr id="35996" name="Rectangle 23"/>
            <p:cNvSpPr>
              <a:spLocks noChangeArrowheads="1"/>
            </p:cNvSpPr>
            <p:nvPr/>
          </p:nvSpPr>
          <p:spPr bwMode="auto">
            <a:xfrm>
              <a:off x="2880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97" name="Rectangle 24"/>
            <p:cNvSpPr>
              <a:spLocks noChangeArrowheads="1"/>
            </p:cNvSpPr>
            <p:nvPr/>
          </p:nvSpPr>
          <p:spPr bwMode="auto">
            <a:xfrm>
              <a:off x="3168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Ầ</a:t>
              </a:r>
            </a:p>
          </p:txBody>
        </p:sp>
        <p:sp>
          <p:nvSpPr>
            <p:cNvPr id="35998" name="Rectangle 25"/>
            <p:cNvSpPr>
              <a:spLocks noChangeArrowheads="1"/>
            </p:cNvSpPr>
            <p:nvPr/>
          </p:nvSpPr>
          <p:spPr bwMode="auto">
            <a:xfrm>
              <a:off x="3456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99" name="Rectangle 26"/>
            <p:cNvSpPr>
              <a:spLocks noChangeArrowheads="1"/>
            </p:cNvSpPr>
            <p:nvPr/>
          </p:nvSpPr>
          <p:spPr bwMode="auto">
            <a:xfrm>
              <a:off x="3744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6000" name="Rectangle 27"/>
            <p:cNvSpPr>
              <a:spLocks noChangeArrowheads="1"/>
            </p:cNvSpPr>
            <p:nvPr/>
          </p:nvSpPr>
          <p:spPr bwMode="auto">
            <a:xfrm>
              <a:off x="4032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Ỏ</a:t>
              </a:r>
            </a:p>
          </p:txBody>
        </p:sp>
      </p:grpSp>
      <p:sp>
        <p:nvSpPr>
          <p:cNvPr id="35857" name="Rectangle 28"/>
          <p:cNvSpPr>
            <a:spLocks noChangeArrowheads="1"/>
          </p:cNvSpPr>
          <p:nvPr/>
        </p:nvSpPr>
        <p:spPr bwMode="auto">
          <a:xfrm>
            <a:off x="3200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8" name="Rectangle 29"/>
          <p:cNvSpPr>
            <a:spLocks noChangeArrowheads="1"/>
          </p:cNvSpPr>
          <p:nvPr/>
        </p:nvSpPr>
        <p:spPr bwMode="auto">
          <a:xfrm>
            <a:off x="3657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9" name="Rectangle 30"/>
          <p:cNvSpPr>
            <a:spLocks noChangeArrowheads="1"/>
          </p:cNvSpPr>
          <p:nvPr/>
        </p:nvSpPr>
        <p:spPr bwMode="auto">
          <a:xfrm>
            <a:off x="41148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0" name="Rectangle 31"/>
          <p:cNvSpPr>
            <a:spLocks noChangeArrowheads="1"/>
          </p:cNvSpPr>
          <p:nvPr/>
        </p:nvSpPr>
        <p:spPr bwMode="auto">
          <a:xfrm>
            <a:off x="45720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1" name="Rectangle 32"/>
          <p:cNvSpPr>
            <a:spLocks noChangeArrowheads="1"/>
          </p:cNvSpPr>
          <p:nvPr/>
        </p:nvSpPr>
        <p:spPr bwMode="auto">
          <a:xfrm>
            <a:off x="50292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2" name="Rectangle 33"/>
          <p:cNvSpPr>
            <a:spLocks noChangeArrowheads="1"/>
          </p:cNvSpPr>
          <p:nvPr/>
        </p:nvSpPr>
        <p:spPr bwMode="auto">
          <a:xfrm>
            <a:off x="5486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3" name="Rectangle 34"/>
          <p:cNvSpPr>
            <a:spLocks noChangeArrowheads="1"/>
          </p:cNvSpPr>
          <p:nvPr/>
        </p:nvSpPr>
        <p:spPr bwMode="auto">
          <a:xfrm>
            <a:off x="5943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104" y="2064"/>
            <a:chExt cx="2016" cy="240"/>
          </a:xfrm>
        </p:grpSpPr>
        <p:sp>
          <p:nvSpPr>
            <p:cNvPr id="35989" name="Rectangle 36"/>
            <p:cNvSpPr>
              <a:spLocks noChangeArrowheads="1"/>
            </p:cNvSpPr>
            <p:nvPr/>
          </p:nvSpPr>
          <p:spPr bwMode="auto">
            <a:xfrm>
              <a:off x="254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0" name="Rectangle 37"/>
            <p:cNvSpPr>
              <a:spLocks noChangeArrowheads="1"/>
            </p:cNvSpPr>
            <p:nvPr/>
          </p:nvSpPr>
          <p:spPr bwMode="auto">
            <a:xfrm>
              <a:off x="283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1" name="Rectangle 38"/>
            <p:cNvSpPr>
              <a:spLocks noChangeArrowheads="1"/>
            </p:cNvSpPr>
            <p:nvPr/>
          </p:nvSpPr>
          <p:spPr bwMode="auto">
            <a:xfrm>
              <a:off x="2256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2" name="Rectangle 39"/>
            <p:cNvSpPr>
              <a:spLocks noChangeArrowheads="1"/>
            </p:cNvSpPr>
            <p:nvPr/>
          </p:nvSpPr>
          <p:spPr bwMode="auto">
            <a:xfrm>
              <a:off x="1968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3" name="Rectangle 40"/>
            <p:cNvSpPr>
              <a:spLocks noChangeArrowheads="1"/>
            </p:cNvSpPr>
            <p:nvPr/>
          </p:nvSpPr>
          <p:spPr bwMode="auto">
            <a:xfrm>
              <a:off x="110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4" name="Rectangle 41"/>
            <p:cNvSpPr>
              <a:spLocks noChangeArrowheads="1"/>
            </p:cNvSpPr>
            <p:nvPr/>
          </p:nvSpPr>
          <p:spPr bwMode="auto">
            <a:xfrm>
              <a:off x="139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5" name="Rectangle 42"/>
            <p:cNvSpPr>
              <a:spLocks noChangeArrowheads="1"/>
            </p:cNvSpPr>
            <p:nvPr/>
          </p:nvSpPr>
          <p:spPr bwMode="auto">
            <a:xfrm>
              <a:off x="1680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Tên một bãi biển rất đẹp ở miền Nam nước ta là…?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3200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056" y="2160"/>
            <a:chExt cx="2016" cy="240"/>
          </a:xfrm>
        </p:grpSpPr>
        <p:sp>
          <p:nvSpPr>
            <p:cNvPr id="35982" name="Rectangle 46"/>
            <p:cNvSpPr>
              <a:spLocks noChangeArrowheads="1"/>
            </p:cNvSpPr>
            <p:nvPr/>
          </p:nvSpPr>
          <p:spPr bwMode="auto">
            <a:xfrm>
              <a:off x="1920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83" name="Rectangle 47"/>
            <p:cNvSpPr>
              <a:spLocks noChangeArrowheads="1"/>
            </p:cNvSpPr>
            <p:nvPr/>
          </p:nvSpPr>
          <p:spPr bwMode="auto">
            <a:xfrm>
              <a:off x="2208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84" name="Rectangle 48"/>
            <p:cNvSpPr>
              <a:spLocks noChangeArrowheads="1"/>
            </p:cNvSpPr>
            <p:nvPr/>
          </p:nvSpPr>
          <p:spPr bwMode="auto">
            <a:xfrm>
              <a:off x="249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35985" name="Rectangle 49"/>
            <p:cNvSpPr>
              <a:spLocks noChangeArrowheads="1"/>
            </p:cNvSpPr>
            <p:nvPr/>
          </p:nvSpPr>
          <p:spPr bwMode="auto">
            <a:xfrm>
              <a:off x="278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86" name="Rectangle 50"/>
            <p:cNvSpPr>
              <a:spLocks noChangeArrowheads="1"/>
            </p:cNvSpPr>
            <p:nvPr/>
          </p:nvSpPr>
          <p:spPr bwMode="auto">
            <a:xfrm>
              <a:off x="1632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87" name="Rectangle 51"/>
            <p:cNvSpPr>
              <a:spLocks noChangeArrowheads="1"/>
            </p:cNvSpPr>
            <p:nvPr/>
          </p:nvSpPr>
          <p:spPr bwMode="auto">
            <a:xfrm>
              <a:off x="105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35988" name="Rectangle 52"/>
            <p:cNvSpPr>
              <a:spLocks noChangeArrowheads="1"/>
            </p:cNvSpPr>
            <p:nvPr/>
          </p:nvSpPr>
          <p:spPr bwMode="auto">
            <a:xfrm>
              <a:off x="134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Ũ</a:t>
              </a:r>
            </a:p>
          </p:txBody>
        </p:sp>
      </p:grpSp>
      <p:sp>
        <p:nvSpPr>
          <p:cNvPr id="35868" name="Rectangle 53"/>
          <p:cNvSpPr>
            <a:spLocks noChangeArrowheads="1"/>
          </p:cNvSpPr>
          <p:nvPr/>
        </p:nvSpPr>
        <p:spPr bwMode="auto">
          <a:xfrm>
            <a:off x="3657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9" name="Rectangle 54"/>
          <p:cNvSpPr>
            <a:spLocks noChangeArrowheads="1"/>
          </p:cNvSpPr>
          <p:nvPr/>
        </p:nvSpPr>
        <p:spPr bwMode="auto">
          <a:xfrm>
            <a:off x="4114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0" name="Rectangle 55"/>
          <p:cNvSpPr>
            <a:spLocks noChangeArrowheads="1"/>
          </p:cNvSpPr>
          <p:nvPr/>
        </p:nvSpPr>
        <p:spPr bwMode="auto">
          <a:xfrm>
            <a:off x="4572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1" name="Rectangle 56"/>
          <p:cNvSpPr>
            <a:spLocks noChangeArrowheads="1"/>
          </p:cNvSpPr>
          <p:nvPr/>
        </p:nvSpPr>
        <p:spPr bwMode="auto">
          <a:xfrm>
            <a:off x="5029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2" name="Rectangle 57"/>
          <p:cNvSpPr>
            <a:spLocks noChangeArrowheads="1"/>
          </p:cNvSpPr>
          <p:nvPr/>
        </p:nvSpPr>
        <p:spPr bwMode="auto">
          <a:xfrm>
            <a:off x="5486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3" name="Rectangle 58"/>
          <p:cNvSpPr>
            <a:spLocks noChangeArrowheads="1"/>
          </p:cNvSpPr>
          <p:nvPr/>
        </p:nvSpPr>
        <p:spPr bwMode="auto">
          <a:xfrm>
            <a:off x="5943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4" name="Rectangle 59"/>
          <p:cNvSpPr>
            <a:spLocks noChangeArrowheads="1"/>
          </p:cNvSpPr>
          <p:nvPr/>
        </p:nvSpPr>
        <p:spPr bwMode="auto">
          <a:xfrm>
            <a:off x="6400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5" name="Rectangle 60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6" name="Rectangle 61"/>
          <p:cNvSpPr>
            <a:spLocks noChangeArrowheads="1"/>
          </p:cNvSpPr>
          <p:nvPr/>
        </p:nvSpPr>
        <p:spPr bwMode="auto">
          <a:xfrm>
            <a:off x="7315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104" y="2256"/>
            <a:chExt cx="2880" cy="240"/>
          </a:xfrm>
        </p:grpSpPr>
        <p:sp>
          <p:nvSpPr>
            <p:cNvPr id="35972" name="Rectangle 63"/>
            <p:cNvSpPr>
              <a:spLocks noChangeArrowheads="1"/>
            </p:cNvSpPr>
            <p:nvPr/>
          </p:nvSpPr>
          <p:spPr bwMode="auto">
            <a:xfrm>
              <a:off x="312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3" name="Rectangle 64"/>
            <p:cNvSpPr>
              <a:spLocks noChangeArrowheads="1"/>
            </p:cNvSpPr>
            <p:nvPr/>
          </p:nvSpPr>
          <p:spPr bwMode="auto">
            <a:xfrm>
              <a:off x="340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4" name="Rectangle 65"/>
            <p:cNvSpPr>
              <a:spLocks noChangeArrowheads="1"/>
            </p:cNvSpPr>
            <p:nvPr/>
          </p:nvSpPr>
          <p:spPr bwMode="auto">
            <a:xfrm>
              <a:off x="369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5" name="Rectangle 66"/>
            <p:cNvSpPr>
              <a:spLocks noChangeArrowheads="1"/>
            </p:cNvSpPr>
            <p:nvPr/>
          </p:nvSpPr>
          <p:spPr bwMode="auto">
            <a:xfrm>
              <a:off x="196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6" name="Rectangle 67"/>
            <p:cNvSpPr>
              <a:spLocks noChangeArrowheads="1"/>
            </p:cNvSpPr>
            <p:nvPr/>
          </p:nvSpPr>
          <p:spPr bwMode="auto">
            <a:xfrm>
              <a:off x="139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7" name="Rectangle 68"/>
            <p:cNvSpPr>
              <a:spLocks noChangeArrowheads="1"/>
            </p:cNvSpPr>
            <p:nvPr/>
          </p:nvSpPr>
          <p:spPr bwMode="auto">
            <a:xfrm>
              <a:off x="168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8" name="Rectangle 69"/>
            <p:cNvSpPr>
              <a:spLocks noChangeArrowheads="1"/>
            </p:cNvSpPr>
            <p:nvPr/>
          </p:nvSpPr>
          <p:spPr bwMode="auto">
            <a:xfrm>
              <a:off x="110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9" name="Rectangle 70"/>
            <p:cNvSpPr>
              <a:spLocks noChangeArrowheads="1"/>
            </p:cNvSpPr>
            <p:nvPr/>
          </p:nvSpPr>
          <p:spPr bwMode="auto">
            <a:xfrm>
              <a:off x="225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0" name="Rectangle 71"/>
            <p:cNvSpPr>
              <a:spLocks noChangeArrowheads="1"/>
            </p:cNvSpPr>
            <p:nvPr/>
          </p:nvSpPr>
          <p:spPr bwMode="auto">
            <a:xfrm>
              <a:off x="254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1" name="Rectangle 72"/>
            <p:cNvSpPr>
              <a:spLocks noChangeArrowheads="1"/>
            </p:cNvSpPr>
            <p:nvPr/>
          </p:nvSpPr>
          <p:spPr bwMode="auto">
            <a:xfrm>
              <a:off x="283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21" name="Rectangle 7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di sản thiên nhiên thế giới ở nước ta là gì ?</a:t>
            </a:r>
          </a:p>
        </p:txBody>
      </p:sp>
      <p:sp>
        <p:nvSpPr>
          <p:cNvPr id="35879" name="Rectangle 74"/>
          <p:cNvSpPr>
            <a:spLocks noChangeArrowheads="1"/>
          </p:cNvSpPr>
          <p:nvPr/>
        </p:nvSpPr>
        <p:spPr bwMode="auto">
          <a:xfrm>
            <a:off x="5029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488" y="2448"/>
            <a:chExt cx="2880" cy="240"/>
          </a:xfrm>
        </p:grpSpPr>
        <p:sp>
          <p:nvSpPr>
            <p:cNvPr id="35962" name="Rectangle 76"/>
            <p:cNvSpPr>
              <a:spLocks noChangeArrowheads="1"/>
            </p:cNvSpPr>
            <p:nvPr/>
          </p:nvSpPr>
          <p:spPr bwMode="auto">
            <a:xfrm>
              <a:off x="350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 dirty="0">
                  <a:solidFill>
                    <a:srgbClr val="9933FF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5963" name="Rectangle 77"/>
            <p:cNvSpPr>
              <a:spLocks noChangeArrowheads="1"/>
            </p:cNvSpPr>
            <p:nvPr/>
          </p:nvSpPr>
          <p:spPr bwMode="auto">
            <a:xfrm>
              <a:off x="379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64" name="Rectangle 78"/>
            <p:cNvSpPr>
              <a:spLocks noChangeArrowheads="1"/>
            </p:cNvSpPr>
            <p:nvPr/>
          </p:nvSpPr>
          <p:spPr bwMode="auto">
            <a:xfrm>
              <a:off x="408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65" name="Rectangle 79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66" name="Rectangle 80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67" name="Rectangle 81"/>
            <p:cNvSpPr>
              <a:spLocks noChangeArrowheads="1"/>
            </p:cNvSpPr>
            <p:nvPr/>
          </p:nvSpPr>
          <p:spPr bwMode="auto">
            <a:xfrm>
              <a:off x="235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8" name="Rectangle 82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9" name="Rectangle 83"/>
            <p:cNvSpPr>
              <a:spLocks noChangeArrowheads="1"/>
            </p:cNvSpPr>
            <p:nvPr/>
          </p:nvSpPr>
          <p:spPr bwMode="auto">
            <a:xfrm>
              <a:off x="177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Ị</a:t>
              </a:r>
            </a:p>
          </p:txBody>
        </p:sp>
        <p:sp>
          <p:nvSpPr>
            <p:cNvPr id="35970" name="Rectangle 84"/>
            <p:cNvSpPr>
              <a:spLocks noChangeArrowheads="1"/>
            </p:cNvSpPr>
            <p:nvPr/>
          </p:nvSpPr>
          <p:spPr bwMode="auto">
            <a:xfrm>
              <a:off x="206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71" name="Rectangle 85"/>
            <p:cNvSpPr>
              <a:spLocks noChangeArrowheads="1"/>
            </p:cNvSpPr>
            <p:nvPr/>
          </p:nvSpPr>
          <p:spPr bwMode="auto">
            <a:xfrm>
              <a:off x="148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35881" name="Rectangle 86"/>
          <p:cNvSpPr>
            <a:spLocks noChangeArrowheads="1"/>
          </p:cNvSpPr>
          <p:nvPr/>
        </p:nvSpPr>
        <p:spPr bwMode="auto">
          <a:xfrm>
            <a:off x="5486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2" name="Rectangle 87"/>
          <p:cNvSpPr>
            <a:spLocks noChangeArrowheads="1"/>
          </p:cNvSpPr>
          <p:nvPr/>
        </p:nvSpPr>
        <p:spPr bwMode="auto">
          <a:xfrm>
            <a:off x="5943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3" name="Rectangle 88"/>
          <p:cNvSpPr>
            <a:spLocks noChangeArrowheads="1"/>
          </p:cNvSpPr>
          <p:nvPr/>
        </p:nvSpPr>
        <p:spPr bwMode="auto">
          <a:xfrm>
            <a:off x="4572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4" name="Rectangle 89"/>
          <p:cNvSpPr>
            <a:spLocks noChangeArrowheads="1"/>
          </p:cNvSpPr>
          <p:nvPr/>
        </p:nvSpPr>
        <p:spPr bwMode="auto">
          <a:xfrm>
            <a:off x="41148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5" name="Rectangle 90"/>
          <p:cNvSpPr>
            <a:spLocks noChangeArrowheads="1"/>
          </p:cNvSpPr>
          <p:nvPr/>
        </p:nvSpPr>
        <p:spPr bwMode="auto">
          <a:xfrm>
            <a:off x="3657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6" name="Rectangle 91"/>
          <p:cNvSpPr>
            <a:spLocks noChangeArrowheads="1"/>
          </p:cNvSpPr>
          <p:nvPr/>
        </p:nvSpPr>
        <p:spPr bwMode="auto">
          <a:xfrm>
            <a:off x="3200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7" name="Rectangle 92"/>
          <p:cNvSpPr>
            <a:spLocks noChangeArrowheads="1"/>
          </p:cNvSpPr>
          <p:nvPr/>
        </p:nvSpPr>
        <p:spPr bwMode="auto">
          <a:xfrm>
            <a:off x="2743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8" name="Rectangle 93"/>
          <p:cNvSpPr>
            <a:spLocks noChangeArrowheads="1"/>
          </p:cNvSpPr>
          <p:nvPr/>
        </p:nvSpPr>
        <p:spPr bwMode="auto">
          <a:xfrm>
            <a:off x="2286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824" y="2688"/>
            <a:chExt cx="2592" cy="240"/>
          </a:xfrm>
        </p:grpSpPr>
        <p:sp>
          <p:nvSpPr>
            <p:cNvPr id="35953" name="Rectangle 95"/>
            <p:cNvSpPr>
              <a:spLocks noChangeArrowheads="1"/>
            </p:cNvSpPr>
            <p:nvPr/>
          </p:nvSpPr>
          <p:spPr bwMode="auto">
            <a:xfrm>
              <a:off x="412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4" name="Rectangle 96"/>
            <p:cNvSpPr>
              <a:spLocks noChangeArrowheads="1"/>
            </p:cNvSpPr>
            <p:nvPr/>
          </p:nvSpPr>
          <p:spPr bwMode="auto">
            <a:xfrm>
              <a:off x="240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5" name="Rectangle 97"/>
            <p:cNvSpPr>
              <a:spLocks noChangeArrowheads="1"/>
            </p:cNvSpPr>
            <p:nvPr/>
          </p:nvSpPr>
          <p:spPr bwMode="auto">
            <a:xfrm>
              <a:off x="268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6" name="Rectangle 98"/>
            <p:cNvSpPr>
              <a:spLocks noChangeArrowheads="1"/>
            </p:cNvSpPr>
            <p:nvPr/>
          </p:nvSpPr>
          <p:spPr bwMode="auto">
            <a:xfrm>
              <a:off x="2976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7" name="Rectangle 99"/>
            <p:cNvSpPr>
              <a:spLocks noChangeArrowheads="1"/>
            </p:cNvSpPr>
            <p:nvPr/>
          </p:nvSpPr>
          <p:spPr bwMode="auto">
            <a:xfrm>
              <a:off x="326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8" name="Rectangle 100"/>
            <p:cNvSpPr>
              <a:spLocks noChangeArrowheads="1"/>
            </p:cNvSpPr>
            <p:nvPr/>
          </p:nvSpPr>
          <p:spPr bwMode="auto">
            <a:xfrm>
              <a:off x="355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9" name="Rectangle 101"/>
            <p:cNvSpPr>
              <a:spLocks noChangeArrowheads="1"/>
            </p:cNvSpPr>
            <p:nvPr/>
          </p:nvSpPr>
          <p:spPr bwMode="auto">
            <a:xfrm>
              <a:off x="384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0" name="Rectangle 102"/>
            <p:cNvSpPr>
              <a:spLocks noChangeArrowheads="1"/>
            </p:cNvSpPr>
            <p:nvPr/>
          </p:nvSpPr>
          <p:spPr bwMode="auto">
            <a:xfrm>
              <a:off x="182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1" name="Rectangle 103"/>
            <p:cNvSpPr>
              <a:spLocks noChangeArrowheads="1"/>
            </p:cNvSpPr>
            <p:nvPr/>
          </p:nvSpPr>
          <p:spPr bwMode="auto">
            <a:xfrm>
              <a:off x="211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52" name="Rectangle 104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Ngành nào thực hiện việc mua bán hàng hoá ?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344" y="2976"/>
            <a:chExt cx="2592" cy="240"/>
          </a:xfrm>
        </p:grpSpPr>
        <p:sp>
          <p:nvSpPr>
            <p:cNvPr id="35944" name="Rectangle 106"/>
            <p:cNvSpPr>
              <a:spLocks noChangeArrowheads="1"/>
            </p:cNvSpPr>
            <p:nvPr/>
          </p:nvSpPr>
          <p:spPr bwMode="auto">
            <a:xfrm>
              <a:off x="364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45" name="Rectangle 107"/>
            <p:cNvSpPr>
              <a:spLocks noChangeArrowheads="1"/>
            </p:cNvSpPr>
            <p:nvPr/>
          </p:nvSpPr>
          <p:spPr bwMode="auto">
            <a:xfrm>
              <a:off x="307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46" name="Rectangle 108"/>
            <p:cNvSpPr>
              <a:spLocks noChangeArrowheads="1"/>
            </p:cNvSpPr>
            <p:nvPr/>
          </p:nvSpPr>
          <p:spPr bwMode="auto">
            <a:xfrm>
              <a:off x="336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47" name="Rectangle 109"/>
            <p:cNvSpPr>
              <a:spLocks noChangeArrowheads="1"/>
            </p:cNvSpPr>
            <p:nvPr/>
          </p:nvSpPr>
          <p:spPr bwMode="auto">
            <a:xfrm>
              <a:off x="220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Ơ</a:t>
              </a:r>
            </a:p>
          </p:txBody>
        </p:sp>
        <p:sp>
          <p:nvSpPr>
            <p:cNvPr id="35948" name="Rectangle 110"/>
            <p:cNvSpPr>
              <a:spLocks noChangeArrowheads="1"/>
            </p:cNvSpPr>
            <p:nvPr/>
          </p:nvSpPr>
          <p:spPr bwMode="auto">
            <a:xfrm>
              <a:off x="2496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49" name="Rectangle 111"/>
            <p:cNvSpPr>
              <a:spLocks noChangeArrowheads="1"/>
            </p:cNvSpPr>
            <p:nvPr/>
          </p:nvSpPr>
          <p:spPr bwMode="auto">
            <a:xfrm>
              <a:off x="278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50" name="Rectangle 112"/>
            <p:cNvSpPr>
              <a:spLocks noChangeArrowheads="1"/>
            </p:cNvSpPr>
            <p:nvPr/>
          </p:nvSpPr>
          <p:spPr bwMode="auto">
            <a:xfrm>
              <a:off x="192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35951" name="Rectangle 113"/>
            <p:cNvSpPr>
              <a:spLocks noChangeArrowheads="1"/>
            </p:cNvSpPr>
            <p:nvPr/>
          </p:nvSpPr>
          <p:spPr bwMode="auto">
            <a:xfrm>
              <a:off x="134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52" name="Rectangle 114"/>
            <p:cNvSpPr>
              <a:spLocks noChangeArrowheads="1"/>
            </p:cNvSpPr>
            <p:nvPr/>
          </p:nvSpPr>
          <p:spPr bwMode="auto">
            <a:xfrm>
              <a:off x="163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</p:grpSp>
      <p:sp>
        <p:nvSpPr>
          <p:cNvPr id="35892" name="Rectangle 115"/>
          <p:cNvSpPr>
            <a:spLocks noChangeArrowheads="1"/>
          </p:cNvSpPr>
          <p:nvPr/>
        </p:nvSpPr>
        <p:spPr bwMode="auto">
          <a:xfrm>
            <a:off x="41148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3" name="Rectangle 116"/>
          <p:cNvSpPr>
            <a:spLocks noChangeArrowheads="1"/>
          </p:cNvSpPr>
          <p:nvPr/>
        </p:nvSpPr>
        <p:spPr bwMode="auto">
          <a:xfrm>
            <a:off x="3657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4" name="Rectangle 117"/>
          <p:cNvSpPr>
            <a:spLocks noChangeArrowheads="1"/>
          </p:cNvSpPr>
          <p:nvPr/>
        </p:nvSpPr>
        <p:spPr bwMode="auto">
          <a:xfrm>
            <a:off x="45720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5" name="Rectangle 118"/>
          <p:cNvSpPr>
            <a:spLocks noChangeArrowheads="1"/>
          </p:cNvSpPr>
          <p:nvPr/>
        </p:nvSpPr>
        <p:spPr bwMode="auto">
          <a:xfrm>
            <a:off x="54864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6" name="Rectangle 119"/>
          <p:cNvSpPr>
            <a:spLocks noChangeArrowheads="1"/>
          </p:cNvSpPr>
          <p:nvPr/>
        </p:nvSpPr>
        <p:spPr bwMode="auto">
          <a:xfrm>
            <a:off x="50292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7" name="Rectangle 120"/>
          <p:cNvSpPr>
            <a:spLocks noChangeArrowheads="1"/>
          </p:cNvSpPr>
          <p:nvPr/>
        </p:nvSpPr>
        <p:spPr bwMode="auto">
          <a:xfrm>
            <a:off x="5943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0" name="Group 121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2880"/>
            <a:chExt cx="1728" cy="240"/>
          </a:xfrm>
        </p:grpSpPr>
        <p:sp>
          <p:nvSpPr>
            <p:cNvPr id="35938" name="Rectangle 122"/>
            <p:cNvSpPr>
              <a:spLocks noChangeArrowheads="1"/>
            </p:cNvSpPr>
            <p:nvPr/>
          </p:nvSpPr>
          <p:spPr bwMode="auto">
            <a:xfrm>
              <a:off x="129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9" name="Rectangle 123"/>
            <p:cNvSpPr>
              <a:spLocks noChangeArrowheads="1"/>
            </p:cNvSpPr>
            <p:nvPr/>
          </p:nvSpPr>
          <p:spPr bwMode="auto">
            <a:xfrm>
              <a:off x="1584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0" name="Rectangle 124"/>
            <p:cNvSpPr>
              <a:spLocks noChangeArrowheads="1"/>
            </p:cNvSpPr>
            <p:nvPr/>
          </p:nvSpPr>
          <p:spPr bwMode="auto">
            <a:xfrm>
              <a:off x="1872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1" name="Rectangle 125"/>
            <p:cNvSpPr>
              <a:spLocks noChangeArrowheads="1"/>
            </p:cNvSpPr>
            <p:nvPr/>
          </p:nvSpPr>
          <p:spPr bwMode="auto">
            <a:xfrm>
              <a:off x="2160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2" name="Rectangle 126"/>
            <p:cNvSpPr>
              <a:spLocks noChangeArrowheads="1"/>
            </p:cNvSpPr>
            <p:nvPr/>
          </p:nvSpPr>
          <p:spPr bwMode="auto">
            <a:xfrm>
              <a:off x="2448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3" name="Rectangle 127"/>
            <p:cNvSpPr>
              <a:spLocks noChangeArrowheads="1"/>
            </p:cNvSpPr>
            <p:nvPr/>
          </p:nvSpPr>
          <p:spPr bwMode="auto">
            <a:xfrm>
              <a:off x="273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35899" name="Rectangle 128"/>
          <p:cNvSpPr>
            <a:spLocks noChangeArrowheads="1"/>
          </p:cNvSpPr>
          <p:nvPr/>
        </p:nvSpPr>
        <p:spPr bwMode="auto">
          <a:xfrm>
            <a:off x="59436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3024"/>
            <a:chExt cx="1728" cy="240"/>
          </a:xfrm>
        </p:grpSpPr>
        <p:sp>
          <p:nvSpPr>
            <p:cNvPr id="35932" name="Rectangle 130"/>
            <p:cNvSpPr>
              <a:spLocks noChangeArrowheads="1"/>
            </p:cNvSpPr>
            <p:nvPr/>
          </p:nvSpPr>
          <p:spPr bwMode="auto">
            <a:xfrm>
              <a:off x="129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3" name="Rectangle 131"/>
            <p:cNvSpPr>
              <a:spLocks noChangeArrowheads="1"/>
            </p:cNvSpPr>
            <p:nvPr/>
          </p:nvSpPr>
          <p:spPr bwMode="auto">
            <a:xfrm>
              <a:off x="158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Á</a:t>
              </a:r>
            </a:p>
          </p:txBody>
        </p:sp>
        <p:sp>
          <p:nvSpPr>
            <p:cNvPr id="35934" name="Rectangle 132"/>
            <p:cNvSpPr>
              <a:spLocks noChangeArrowheads="1"/>
            </p:cNvSpPr>
            <p:nvPr/>
          </p:nvSpPr>
          <p:spPr bwMode="auto">
            <a:xfrm>
              <a:off x="187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35935" name="Rectangle 133"/>
            <p:cNvSpPr>
              <a:spLocks noChangeArrowheads="1"/>
            </p:cNvSpPr>
            <p:nvPr/>
          </p:nvSpPr>
          <p:spPr bwMode="auto">
            <a:xfrm>
              <a:off x="216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6" name="Rectangle 134"/>
            <p:cNvSpPr>
              <a:spLocks noChangeArrowheads="1"/>
            </p:cNvSpPr>
            <p:nvPr/>
          </p:nvSpPr>
          <p:spPr bwMode="auto">
            <a:xfrm>
              <a:off x="244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Ó</a:t>
              </a:r>
            </a:p>
          </p:txBody>
        </p:sp>
        <p:sp>
          <p:nvSpPr>
            <p:cNvPr id="35937" name="Rectangle 135"/>
            <p:cNvSpPr>
              <a:spLocks noChangeArrowheads="1"/>
            </p:cNvSpPr>
            <p:nvPr/>
          </p:nvSpPr>
          <p:spPr bwMode="auto">
            <a:xfrm>
              <a:off x="273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53384" name="Rectangle 136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trong những mặt hàng mà nước ta nhập khẩu từ nước ngoài?</a:t>
            </a:r>
          </a:p>
        </p:txBody>
      </p:sp>
      <p:sp>
        <p:nvSpPr>
          <p:cNvPr id="35902" name="Rectangle 137"/>
          <p:cNvSpPr>
            <a:spLocks noChangeArrowheads="1"/>
          </p:cNvSpPr>
          <p:nvPr/>
        </p:nvSpPr>
        <p:spPr bwMode="auto">
          <a:xfrm>
            <a:off x="64008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3" name="Rectangle 138"/>
          <p:cNvSpPr>
            <a:spLocks noChangeArrowheads="1"/>
          </p:cNvSpPr>
          <p:nvPr/>
        </p:nvSpPr>
        <p:spPr bwMode="auto">
          <a:xfrm>
            <a:off x="68580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4" name="Rectangle 139"/>
          <p:cNvSpPr>
            <a:spLocks noChangeArrowheads="1"/>
          </p:cNvSpPr>
          <p:nvPr/>
        </p:nvSpPr>
        <p:spPr bwMode="auto">
          <a:xfrm>
            <a:off x="73152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5" name="Rectangle 140"/>
          <p:cNvSpPr>
            <a:spLocks noChangeArrowheads="1"/>
          </p:cNvSpPr>
          <p:nvPr/>
        </p:nvSpPr>
        <p:spPr bwMode="auto">
          <a:xfrm>
            <a:off x="77724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1680" y="2976"/>
            <a:chExt cx="1440" cy="240"/>
          </a:xfrm>
        </p:grpSpPr>
        <p:sp>
          <p:nvSpPr>
            <p:cNvPr id="35927" name="Rectangle 142"/>
            <p:cNvSpPr>
              <a:spLocks noChangeArrowheads="1"/>
            </p:cNvSpPr>
            <p:nvPr/>
          </p:nvSpPr>
          <p:spPr bwMode="auto">
            <a:xfrm>
              <a:off x="1680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8" name="Rectangle 143"/>
            <p:cNvSpPr>
              <a:spLocks noChangeArrowheads="1"/>
            </p:cNvSpPr>
            <p:nvPr/>
          </p:nvSpPr>
          <p:spPr bwMode="auto">
            <a:xfrm>
              <a:off x="2256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9" name="Rectangle 144"/>
            <p:cNvSpPr>
              <a:spLocks noChangeArrowheads="1"/>
            </p:cNvSpPr>
            <p:nvPr/>
          </p:nvSpPr>
          <p:spPr bwMode="auto">
            <a:xfrm>
              <a:off x="1968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0" name="Rectangle 145"/>
            <p:cNvSpPr>
              <a:spLocks noChangeArrowheads="1"/>
            </p:cNvSpPr>
            <p:nvPr/>
          </p:nvSpPr>
          <p:spPr bwMode="auto">
            <a:xfrm>
              <a:off x="2544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1" name="Rectangle 146"/>
            <p:cNvSpPr>
              <a:spLocks noChangeArrowheads="1"/>
            </p:cNvSpPr>
            <p:nvPr/>
          </p:nvSpPr>
          <p:spPr bwMode="auto">
            <a:xfrm>
              <a:off x="2832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95" name="Rectangle 147"/>
          <p:cNvSpPr>
            <a:spLocks noChangeArrowheads="1"/>
          </p:cNvSpPr>
          <p:nvPr/>
        </p:nvSpPr>
        <p:spPr bwMode="auto">
          <a:xfrm>
            <a:off x="2133600" y="47244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cổ ở Tỉnh Quảng Nam là… ?</a:t>
            </a:r>
          </a:p>
        </p:txBody>
      </p:sp>
      <p:grpSp>
        <p:nvGrpSpPr>
          <p:cNvPr id="13" name="Group 148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2688" y="3024"/>
            <a:chExt cx="1440" cy="240"/>
          </a:xfrm>
        </p:grpSpPr>
        <p:sp>
          <p:nvSpPr>
            <p:cNvPr id="35922" name="Rectangle 149"/>
            <p:cNvSpPr>
              <a:spLocks noChangeArrowheads="1"/>
            </p:cNvSpPr>
            <p:nvPr/>
          </p:nvSpPr>
          <p:spPr bwMode="auto">
            <a:xfrm>
              <a:off x="268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3" name="Rectangle 150"/>
            <p:cNvSpPr>
              <a:spLocks noChangeArrowheads="1"/>
            </p:cNvSpPr>
            <p:nvPr/>
          </p:nvSpPr>
          <p:spPr bwMode="auto">
            <a:xfrm>
              <a:off x="297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Ộ</a:t>
              </a:r>
            </a:p>
          </p:txBody>
        </p:sp>
        <p:sp>
          <p:nvSpPr>
            <p:cNvPr id="35924" name="Rectangle 151"/>
            <p:cNvSpPr>
              <a:spLocks noChangeArrowheads="1"/>
            </p:cNvSpPr>
            <p:nvPr/>
          </p:nvSpPr>
          <p:spPr bwMode="auto">
            <a:xfrm>
              <a:off x="326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25" name="Rectangle 152"/>
            <p:cNvSpPr>
              <a:spLocks noChangeArrowheads="1"/>
            </p:cNvSpPr>
            <p:nvPr/>
          </p:nvSpPr>
          <p:spPr bwMode="auto">
            <a:xfrm>
              <a:off x="355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5926" name="Rectangle 153"/>
            <p:cNvSpPr>
              <a:spLocks noChangeArrowheads="1"/>
            </p:cNvSpPr>
            <p:nvPr/>
          </p:nvSpPr>
          <p:spPr bwMode="auto">
            <a:xfrm>
              <a:off x="384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" name="Group 154"/>
          <p:cNvGrpSpPr>
            <a:grpSpLocks/>
          </p:cNvGrpSpPr>
          <p:nvPr/>
        </p:nvGrpSpPr>
        <p:grpSpPr bwMode="auto">
          <a:xfrm>
            <a:off x="5943600" y="2209800"/>
            <a:ext cx="457200" cy="2286000"/>
            <a:chOff x="4656" y="1632"/>
            <a:chExt cx="288" cy="1440"/>
          </a:xfrm>
        </p:grpSpPr>
        <p:sp>
          <p:nvSpPr>
            <p:cNvPr id="35916" name="Rectangle 155"/>
            <p:cNvSpPr>
              <a:spLocks noChangeArrowheads="1"/>
            </p:cNvSpPr>
            <p:nvPr/>
          </p:nvSpPr>
          <p:spPr bwMode="auto">
            <a:xfrm>
              <a:off x="4656" y="16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17" name="Rectangle 156"/>
            <p:cNvSpPr>
              <a:spLocks noChangeArrowheads="1"/>
            </p:cNvSpPr>
            <p:nvPr/>
          </p:nvSpPr>
          <p:spPr bwMode="auto">
            <a:xfrm>
              <a:off x="4656" y="187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18" name="Rectangle 157"/>
            <p:cNvSpPr>
              <a:spLocks noChangeArrowheads="1"/>
            </p:cNvSpPr>
            <p:nvPr/>
          </p:nvSpPr>
          <p:spPr bwMode="auto">
            <a:xfrm>
              <a:off x="4656" y="211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19" name="Rectangle 158"/>
            <p:cNvSpPr>
              <a:spLocks noChangeArrowheads="1"/>
            </p:cNvSpPr>
            <p:nvPr/>
          </p:nvSpPr>
          <p:spPr bwMode="auto">
            <a:xfrm>
              <a:off x="4656" y="259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5920" name="Rectangle 159"/>
            <p:cNvSpPr>
              <a:spLocks noChangeArrowheads="1"/>
            </p:cNvSpPr>
            <p:nvPr/>
          </p:nvSpPr>
          <p:spPr bwMode="auto">
            <a:xfrm>
              <a:off x="4656" y="28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1" name="Rectangle 160"/>
            <p:cNvSpPr>
              <a:spLocks noChangeArrowheads="1"/>
            </p:cNvSpPr>
            <p:nvPr/>
          </p:nvSpPr>
          <p:spPr bwMode="auto">
            <a:xfrm>
              <a:off x="4656" y="235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</p:childTnLst>
        </p:cTn>
      </p:par>
    </p:tnLst>
    <p:bldLst>
      <p:bldP spid="53269" grpId="0" animBg="1"/>
      <p:bldP spid="53269" grpId="1" animBg="1"/>
      <p:bldP spid="53291" grpId="0" animBg="1"/>
      <p:bldP spid="53291" grpId="1" animBg="1"/>
      <p:bldP spid="53321" grpId="0" animBg="1"/>
      <p:bldP spid="53321" grpId="1" animBg="1"/>
      <p:bldP spid="53352" grpId="0" animBg="1"/>
      <p:bldP spid="53352" grpId="1" animBg="1"/>
      <p:bldP spid="53384" grpId="0" animBg="1"/>
      <p:bldP spid="53384" grpId="1" animBg="1"/>
      <p:bldP spid="53395" grpId="0" animBg="1"/>
      <p:bldP spid="5339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983765" y="-171400"/>
            <a:ext cx="7584843" cy="475252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51"/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2555" y="7647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151"/>
            <a:r>
              <a:rPr lang="da-DK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da-DK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một lãnh đạo của địa phương thì em có thể làm gì để phát triển ngành du lịch của địa phương mình ?</a:t>
            </a:r>
            <a:endParaRPr lang="vi-VN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Dấu Hỏi Nhân Vật Hoạt Hình Cậu Bé, Dấu Chấm Hỏi, Dấu Hỏi Nhân Vật,  Suy Nghĩ Nhân Vật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" y="1367020"/>
            <a:ext cx="3695733" cy="54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4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0" y="173643"/>
            <a:ext cx="11750565" cy="6447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82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1" y="-84082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434" y="1061551"/>
            <a:ext cx="94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Nam ca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sĩ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đến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địa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điểm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du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lịch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bằng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phương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tiện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gì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Thuộc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loại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hình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giao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thông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nào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54924" y="3079531"/>
            <a:ext cx="2459421" cy="14188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Xe</a:t>
            </a:r>
            <a:r>
              <a:rPr lang="en-US" sz="4800" dirty="0" smtClean="0"/>
              <a:t> </a:t>
            </a:r>
            <a:r>
              <a:rPr lang="en-US" sz="4800" dirty="0" err="1" smtClean="0"/>
              <a:t>lửa</a:t>
            </a:r>
            <a:endParaRPr lang="en-US" sz="4800" dirty="0"/>
          </a:p>
        </p:txBody>
      </p:sp>
      <p:sp>
        <p:nvSpPr>
          <p:cNvPr id="6" name="Left Arrow Callout 5"/>
          <p:cNvSpPr/>
          <p:nvPr/>
        </p:nvSpPr>
        <p:spPr>
          <a:xfrm>
            <a:off x="4414351" y="3079531"/>
            <a:ext cx="4677103" cy="1374228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sắt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29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37" y="367872"/>
            <a:ext cx="389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địa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điểm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đẹp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Soobin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đã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lịch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8" y="1629107"/>
            <a:ext cx="5969877" cy="484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5" y="630623"/>
            <a:ext cx="5265683" cy="57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6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40" y="451945"/>
            <a:ext cx="565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Ăn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uống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tại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các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chợ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đêm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3" y="1051034"/>
            <a:ext cx="6143295" cy="549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96" y="997266"/>
            <a:ext cx="5433849" cy="56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9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ree &lt;strong&gt;Background&lt;/strong&gt; &lt;strong&gt;Power Point&lt;/strong&gt;, Download Free &lt;strong&gt;Background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Sequential Access Storage 5"/>
          <p:cNvSpPr/>
          <p:nvPr/>
        </p:nvSpPr>
        <p:spPr>
          <a:xfrm>
            <a:off x="998484" y="756755"/>
            <a:ext cx="7178565" cy="3972909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Bài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: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THƯƠNG MẠI VÀ DU LỊCH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656" y="441436"/>
            <a:ext cx="116559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Qua bài học hôm nay, các bạn sẽ:</a:t>
            </a:r>
            <a:endParaRPr lang="da-DK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Nêu </a:t>
            </a:r>
            <a:r>
              <a:rPr lang="da-DK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được một số đặc điểm nổi bật về thương mại và du lịch của nước </a:t>
            </a: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Nhớ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t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ên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một số điểm du lịch Hà Nội, TPHồ Chí Minh, vịnh Hạ Long, Huế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,..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Giữ gìn của công</a:t>
            </a:r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lực tư chủ và tự học, năng lực giao tiếp và hợp tác, năng lực giải quyết vấn đề và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sáng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tạo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lực hiểu biết cơ bản về Địa lí, năng lực tìm tòi và khám phá Địa lí, năng lực vận dụng kiến thức Địa lí vào thực tiễn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Y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êu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quê hương đất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</a:rPr>
              <a:t>nước,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bảo vệ môi trường</a:t>
            </a:r>
            <a:endParaRPr lang="nl-NL" sz="3200" b="1" dirty="0" smtClean="0">
              <a:ln w="12700">
                <a:solidFill>
                  <a:schemeClr val="accent5"/>
                </a:solidFill>
                <a:prstDash val="solid"/>
              </a:ln>
            </a:endParaRPr>
          </a:p>
          <a:p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06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1485603" y="601926"/>
            <a:ext cx="8681545" cy="1965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7625">
              <a:spcAft>
                <a:spcPts val="0"/>
              </a:spcAft>
            </a:pP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thương </a:t>
            </a: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68271" y="2960798"/>
            <a:ext cx="8681545" cy="1965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2. </a:t>
            </a:r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Ngành du </a:t>
            </a:r>
            <a:r>
              <a:rPr lang="pt-BR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lịch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1039</Words>
  <Application>Microsoft Office PowerPoint</Application>
  <PresentationFormat>Widescreen</PresentationFormat>
  <Paragraphs>228</Paragraphs>
  <Slides>39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宋体</vt:lpstr>
      <vt:lpstr>.VnArial</vt:lpstr>
      <vt:lpstr>.VnTime</vt:lpstr>
      <vt:lpstr>Arial</vt:lpstr>
      <vt:lpstr>Bahnschrift SemiBold</vt:lpstr>
      <vt:lpstr>Baskerville Old Face</vt:lpstr>
      <vt:lpstr>Calibri</vt:lpstr>
      <vt:lpstr>Calibri Light</vt:lpstr>
      <vt:lpstr>Colonna MT</vt:lpstr>
      <vt:lpstr>等线</vt:lpstr>
      <vt:lpstr>Times New Roman</vt:lpstr>
      <vt:lpstr>Wingdings</vt:lpstr>
      <vt:lpstr>Office Theme</vt:lpstr>
      <vt:lpstr>默认设计模板</vt:lpstr>
      <vt:lpstr>3_Office Theme</vt:lpstr>
      <vt:lpstr>1_Default Design</vt:lpstr>
      <vt:lpstr>2_Default Design</vt:lpstr>
      <vt:lpstr>3_Default Design</vt:lpstr>
      <vt:lpstr>5_Default Design</vt:lpstr>
      <vt:lpstr>12_Default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Văn</dc:creator>
  <cp:lastModifiedBy>Admin</cp:lastModifiedBy>
  <cp:revision>72</cp:revision>
  <dcterms:created xsi:type="dcterms:W3CDTF">2021-11-12T08:43:51Z</dcterms:created>
  <dcterms:modified xsi:type="dcterms:W3CDTF">2021-12-12T10:16:19Z</dcterms:modified>
</cp:coreProperties>
</file>