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2" r:id="rId2"/>
    <p:sldId id="263" r:id="rId3"/>
    <p:sldId id="307" r:id="rId4"/>
    <p:sldId id="308" r:id="rId5"/>
    <p:sldId id="320" r:id="rId6"/>
    <p:sldId id="344" r:id="rId7"/>
    <p:sldId id="343" r:id="rId8"/>
    <p:sldId id="271" r:id="rId9"/>
    <p:sldId id="335" r:id="rId10"/>
    <p:sldId id="326" r:id="rId11"/>
    <p:sldId id="328" r:id="rId12"/>
    <p:sldId id="329" r:id="rId13"/>
    <p:sldId id="310" r:id="rId14"/>
    <p:sldId id="325" r:id="rId15"/>
    <p:sldId id="311" r:id="rId16"/>
    <p:sldId id="278" r:id="rId17"/>
    <p:sldId id="333" r:id="rId18"/>
    <p:sldId id="272" r:id="rId19"/>
    <p:sldId id="330" r:id="rId20"/>
    <p:sldId id="318" r:id="rId21"/>
    <p:sldId id="331" r:id="rId22"/>
    <p:sldId id="338" r:id="rId23"/>
    <p:sldId id="339" r:id="rId24"/>
    <p:sldId id="332" r:id="rId25"/>
    <p:sldId id="345" r:id="rId26"/>
    <p:sldId id="34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2B72-C3BB-46F9-AB18-96DF46CFEFDF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E6C13-0E4E-4E7B-84BB-F154AFE0F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0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6C13-0E4E-4E7B-84BB-F154AFE0F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6C13-0E4E-4E7B-84BB-F154AFE0F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9632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9389EE-8294-4155-91A4-FCAF9F78C1B1}" type="slidenum">
              <a:rPr lang="vi-VN" smtClean="0"/>
              <a:pPr eaLnBrk="1" hangingPunct="1"/>
              <a:t>7</a:t>
            </a:fld>
            <a:endParaRPr lang="vi-VN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6C13-0E4E-4E7B-84BB-F154AFE0F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F949-A20A-4AF8-B565-421FE15FAF45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EB59-C09B-420C-B162-4FA2BB9EC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M%E1%BB%A9c_s%E1%BB%91ng" TargetMode="External"/><Relationship Id="rId3" Type="http://schemas.openxmlformats.org/officeDocument/2006/relationships/hyperlink" Target="https://vi.wikipedia.org/w/index.php?title=Ch%E1%BB%89_s%E1%BB%91_h%E1%BA%A1nh_ph%C3%BAc&amp;action=edit&amp;redlink=1" TargetMode="External"/><Relationship Id="rId7" Type="http://schemas.openxmlformats.org/officeDocument/2006/relationships/hyperlink" Target="https://vi.wikipedia.org/wiki/M%C3%B4i_tr%C6%B0%E1%BB%9Dng" TargetMode="External"/><Relationship Id="rId12" Type="http://schemas.openxmlformats.org/officeDocument/2006/relationships/image" Target="../media/image32.gif"/><Relationship Id="rId2" Type="http://schemas.openxmlformats.org/officeDocument/2006/relationships/hyperlink" Target="https://vi.wikipedia.org/wiki/V%C6%B0%C6%A1ng_qu%E1%BB%91c_Bhut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Gi%C3%A1o_d%E1%BB%A5c" TargetMode="External"/><Relationship Id="rId11" Type="http://schemas.openxmlformats.org/officeDocument/2006/relationships/image" Target="../media/image31.jpeg"/><Relationship Id="rId5" Type="http://schemas.openxmlformats.org/officeDocument/2006/relationships/hyperlink" Target="https://vi.wikipedia.org/wiki/Tinh_th%E1%BA%A7n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s://vi.wikipedia.org/wiki/S%E1%BB%A9c_kh%E1%BB%8Fe" TargetMode="External"/><Relationship Id="rId9" Type="http://schemas.openxmlformats.org/officeDocument/2006/relationships/hyperlink" Target="https://vi.wikipedia.org/wiki/Ch%E1%BA%A5t_l%C6%B0%E1%BB%A3ng_cu%E1%BB%99c_s%E1%BB%91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1371600"/>
            <a:ext cx="5257800" cy="114300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6600"/>
                </a:solidFill>
              </a:rPr>
              <a:t>LUYỆN TỪ VÀ CÂU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2971800" y="2590800"/>
            <a:ext cx="57102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9700" y="4953000"/>
            <a:ext cx="1419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2" y="1326487"/>
            <a:ext cx="3791419" cy="5379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20" y="2804754"/>
            <a:ext cx="4794740" cy="3900846"/>
          </a:xfrm>
          <a:prstGeom prst="rect">
            <a:avLst/>
          </a:prstGeom>
          <a:gradFill>
            <a:gsLst>
              <a:gs pos="0">
                <a:schemeClr val="accent1">
                  <a:lumMod val="9000"/>
                  <a:lumOff val="9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0"/>
          </a:effec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-83130"/>
            <a:ext cx="8229600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Luyện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từ và câu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6206" y="68449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35165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05800" cy="5450681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6206" y="68449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64301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5118040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-83130"/>
            <a:ext cx="82296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6206" y="68449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0953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110845" y="1530706"/>
            <a:ext cx="9067800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8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800" b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8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72476" y="879765"/>
            <a:ext cx="521981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066310" y="2131441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713510" y="2783895"/>
            <a:ext cx="1590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797240" y="2105895"/>
            <a:ext cx="1557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>
            <a:solidFill>
              <a:srgbClr val="FF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3326386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4495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887" y="313113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5887" y="435033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9276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10" grpId="1"/>
      <p:bldP spid="14" grpId="0"/>
      <p:bldP spid="14" grpId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6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2" y="-467638"/>
            <a:ext cx="1199101" cy="1349041"/>
          </a:xfr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58193"/>
              </p:ext>
            </p:extLst>
          </p:nvPr>
        </p:nvGraphicFramePr>
        <p:xfrm>
          <a:off x="1114424" y="2220325"/>
          <a:ext cx="7354776" cy="2282104"/>
        </p:xfrm>
        <a:graphic>
          <a:graphicData uri="http://schemas.openxmlformats.org/drawingml/2006/table">
            <a:tbl>
              <a:tblPr/>
              <a:tblGrid>
                <a:gridCol w="3840827">
                  <a:extLst>
                    <a:ext uri="{9D8B030D-6E8A-4147-A177-3AD203B41FA5}">
                      <a16:colId xmlns:a16="http://schemas.microsoft.com/office/drawing/2014/main" val="2287343577"/>
                    </a:ext>
                  </a:extLst>
                </a:gridCol>
                <a:gridCol w="3513949">
                  <a:extLst>
                    <a:ext uri="{9D8B030D-6E8A-4147-A177-3AD203B41FA5}">
                      <a16:colId xmlns:a16="http://schemas.microsoft.com/office/drawing/2014/main" val="1582919996"/>
                    </a:ext>
                  </a:extLst>
                </a:gridCol>
              </a:tblGrid>
              <a:tr h="14671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5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5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187822"/>
                  </a:ext>
                </a:extLst>
              </a:tr>
              <a:tr h="1832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8732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85784" y="2172679"/>
            <a:ext cx="20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515" y="2640785"/>
            <a:ext cx="2708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610" y="2642527"/>
            <a:ext cx="2795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4424" y="3064129"/>
            <a:ext cx="7391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619128" y="798633"/>
            <a:ext cx="7972424" cy="1251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vi-VN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1. 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đồng nghĩa và trái nghĩa với từ 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 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3096472"/>
            <a:ext cx="3505200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………………………………………………………………………………………………………………………………………………………................</a:t>
            </a:r>
            <a:endParaRPr lang="vi-VN" dirty="0"/>
          </a:p>
        </p:txBody>
      </p:sp>
      <p:sp>
        <p:nvSpPr>
          <p:cNvPr id="20" name="TextBox 19"/>
          <p:cNvSpPr txBox="1"/>
          <p:nvPr/>
        </p:nvSpPr>
        <p:spPr>
          <a:xfrm>
            <a:off x="4931959" y="3110277"/>
            <a:ext cx="3505200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………………………………………………………………………………………………………………………………………………………................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1052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43487"/>
              </p:ext>
            </p:extLst>
          </p:nvPr>
        </p:nvGraphicFramePr>
        <p:xfrm>
          <a:off x="1067792" y="1566606"/>
          <a:ext cx="7354776" cy="3054684"/>
        </p:xfrm>
        <a:graphic>
          <a:graphicData uri="http://schemas.openxmlformats.org/drawingml/2006/table">
            <a:tbl>
              <a:tblPr/>
              <a:tblGrid>
                <a:gridCol w="3580408">
                  <a:extLst>
                    <a:ext uri="{9D8B030D-6E8A-4147-A177-3AD203B41FA5}">
                      <a16:colId xmlns:a16="http://schemas.microsoft.com/office/drawing/2014/main" val="2287343577"/>
                    </a:ext>
                  </a:extLst>
                </a:gridCol>
                <a:gridCol w="3774368">
                  <a:extLst>
                    <a:ext uri="{9D8B030D-6E8A-4147-A177-3AD203B41FA5}">
                      <a16:colId xmlns:a16="http://schemas.microsoft.com/office/drawing/2014/main" val="1582919996"/>
                    </a:ext>
                  </a:extLst>
                </a:gridCol>
              </a:tblGrid>
              <a:tr h="46533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5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5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187822"/>
                  </a:ext>
                </a:extLst>
              </a:tr>
              <a:tr h="2589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873298"/>
                  </a:ext>
                </a:extLst>
              </a:tr>
            </a:tbl>
          </a:graphicData>
        </a:graphic>
      </p:graphicFrame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4554423" y="4715932"/>
            <a:ext cx="662940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799754" y="2566623"/>
            <a:ext cx="362265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000" b="1" dirty="0">
                <a:latin typeface="+mj-lt"/>
              </a:rPr>
              <a:t>bất hạnh, đau khổ, đau buồn, sầu thảm, bi thảm, tuyệt vọng, </a:t>
            </a:r>
            <a:r>
              <a:rPr lang="en-US" altLang="vi-VN" sz="3000" b="1" dirty="0">
                <a:latin typeface="+mj-lt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4104" y="1506257"/>
            <a:ext cx="20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8651" y="2058792"/>
            <a:ext cx="2708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7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9610" y="2046246"/>
            <a:ext cx="27956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7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599168"/>
            <a:ext cx="3068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000" b="1" dirty="0">
                <a:latin typeface="+mj-lt"/>
              </a:rPr>
              <a:t>sung sướng, vui sướng, may mắn, mãn nguyện, toại nguyện, ...</a:t>
            </a:r>
            <a:endParaRPr lang="en-US" altLang="vi-VN" sz="3000" b="1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714" y="2566984"/>
            <a:ext cx="7391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263" y="4732531"/>
            <a:ext cx="8767752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vi-V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1 từ vừa tìm </a:t>
            </a:r>
            <a:r>
              <a:rPr lang="en-US" altLang="vi-VN" sz="28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-31179"/>
            <a:ext cx="8229600" cy="104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Luyện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từ và câu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16206" y="60744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>
            <a:solidFill>
              <a:srgbClr val="FF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53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6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609600" y="-83130"/>
            <a:ext cx="8229600" cy="14096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Luyện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từ và câu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>
            <a:solidFill>
              <a:srgbClr val="FF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71423" y="3000471"/>
            <a:ext cx="1819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24000" y="3486250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ahoma" panose="020B0604030504040204" pitchFamily="34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42559" y="3951795"/>
            <a:ext cx="4641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742559" y="4512905"/>
            <a:ext cx="3948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61350" cy="2133599"/>
          </a:xfrm>
        </p:spPr>
        <p:txBody>
          <a:bodyPr>
            <a:normAutofit/>
          </a:bodyPr>
          <a:lstStyle/>
          <a:p>
            <a:pPr marL="0" indent="350838" eaLnBrk="1" hangingPunct="1">
              <a:buFontTx/>
              <a:buNone/>
            </a:pPr>
            <a:r>
              <a:rPr lang="en-US" alt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50838" algn="just" eaLnBrk="1" hangingPunct="1">
              <a:buFontTx/>
              <a:buNone/>
            </a:pP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b="1" dirty="0">
                <a:solidFill>
                  <a:srgbClr val="003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801688" y="2888670"/>
            <a:ext cx="71993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6934200" y="2500741"/>
            <a:ext cx="1828800" cy="69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416206" y="68449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/>
      <p:bldP spid="2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" y="809837"/>
            <a:ext cx="9131318" cy="618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6206" y="195982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>
            <a:solidFill>
              <a:srgbClr val="FF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32977" y="3181759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</a:t>
            </a:r>
            <a:r>
              <a:rPr lang="en-US" alt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53759" y="4672376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thuận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951977" y="4587621"/>
            <a:ext cx="762000" cy="6096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19200" y="3934849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b. Con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giỏi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32977" y="5464862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>
          <a:xfrm>
            <a:off x="762000" y="1883929"/>
            <a:ext cx="8229600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vi-VN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vi-VN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3248" y="1569409"/>
            <a:ext cx="7783311" cy="17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09600" y="-31179"/>
            <a:ext cx="8229600" cy="14834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Luyện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từ và câu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16206" y="79533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mute="1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" y="1311180"/>
            <a:ext cx="9106486" cy="5927820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-83130"/>
            <a:ext cx="8229600" cy="14096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Luyện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từ và câu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16206" y="68449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03633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3044279"/>
            <a:ext cx="647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>
            <a:solidFill>
              <a:srgbClr val="FF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149"/>
          <p:cNvSpPr>
            <a:spLocks noChangeArrowheads="1" noChangeShapeType="1" noTextEdit="1"/>
          </p:cNvSpPr>
          <p:nvPr/>
        </p:nvSpPr>
        <p:spPr bwMode="auto">
          <a:xfrm>
            <a:off x="2133600" y="1825888"/>
            <a:ext cx="5746175" cy="98743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hởi động</a:t>
            </a:r>
            <a:endParaRPr lang="vi-VN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880"/>
            <a:ext cx="9144000" cy="56388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6206" y="68449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6206" y="684496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37713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135580"/>
            <a:ext cx="8534400" cy="2972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b="1" dirty="0">
                <a:hlinkClick r:id="rId2" tooltip="Vương quốc Bhutan"/>
              </a:rPr>
              <a:t>Vương quốc Bu-tan</a:t>
            </a:r>
            <a:r>
              <a:rPr lang="vi-VN" sz="2800" b="1" dirty="0"/>
              <a:t>  được đánh giá là nước có </a:t>
            </a:r>
            <a:r>
              <a:rPr lang="vi-VN" sz="2800" b="1" dirty="0">
                <a:hlinkClick r:id="rId3" tooltip="Chỉ số hạnh phúc (trang chưa được viết)"/>
              </a:rPr>
              <a:t>chỉ số hạnh phúc</a:t>
            </a:r>
            <a:r>
              <a:rPr lang="vi-VN" sz="2800" b="1" dirty="0"/>
              <a:t> cao dựa trên các yếu tố như </a:t>
            </a:r>
            <a:r>
              <a:rPr lang="vi-VN" sz="2800" b="1" dirty="0">
                <a:hlinkClick r:id="rId4" tooltip="Sức khỏe"/>
              </a:rPr>
              <a:t>sức khỏe</a:t>
            </a:r>
            <a:r>
              <a:rPr lang="vi-VN" sz="2800" b="1" dirty="0"/>
              <a:t>, </a:t>
            </a:r>
            <a:r>
              <a:rPr lang="vi-VN" sz="2800" b="1" dirty="0">
                <a:hlinkClick r:id="rId5" tooltip="Tinh thần"/>
              </a:rPr>
              <a:t>tinh thần</a:t>
            </a:r>
            <a:r>
              <a:rPr lang="vi-VN" sz="2800" b="1" dirty="0"/>
              <a:t>, </a:t>
            </a:r>
            <a:r>
              <a:rPr lang="vi-VN" sz="2800" b="1" dirty="0">
                <a:hlinkClick r:id="rId6" tooltip="Giáo dục"/>
              </a:rPr>
              <a:t>giáo dục</a:t>
            </a:r>
            <a:r>
              <a:rPr lang="vi-VN" sz="2800" b="1" dirty="0"/>
              <a:t>, </a:t>
            </a:r>
            <a:r>
              <a:rPr lang="vi-VN" sz="2800" b="1" dirty="0">
                <a:hlinkClick r:id="rId7" tooltip="Môi trường"/>
              </a:rPr>
              <a:t>môi trường</a:t>
            </a:r>
            <a:r>
              <a:rPr lang="vi-VN" sz="2800" b="1" dirty="0"/>
              <a:t>, </a:t>
            </a:r>
            <a:r>
              <a:rPr lang="vi-VN" sz="2800" b="1" dirty="0">
                <a:solidFill>
                  <a:srgbClr val="0070C0"/>
                </a:solidFill>
              </a:rPr>
              <a:t>chất lượng quản lý</a:t>
            </a:r>
            <a:r>
              <a:rPr lang="vi-VN" sz="2800" b="1" dirty="0"/>
              <a:t>, </a:t>
            </a:r>
            <a:r>
              <a:rPr lang="vi-VN" sz="2800" b="1" dirty="0">
                <a:hlinkClick r:id="rId8" tooltip="Mức sống"/>
              </a:rPr>
              <a:t>mức sống</a:t>
            </a:r>
            <a:r>
              <a:rPr lang="vi-VN" sz="2800" b="1" dirty="0"/>
              <a:t> và </a:t>
            </a:r>
            <a:r>
              <a:rPr lang="vi-VN" sz="2800" b="1" dirty="0">
                <a:hlinkClick r:id="rId9" tooltip="Chất lượng cuộc sống"/>
              </a:rPr>
              <a:t>chất lượng sống</a:t>
            </a:r>
            <a:r>
              <a:rPr lang="vi-VN" sz="2800" b="1" dirty="0"/>
              <a:t> của người dân.</a:t>
            </a:r>
            <a:endParaRPr lang="vi-VN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838200"/>
            <a:ext cx="4648201" cy="3733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9" y="838200"/>
            <a:ext cx="4501439" cy="3733805"/>
          </a:xfrm>
          <a:prstGeom prst="rect">
            <a:avLst/>
          </a:prstGeom>
        </p:spPr>
      </p:pic>
      <p:pic>
        <p:nvPicPr>
          <p:cNvPr id="7" name="Picture 8" descr="2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0" y="20357"/>
            <a:ext cx="1107919" cy="123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6459" y="-1435"/>
            <a:ext cx="6678341" cy="6373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97078"/>
              </a:avLst>
            </a:prstTxWarp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Có thể em chưa biết !!!</a:t>
            </a:r>
            <a:endParaRPr lang="en-US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4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343885"/>
            <a:ext cx="8458200" cy="144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dirty="0"/>
              <a:t>Ngày 20 tháng </a:t>
            </a:r>
            <a:r>
              <a:rPr lang="en-US" dirty="0"/>
              <a:t>3</a:t>
            </a:r>
            <a:r>
              <a:rPr lang="vi-VN" dirty="0"/>
              <a:t> hằng năm được Liên Hiệp Quốc chọn là </a:t>
            </a:r>
            <a:r>
              <a:rPr lang="vi-VN" b="1" dirty="0">
                <a:solidFill>
                  <a:srgbClr val="FF0000"/>
                </a:solidFill>
              </a:rPr>
              <a:t>Ngày Quốc tế Hạnh phúc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0" y="117342"/>
            <a:ext cx="1107919" cy="123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2829" y="351852"/>
            <a:ext cx="690694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97078"/>
              </a:avLst>
            </a:prstTxWarp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thể em chưa biết !!!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2524"/>
            <a:ext cx="6664265" cy="35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89951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762000" y="1870075"/>
            <a:ext cx="8229600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vi-VN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vi-VN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737" y="-2163"/>
            <a:ext cx="8839200" cy="17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vi-VN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928455"/>
            <a:ext cx="80724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vi-VN" sz="3200" b="1" dirty="0">
                <a:solidFill>
                  <a:srgbClr val="444444"/>
                </a:solidFill>
                <a:latin typeface="+mj-lt"/>
              </a:rPr>
              <a:t>Tập tha thứ.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vi-VN" sz="3200" b="1" dirty="0">
                <a:solidFill>
                  <a:srgbClr val="444444"/>
                </a:solidFill>
                <a:latin typeface="+mj-lt"/>
              </a:rPr>
              <a:t> Bớt lo lắng.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vi-VN" sz="3200" b="1" dirty="0">
                <a:solidFill>
                  <a:srgbClr val="444444"/>
                </a:solidFill>
                <a:latin typeface="+mj-lt"/>
              </a:rPr>
              <a:t> Sống giản dị, tiết kiệm.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vi-VN" sz="3200" b="1" dirty="0">
                <a:solidFill>
                  <a:srgbClr val="444444"/>
                </a:solidFill>
                <a:latin typeface="+mj-lt"/>
              </a:rPr>
              <a:t> Quan tâm, giúp đỡ người khác khi có thể.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vi-VN" sz="3200" b="1" dirty="0">
                <a:solidFill>
                  <a:srgbClr val="444444"/>
                </a:solidFill>
                <a:latin typeface="+mj-lt"/>
              </a:rPr>
              <a:t> Không ngừng học hỏi trau dồi bản thân.</a:t>
            </a:r>
            <a:endParaRPr lang="vi-VN" sz="3200" b="1" i="0" dirty="0">
              <a:solidFill>
                <a:srgbClr val="444444"/>
              </a:solidFill>
              <a:effectLst/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490" y="4793663"/>
            <a:ext cx="8458200" cy="17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9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9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3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9561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6200" y="1371600"/>
            <a:ext cx="9296400" cy="144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Tx/>
              <a:buChar char="-"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 151)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2829" y="351852"/>
            <a:ext cx="690694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97078"/>
              </a:avLst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648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altLang="vi-V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7767">
            <a:off x="583407" y="1080293"/>
            <a:ext cx="1879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2683">
            <a:off x="46831" y="1839119"/>
            <a:ext cx="13430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09">
            <a:off x="250825" y="3294063"/>
            <a:ext cx="12763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09">
            <a:off x="7046913" y="2967038"/>
            <a:ext cx="692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09">
            <a:off x="7408863" y="3586163"/>
            <a:ext cx="692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93788" y="1371600"/>
            <a:ext cx="7086600" cy="2800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121655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5" y="5339867"/>
            <a:ext cx="1316288" cy="1182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5240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990601" y="152400"/>
            <a:ext cx="6705600" cy="2819400"/>
          </a:xfrm>
          <a:prstGeom prst="wedgeRoundRectCallout">
            <a:avLst>
              <a:gd name="adj1" fmla="val 55968"/>
              <a:gd name="adj2" fmla="val 883"/>
              <a:gd name="adj3" fmla="val 16667"/>
            </a:avLst>
          </a:prstGeom>
          <a:gradFill>
            <a:gsLst>
              <a:gs pos="7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959167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323105" y="5715000"/>
            <a:ext cx="7668490" cy="6043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" y="4164608"/>
            <a:ext cx="1316288" cy="125600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323105" y="4532049"/>
            <a:ext cx="7668490" cy="64955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" y="3046492"/>
            <a:ext cx="1316288" cy="120802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1295395" y="3424891"/>
            <a:ext cx="7696200" cy="63731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878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339442"/>
            <a:ext cx="1200530" cy="1205865"/>
          </a:xfrm>
          <a:prstGeom prst="rect">
            <a:avLst/>
          </a:prstGeom>
        </p:spPr>
      </p:pic>
      <p:sp>
        <p:nvSpPr>
          <p:cNvPr id="13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34472" y="1184581"/>
            <a:ext cx="6575583" cy="1868878"/>
          </a:xfrm>
          <a:prstGeom prst="wedgeRoundRectCallout">
            <a:avLst>
              <a:gd name="adj1" fmla="val 57097"/>
              <a:gd name="adj2" fmla="val 2643"/>
              <a:gd name="adj3" fmla="val 16667"/>
            </a:avLst>
          </a:prstGeom>
          <a:gradFill>
            <a:gsLst>
              <a:gs pos="7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43" y="4196324"/>
            <a:ext cx="1316288" cy="1182948"/>
          </a:xfrm>
          <a:prstGeom prst="rect">
            <a:avLst/>
          </a:prstGeom>
        </p:spPr>
      </p:pic>
      <p:sp>
        <p:nvSpPr>
          <p:cNvPr id="2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506749" y="4424859"/>
            <a:ext cx="3413163" cy="6043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12" y="5295623"/>
            <a:ext cx="1316288" cy="1256001"/>
          </a:xfrm>
          <a:prstGeom prst="rect">
            <a:avLst/>
          </a:prstGeom>
        </p:spPr>
      </p:pic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44837" y="5598849"/>
            <a:ext cx="3413163" cy="64955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43" y="2985671"/>
            <a:ext cx="1316288" cy="1208022"/>
          </a:xfrm>
          <a:prstGeom prst="rect">
            <a:avLst/>
          </a:prstGeom>
        </p:spPr>
      </p:pic>
      <p:sp>
        <p:nvSpPr>
          <p:cNvPr id="33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521037" y="3382137"/>
            <a:ext cx="3425496" cy="63731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0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659182"/>
            <a:ext cx="4572000" cy="312738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Lúa xuân vào vụ gặ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12"/>
            <a:ext cx="4495800" cy="362365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https://vtv1.vcmedia.vn/thumb_w/650/2015/anh-vien-dung-tien-thuong-nhu-the-nao-1-14370529241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3657"/>
            <a:ext cx="4572000" cy="323434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Dành tặng những món quà, những lời chúc hay ngày mùng 8 tháng 3 &amp;dstrok;ến cô giáo yêu qu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-35912"/>
            <a:ext cx="4572000" cy="358139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-1243013" y="-35912"/>
            <a:ext cx="11582400" cy="6477000"/>
            <a:chOff x="-1219200" y="0"/>
            <a:chExt cx="11582400" cy="685800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00" y="0"/>
              <a:ext cx="6934200" cy="6858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0"/>
              <a:ext cx="6477000" cy="685800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-346364" y="-35913"/>
            <a:ext cx="9525000" cy="6858000"/>
            <a:chOff x="-381000" y="0"/>
            <a:chExt cx="9525000" cy="6858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0" y="0"/>
              <a:ext cx="5963478" cy="39624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617" y="3048000"/>
              <a:ext cx="5082383" cy="3810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" y="-35913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3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852" y="824251"/>
            <a:ext cx="824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2519" y="1576002"/>
            <a:ext cx="401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câu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97861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rộng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vốn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Hạnh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phúc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8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138" y="2319338"/>
            <a:ext cx="77057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 err="1">
                <a:latin typeface="Times New Roman"/>
              </a:rPr>
              <a:t>Nắm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được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khái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niệm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hạnh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phúc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gì</a:t>
            </a:r>
            <a:r>
              <a:rPr lang="en-US" sz="2800" dirty="0">
                <a:latin typeface="Times New Roman"/>
              </a:rPr>
              <a:t>?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 err="1">
                <a:latin typeface="Times New Roman"/>
              </a:rPr>
              <a:t>Những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từ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đồng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nghĩa</a:t>
            </a:r>
            <a:r>
              <a:rPr lang="en-US" sz="2800" dirty="0">
                <a:latin typeface="Times New Roman"/>
              </a:rPr>
              <a:t>, </a:t>
            </a:r>
            <a:r>
              <a:rPr lang="en-US" sz="2800" dirty="0" err="1">
                <a:latin typeface="Times New Roman"/>
              </a:rPr>
              <a:t>trái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nghĩa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với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hạnh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phúc</a:t>
            </a:r>
            <a:r>
              <a:rPr lang="en-US" sz="2800" dirty="0">
                <a:latin typeface="Times New Roman"/>
              </a:rPr>
              <a:t>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 err="1">
                <a:latin typeface="Times New Roman"/>
              </a:rPr>
              <a:t>Gia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đình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như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thế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nào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hạnh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phúc</a:t>
            </a:r>
            <a:r>
              <a:rPr lang="en-US" sz="2800" dirty="0">
                <a:latin typeface="Times New Roman"/>
              </a:rPr>
              <a:t>?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 err="1">
                <a:latin typeface="Times New Roman"/>
              </a:rPr>
              <a:t>Em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cần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làm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gì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để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gia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đình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mình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được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hạnh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phúc</a:t>
            </a:r>
            <a:r>
              <a:rPr lang="en-US" sz="2800" dirty="0">
                <a:latin typeface="Times New Roman"/>
              </a:rPr>
              <a:t>?</a:t>
            </a:r>
          </a:p>
        </p:txBody>
      </p:sp>
      <p:sp>
        <p:nvSpPr>
          <p:cNvPr id="5123" name="Rectangle 36"/>
          <p:cNvSpPr>
            <a:spLocks noChangeArrowheads="1"/>
          </p:cNvSpPr>
          <p:nvPr/>
        </p:nvSpPr>
        <p:spPr bwMode="auto">
          <a:xfrm>
            <a:off x="0" y="25400"/>
            <a:ext cx="9144000" cy="6832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827088" y="115888"/>
            <a:ext cx="708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latin typeface="Times New Roman" pitchFamily="18" charset="0"/>
              </a:rPr>
              <a:t>Luyện từ và câu</a:t>
            </a:r>
            <a:endParaRPr lang="en-US" altLang="en-US" sz="2400" u="sng">
              <a:latin typeface="Times New Roman" pitchFamily="18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463675" y="1119188"/>
            <a:ext cx="6450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vốn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Hạnh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Phúc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81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72476" y="879765"/>
            <a:ext cx="521981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7620000" y="-122499"/>
            <a:ext cx="1745895" cy="1111511"/>
            <a:chOff x="2688" y="2833"/>
            <a:chExt cx="2145" cy="862"/>
          </a:xfrm>
        </p:grpSpPr>
        <p:pic>
          <p:nvPicPr>
            <p:cNvPr id="19" name="Picture 10" descr="book_page_flip_h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2928"/>
              <a:ext cx="1872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114" y="2833"/>
              <a:ext cx="1719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99"/>
                  </a:solidFill>
                  <a:latin typeface="Times New Roman" pitchFamily="18" charset="0"/>
                </a:rPr>
                <a:t>        146</a:t>
              </a:r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22560" y="1905000"/>
            <a:ext cx="8610600" cy="118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96875">
              <a:buFontTx/>
              <a:buNone/>
            </a:pPr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96875">
              <a:buFontTx/>
              <a:buNone/>
            </a:pP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51160" y="3124200"/>
            <a:ext cx="719744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51160" y="4977407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51160" y="3776825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397785" y="3700927"/>
            <a:ext cx="762000" cy="6096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752600" y="2869768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759040" y="2869768"/>
            <a:ext cx="35467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228600" y="1326700"/>
            <a:ext cx="8763000" cy="5531513"/>
            <a:chOff x="0" y="-35912"/>
            <a:chExt cx="9144000" cy="6893912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3659182"/>
              <a:ext cx="4572000" cy="3127381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9" descr="Lúa xuân vào vụ gặ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5912"/>
              <a:ext cx="4495800" cy="3623657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https://vtv1.vcmedia.vn/thumb_w/650/2015/anh-vien-dung-tien-thuong-nhu-the-nao-1-14370529241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623657"/>
              <a:ext cx="4572000" cy="3234343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 descr="Dành tặng những món quà, những lời chúc hay ngày mùng 8 tháng 3 &amp;dstrok;ến cô giáo yêu quý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187" y="-35912"/>
              <a:ext cx="4572000" cy="358139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0061" y="698351"/>
            <a:ext cx="521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50944"/>
      </p:ext>
    </p:extLst>
  </p:cSld>
  <p:clrMapOvr>
    <a:masterClrMapping/>
  </p:clrMapOvr>
  <p:transition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854</Words>
  <Application>Microsoft Office PowerPoint</Application>
  <PresentationFormat>On-screen Show (4:3)</PresentationFormat>
  <Paragraphs>111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HP001 4 hàng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A33515 Vũ Tuấn Long</cp:lastModifiedBy>
  <cp:revision>573</cp:revision>
  <dcterms:created xsi:type="dcterms:W3CDTF">2015-11-06T06:09:00Z</dcterms:created>
  <dcterms:modified xsi:type="dcterms:W3CDTF">2022-12-18T12:06:42Z</dcterms:modified>
</cp:coreProperties>
</file>