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71" r:id="rId2"/>
    <p:sldId id="258" r:id="rId3"/>
    <p:sldId id="272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7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4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72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074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33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58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3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35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55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8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5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9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2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5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20C2B3B-1E15-4A20-BCBD-7566DC8C87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op 25+ hình nền iPhone 7 và 7 plus full HD đẹp nhất">
            <a:extLst>
              <a:ext uri="{FF2B5EF4-FFF2-40B4-BE49-F238E27FC236}">
                <a16:creationId xmlns:a16="http://schemas.microsoft.com/office/drawing/2014/main" id="{4F158FDC-C48A-4105-B81E-CAB537FF0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895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600200"/>
            <a:ext cx="86868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câu: </a:t>
            </a:r>
          </a:p>
          <a:p>
            <a:pPr algn="ctr">
              <a:lnSpc>
                <a:spcPct val="150000"/>
              </a:lnSpc>
            </a:pP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vế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endParaRPr lang="vi-VN" sz="55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5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(Tuần  21)</a:t>
            </a:r>
            <a:endParaRPr lang="vi-VN" sz="4400" b="1" dirty="0">
              <a:solidFill>
                <a:srgbClr val="0070C0"/>
              </a:solidFill>
              <a:latin typeface="HP001 5 hàng" panose="020B0603050302020204" pitchFamily="34" charset="0"/>
              <a:cs typeface="Times New Roman" panose="02020603050405020304" pitchFamily="18" charset="0"/>
            </a:endParaRPr>
          </a:p>
          <a:p>
            <a:pPr algn="ctr"/>
            <a:endParaRPr lang="vi-VN" sz="4400" b="1" dirty="0">
              <a:solidFill>
                <a:srgbClr val="0070C0"/>
              </a:solidFill>
              <a:latin typeface="HP001 5 hàng" panose="020B0603050302020204" pitchFamily="34" charset="0"/>
              <a:cs typeface="Times New Roman" panose="02020603050405020304" pitchFamily="18" charset="0"/>
            </a:endParaRPr>
          </a:p>
          <a:p>
            <a:pPr algn="ctr"/>
            <a:endParaRPr lang="vi-VN" sz="4400" b="1" dirty="0">
              <a:solidFill>
                <a:srgbClr val="0070C0"/>
              </a:solidFill>
              <a:latin typeface="HP001 5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9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Text Box 5"/>
          <p:cNvSpPr txBox="1"/>
          <p:nvPr/>
        </p:nvSpPr>
        <p:spPr>
          <a:xfrm>
            <a:off x="-61853" y="412643"/>
            <a:ext cx="9205853" cy="12741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4: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Thêm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chỗ trống một vế câu thích hợp để tạo th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câu ghép chỉ nguyên nhân – kết quả: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29540" y="1884190"/>
            <a:ext cx="8686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sz="3000" dirty="0" err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bạn Dũng không thuộc b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000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60960" y="2672383"/>
            <a:ext cx="8686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Do nó chủ quan 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000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-228600" y="3478489"/>
            <a:ext cx="9753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4300" lvl="1" indent="0" eaLnBrk="1" hangingPunct="1"/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vi-VN"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3200" dirty="0" err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Bích Vân đã </a:t>
            </a:r>
            <a:r>
              <a:rPr sz="3200" dirty="0" err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bg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sz="3200" dirty="0" err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bộ trong học tập.</a:t>
            </a:r>
            <a:endParaRPr sz="3200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72320" y="1868173"/>
            <a:ext cx="40879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1" algn="just"/>
            <a:r>
              <a:rPr lang="vi-VN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vi-VN" sz="3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ấy bị điểm kém.</a:t>
            </a:r>
            <a:endParaRPr lang="vi-VN" sz="30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666317"/>
            <a:ext cx="614463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vi-VN" sz="3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3000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sz="3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 của nó không đạt điểm cao</a:t>
            </a:r>
            <a:r>
              <a:rPr lang="en-US" sz="3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217546" y="3478489"/>
            <a:ext cx="4854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vi-VN" sz="32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tổ tận tình giúp đỡ</a:t>
            </a:r>
            <a:r>
              <a:rPr lang="en-US" sz="32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32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103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Text Box 6"/>
          <p:cNvSpPr txBox="1"/>
          <p:nvPr/>
        </p:nvSpPr>
        <p:spPr>
          <a:xfrm>
            <a:off x="115529" y="123343"/>
            <a:ext cx="8686800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Dũng không thuộc b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ấy bị điểm kém.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27" name="Text Box 7"/>
          <p:cNvSpPr txBox="1"/>
          <p:nvPr/>
        </p:nvSpPr>
        <p:spPr>
          <a:xfrm>
            <a:off x="115529" y="2243381"/>
            <a:ext cx="86868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nó chủ quan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nó bị điểm kém.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28" name="Text Box 8"/>
          <p:cNvSpPr txBox="1"/>
          <p:nvPr/>
        </p:nvSpPr>
        <p:spPr>
          <a:xfrm>
            <a:off x="149942" y="3905374"/>
            <a:ext cx="8686800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tổ tận tình giúp đỡ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Bích Vân đã có nhiều tiến bộ trong học tập.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29" name="Text Box 9"/>
          <p:cNvSpPr txBox="1"/>
          <p:nvPr/>
        </p:nvSpPr>
        <p:spPr>
          <a:xfrm>
            <a:off x="0" y="1120171"/>
            <a:ext cx="8686800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Dũng không thuộc b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cả tổ mất điểm thi đua.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30" name="Text Box 10"/>
          <p:cNvSpPr txBox="1"/>
          <p:nvPr/>
        </p:nvSpPr>
        <p:spPr>
          <a:xfrm>
            <a:off x="-34413" y="2828156"/>
            <a:ext cx="9144000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nó chủ quan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 của nó không đạt điểm cao.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31" name="Text Box 11"/>
          <p:cNvSpPr txBox="1"/>
          <p:nvPr/>
        </p:nvSpPr>
        <p:spPr>
          <a:xfrm>
            <a:off x="115529" y="5257800"/>
            <a:ext cx="8686800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 giáo tận tình dạy bảo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Bích Vân đã có nhiều tiến bộ trong học tập.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95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  <p:bldP spid="107527" grpId="0"/>
      <p:bldP spid="107529" grpId="0"/>
      <p:bldP spid="1075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/>
          <p:nvPr/>
        </p:nvSpPr>
        <p:spPr>
          <a:xfrm>
            <a:off x="304800" y="217149"/>
            <a:ext cx="3048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  <a:endParaRPr sz="32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6" name="Text Box 10"/>
          <p:cNvSpPr txBox="1"/>
          <p:nvPr/>
        </p:nvSpPr>
        <p:spPr>
          <a:xfrm>
            <a:off x="0" y="1066800"/>
            <a:ext cx="8991600" cy="18135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thể hiện quan hệ nguyên nhân – kết quả giữa hai vế câu ghép, ta có thể </a:t>
            </a:r>
            <a:r>
              <a:rPr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QHT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QHT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7" name="Text Box 12"/>
          <p:cNvSpPr txBox="1"/>
          <p:nvPr/>
        </p:nvSpPr>
        <p:spPr>
          <a:xfrm>
            <a:off x="838200" y="3307140"/>
            <a:ext cx="8001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Một quan hệ từ: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vì, nên, cho nên,</a:t>
            </a:r>
            <a:r>
              <a:rPr sz="32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8198" name="Text Box 13"/>
          <p:cNvSpPr txBox="1"/>
          <p:nvPr/>
        </p:nvSpPr>
        <p:spPr>
          <a:xfrm>
            <a:off x="762000" y="4069140"/>
            <a:ext cx="80010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/>
            <a:r>
              <a:rPr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Hoặc một cặp quan hệ từ:    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bởi vì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	tại vì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do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do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nhờ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</a:p>
        </p:txBody>
      </p:sp>
    </p:spTree>
    <p:extLst>
      <p:ext uri="{BB962C8B-B14F-4D97-AF65-F5344CB8AC3E}">
        <p14:creationId xmlns:p14="http://schemas.microsoft.com/office/powerpoint/2010/main" val="86584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872E1-F201-4049-93C6-CBB70640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6589199" cy="128089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BD083-4B7C-4CDE-BCBE-606CE22DC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014" y="2042890"/>
            <a:ext cx="6591985" cy="3777622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(tr 38)</a:t>
            </a:r>
          </a:p>
        </p:txBody>
      </p:sp>
    </p:spTree>
    <p:extLst>
      <p:ext uri="{BB962C8B-B14F-4D97-AF65-F5344CB8AC3E}">
        <p14:creationId xmlns:p14="http://schemas.microsoft.com/office/powerpoint/2010/main" val="1395646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924800" cy="2895600"/>
          </a:xfrm>
          <a:ln/>
        </p:spPr>
        <p:txBody>
          <a:bodyPr vert="horz" wrap="square" lIns="91440" tIns="45720" rIns="91440" bIns="45720" anchor="ctr" anchorCtr="0">
            <a:prstTxWarp prst="textArchUp">
              <a:avLst/>
            </a:prstTxWarp>
          </a:bodyPr>
          <a:lstStyle/>
          <a:p>
            <a:pPr>
              <a:buNone/>
            </a:pPr>
            <a:r>
              <a:rPr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 BIỆT CÁC EM! HẸN GẶP LẠI CÁC EM Ở NHỮNG GIỜ HỌC SAU</a:t>
            </a:r>
            <a:endParaRPr lang="en-GB" altLang="x-none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3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TextEdit="1"/>
          </p:cNvSpPr>
          <p:nvPr/>
        </p:nvSpPr>
        <p:spPr>
          <a:xfrm>
            <a:off x="2933700" y="76200"/>
            <a:ext cx="3505200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200" b="1" dirty="0" err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3200" b="1" dirty="0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dirty="0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cũ</a:t>
            </a:r>
            <a:endParaRPr lang="en-US" sz="3200" b="1" dirty="0">
              <a:ln w="19050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63564" y="1092177"/>
            <a:ext cx="8610600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Có thể nối các vế trong câu ghép bằng cách n</a:t>
            </a: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o?     </a:t>
            </a:r>
            <a:endParaRPr sz="3200" dirty="0">
              <a:solidFill>
                <a:srgbClr val="CC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3564" y="4025670"/>
            <a:ext cx="8610600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Trong câu ghép có những quan hệ từ, cặp quan hệ từ n</a:t>
            </a: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thường được dùng?</a:t>
            </a:r>
            <a:endParaRPr sz="3200" dirty="0">
              <a:solidFill>
                <a:srgbClr val="CC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4564" y="16002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dáu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334000"/>
            <a:ext cx="85169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856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FFCB32BA-39E2-45A1-9A98-B80CAEC61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52400"/>
            <a:ext cx="86106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altLang="vi-VN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C09B505-7B85-4096-AAC5-551D72DBF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1328738"/>
            <a:ext cx="86106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vi-VN" sz="36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D99C0A-EAC4-46A3-90BE-86DA0B866A7D}"/>
              </a:ext>
            </a:extLst>
          </p:cNvPr>
          <p:cNvSpPr txBox="1"/>
          <p:nvPr/>
        </p:nvSpPr>
        <p:spPr>
          <a:xfrm>
            <a:off x="475521" y="2077518"/>
            <a:ext cx="8218487" cy="518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8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Text Box 5"/>
          <p:cNvSpPr txBox="1"/>
          <p:nvPr/>
        </p:nvSpPr>
        <p:spPr>
          <a:xfrm>
            <a:off x="346075" y="46364"/>
            <a:ext cx="25273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sz="28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50" name="Text Box 6"/>
          <p:cNvSpPr txBox="1"/>
          <p:nvPr/>
        </p:nvSpPr>
        <p:spPr>
          <a:xfrm>
            <a:off x="411096" y="577647"/>
            <a:ext cx="8585200" cy="9541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Cách nối v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cách sắp xếp các vế câu trong hai câu ghép sau đây có gì khác nhau?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51" name="Text Box 7"/>
          <p:cNvSpPr txBox="1"/>
          <p:nvPr/>
        </p:nvSpPr>
        <p:spPr>
          <a:xfrm>
            <a:off x="277814" y="1918157"/>
            <a:ext cx="8721725" cy="12816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algn="just" eaLnBrk="1" hangingPunct="1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Vì con khỉ n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rất nghịch  nên các anh bảo vệ  thường phải cột dây. 											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54" name="Line 10"/>
          <p:cNvSpPr/>
          <p:nvPr/>
        </p:nvSpPr>
        <p:spPr>
          <a:xfrm flipH="1">
            <a:off x="4025861" y="1918157"/>
            <a:ext cx="115888" cy="406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55" name="Line 11"/>
          <p:cNvSpPr/>
          <p:nvPr/>
        </p:nvSpPr>
        <p:spPr>
          <a:xfrm>
            <a:off x="668997" y="2327756"/>
            <a:ext cx="252412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56" name="Line 12"/>
          <p:cNvSpPr/>
          <p:nvPr/>
        </p:nvSpPr>
        <p:spPr>
          <a:xfrm flipV="1">
            <a:off x="4138613" y="2324557"/>
            <a:ext cx="490537" cy="3199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73" name="Text Box 29"/>
          <p:cNvSpPr txBox="1"/>
          <p:nvPr/>
        </p:nvSpPr>
        <p:spPr>
          <a:xfrm>
            <a:off x="1139202" y="2418667"/>
            <a:ext cx="24034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74" name="Line 30"/>
          <p:cNvSpPr/>
          <p:nvPr/>
        </p:nvSpPr>
        <p:spPr>
          <a:xfrm flipV="1">
            <a:off x="1195355" y="2327756"/>
            <a:ext cx="2287588" cy="1058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76" name="Line 32"/>
          <p:cNvSpPr/>
          <p:nvPr/>
        </p:nvSpPr>
        <p:spPr>
          <a:xfrm>
            <a:off x="4877048" y="2324557"/>
            <a:ext cx="3476625" cy="0"/>
          </a:xfrm>
          <a:prstGeom prst="line">
            <a:avLst/>
          </a:prstGeom>
          <a:ln w="38100" cap="flat" cmpd="sng">
            <a:solidFill>
              <a:srgbClr val="990099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77" name="Text Box 33"/>
          <p:cNvSpPr txBox="1"/>
          <p:nvPr/>
        </p:nvSpPr>
        <p:spPr>
          <a:xfrm>
            <a:off x="5410200" y="2378725"/>
            <a:ext cx="213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79" name="Text Box 35"/>
          <p:cNvSpPr txBox="1"/>
          <p:nvPr/>
        </p:nvSpPr>
        <p:spPr>
          <a:xfrm>
            <a:off x="245490" y="2980340"/>
            <a:ext cx="9144000" cy="131112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Thầy phải kinh ngạc  vì chú học đến đâu hiểu  ngay đến đó v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nhớ lạ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			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80" name="Line 36"/>
          <p:cNvSpPr/>
          <p:nvPr/>
        </p:nvSpPr>
        <p:spPr>
          <a:xfrm flipV="1">
            <a:off x="407683" y="3460297"/>
            <a:ext cx="2290762" cy="0"/>
          </a:xfrm>
          <a:prstGeom prst="line">
            <a:avLst/>
          </a:prstGeom>
          <a:ln w="38100" cap="flat" cmpd="sng">
            <a:solidFill>
              <a:srgbClr val="990099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1" name="Text Box 37"/>
          <p:cNvSpPr txBox="1"/>
          <p:nvPr/>
        </p:nvSpPr>
        <p:spPr>
          <a:xfrm>
            <a:off x="5149545" y="3481347"/>
            <a:ext cx="25241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82" name="Text Box 38"/>
          <p:cNvSpPr txBox="1"/>
          <p:nvPr/>
        </p:nvSpPr>
        <p:spPr>
          <a:xfrm>
            <a:off x="698195" y="3487291"/>
            <a:ext cx="1709738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83" name="Line 39"/>
          <p:cNvSpPr/>
          <p:nvPr/>
        </p:nvSpPr>
        <p:spPr>
          <a:xfrm>
            <a:off x="407683" y="4233955"/>
            <a:ext cx="1669391" cy="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4" name="Line 40"/>
          <p:cNvSpPr/>
          <p:nvPr/>
        </p:nvSpPr>
        <p:spPr>
          <a:xfrm flipV="1">
            <a:off x="3622541" y="3423323"/>
            <a:ext cx="5422729" cy="4233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5" name="Line 41"/>
          <p:cNvSpPr/>
          <p:nvPr/>
        </p:nvSpPr>
        <p:spPr>
          <a:xfrm flipH="1">
            <a:off x="3107846" y="3122785"/>
            <a:ext cx="104775" cy="300567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6" name="Line 42"/>
          <p:cNvSpPr/>
          <p:nvPr/>
        </p:nvSpPr>
        <p:spPr>
          <a:xfrm flipV="1">
            <a:off x="3311060" y="3440314"/>
            <a:ext cx="196850" cy="6349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" name="Text Box 6"/>
          <p:cNvSpPr txBox="1"/>
          <p:nvPr/>
        </p:nvSpPr>
        <p:spPr>
          <a:xfrm>
            <a:off x="245490" y="4233955"/>
            <a:ext cx="8585200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 Box 6"/>
          <p:cNvSpPr txBox="1"/>
          <p:nvPr/>
        </p:nvSpPr>
        <p:spPr>
          <a:xfrm>
            <a:off x="213078" y="5618950"/>
            <a:ext cx="8585200" cy="9541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0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/>
      <p:bldP spid="108550" grpId="0"/>
      <p:bldP spid="108551" grpId="0"/>
      <p:bldP spid="108573" grpId="0"/>
      <p:bldP spid="108577" grpId="0"/>
      <p:bldP spid="108579" grpId="0"/>
      <p:bldP spid="108581" grpId="0"/>
      <p:bldP spid="108582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0" name="Text Box 6"/>
          <p:cNvSpPr txBox="1"/>
          <p:nvPr/>
        </p:nvSpPr>
        <p:spPr>
          <a:xfrm>
            <a:off x="228600" y="725382"/>
            <a:ext cx="8610600" cy="1948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ct val="50000"/>
              </a:spcBef>
              <a:buNone/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Tìm thêm những quan hệ từ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cặp quan hệ từ dùng để nối các vế câu có quan hệ nguyên nhân- kết quả.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191" name="Text Box 7"/>
          <p:cNvSpPr txBox="1"/>
          <p:nvPr/>
        </p:nvSpPr>
        <p:spPr>
          <a:xfrm>
            <a:off x="127819" y="2895600"/>
            <a:ext cx="8001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Một quan hệ từ: bởi vì, nên, cho nên,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93192" name="Text Box 8"/>
          <p:cNvSpPr txBox="1"/>
          <p:nvPr/>
        </p:nvSpPr>
        <p:spPr>
          <a:xfrm>
            <a:off x="152400" y="3886200"/>
            <a:ext cx="8001000" cy="206210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Cặp quan hệ từ: </a:t>
            </a:r>
          </a:p>
          <a:p>
            <a:pPr algn="just" eaLnBrk="1" hangingPunct="1">
              <a:spcBef>
                <a:spcPct val="5000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bởi vì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	tại vì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>
              <a:spcBef>
                <a:spcPct val="5000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do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do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nhờ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</a:p>
        </p:txBody>
      </p:sp>
    </p:spTree>
    <p:extLst>
      <p:ext uri="{BB962C8B-B14F-4D97-AF65-F5344CB8AC3E}">
        <p14:creationId xmlns:p14="http://schemas.microsoft.com/office/powerpoint/2010/main" val="137774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  <p:bldP spid="93191" grpId="0"/>
      <p:bldP spid="931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/>
          <p:nvPr/>
        </p:nvSpPr>
        <p:spPr>
          <a:xfrm>
            <a:off x="304800" y="292100"/>
            <a:ext cx="30480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sz="36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NHỚ: </a:t>
            </a:r>
            <a:endParaRPr sz="3600" u="sng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6" name="Text Box 10"/>
          <p:cNvSpPr txBox="1"/>
          <p:nvPr/>
        </p:nvSpPr>
        <p:spPr>
          <a:xfrm>
            <a:off x="457200" y="1066800"/>
            <a:ext cx="8534400" cy="2086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thể hiện quan hệ nguyên nhân – kết quả giữa hai vế câu ghép, ta có thể nối chúng bằng:</a:t>
            </a:r>
            <a:endParaRPr sz="36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7" name="Text Box 12"/>
          <p:cNvSpPr txBox="1"/>
          <p:nvPr/>
        </p:nvSpPr>
        <p:spPr>
          <a:xfrm>
            <a:off x="304800" y="3138834"/>
            <a:ext cx="8382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Một quan hệ từ: </a:t>
            </a:r>
            <a:r>
              <a:rPr lang="en-US" sz="3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6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vì, nên, cho nên,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8198" name="Text Box 13"/>
          <p:cNvSpPr txBox="1"/>
          <p:nvPr/>
        </p:nvSpPr>
        <p:spPr>
          <a:xfrm>
            <a:off x="76200" y="3962400"/>
            <a:ext cx="8658386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cặp quan hệ từ:    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bởi vì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	tại vì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do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do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nhờ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</a:p>
        </p:txBody>
      </p:sp>
    </p:spTree>
    <p:extLst>
      <p:ext uri="{BB962C8B-B14F-4D97-AF65-F5344CB8AC3E}">
        <p14:creationId xmlns:p14="http://schemas.microsoft.com/office/powerpoint/2010/main" val="110508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Text Box 5"/>
          <p:cNvSpPr txBox="1"/>
          <p:nvPr/>
        </p:nvSpPr>
        <p:spPr>
          <a:xfrm>
            <a:off x="76200" y="287867"/>
            <a:ext cx="3429000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 </a:t>
            </a:r>
            <a:endParaRPr sz="30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2" name="Text Box 6"/>
          <p:cNvSpPr txBox="1"/>
          <p:nvPr/>
        </p:nvSpPr>
        <p:spPr>
          <a:xfrm>
            <a:off x="44246" y="785867"/>
            <a:ext cx="8824913" cy="125572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1: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Tìm các vế câu chỉ nguyên nhân, chỉ kết quả v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 hệ từ, cặp quan hệ từ nối các vế câu n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trong những ví dụ sau: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3" name="Text Box 7"/>
          <p:cNvSpPr txBox="1"/>
          <p:nvPr/>
        </p:nvSpPr>
        <p:spPr>
          <a:xfrm>
            <a:off x="903553" y="2153964"/>
            <a:ext cx="8001000" cy="1600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		Bởi chưng bác mẹ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 eaLnBrk="1" hangingPunct="1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Cho nên tôi phải băm bèo, thái khoai.</a:t>
            </a:r>
          </a:p>
          <a:p>
            <a:pPr marL="114300" lvl="1" indent="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4" name="Text Box 8"/>
          <p:cNvSpPr txBox="1"/>
          <p:nvPr/>
        </p:nvSpPr>
        <p:spPr>
          <a:xfrm>
            <a:off x="671514" y="3839576"/>
            <a:ext cx="8229600" cy="78790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	Vì nh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nghèo quá, chú phải bỏ học.</a:t>
            </a:r>
          </a:p>
          <a:p>
            <a:pPr marL="114300" lvl="1" indent="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5" name="Text Box 9"/>
          <p:cNvSpPr txBox="1"/>
          <p:nvPr/>
        </p:nvSpPr>
        <p:spPr>
          <a:xfrm>
            <a:off x="596039" y="4724400"/>
            <a:ext cx="8267700" cy="15081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  Lúa gạo quý vì ta phải đổ bao mồ hôi mới l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ra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 eaLnBrk="1" hangingPunct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cũng quý vì nó rất đắt v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hiếm.</a:t>
            </a:r>
          </a:p>
          <a:p>
            <a:pPr marL="114300" lvl="1" indent="0" algn="just"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Line 10"/>
          <p:cNvSpPr/>
          <p:nvPr/>
        </p:nvSpPr>
        <p:spPr>
          <a:xfrm flipH="1">
            <a:off x="5425524" y="2209800"/>
            <a:ext cx="115888" cy="406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" name="Line 30"/>
          <p:cNvSpPr/>
          <p:nvPr/>
        </p:nvSpPr>
        <p:spPr>
          <a:xfrm flipV="1">
            <a:off x="3352800" y="2590800"/>
            <a:ext cx="2042351" cy="1058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" name="Line 30"/>
          <p:cNvSpPr/>
          <p:nvPr/>
        </p:nvSpPr>
        <p:spPr>
          <a:xfrm flipV="1">
            <a:off x="2823219" y="3320659"/>
            <a:ext cx="3352800" cy="1058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" name="Line 11"/>
          <p:cNvSpPr/>
          <p:nvPr/>
        </p:nvSpPr>
        <p:spPr>
          <a:xfrm>
            <a:off x="1981200" y="2590715"/>
            <a:ext cx="12192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" name="Line 11"/>
          <p:cNvSpPr/>
          <p:nvPr/>
        </p:nvSpPr>
        <p:spPr>
          <a:xfrm>
            <a:off x="1676400" y="3338101"/>
            <a:ext cx="80023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" name="Text Box 29"/>
          <p:cNvSpPr txBox="1"/>
          <p:nvPr/>
        </p:nvSpPr>
        <p:spPr>
          <a:xfrm>
            <a:off x="3031090" y="2590715"/>
            <a:ext cx="24034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33"/>
          <p:cNvSpPr txBox="1"/>
          <p:nvPr/>
        </p:nvSpPr>
        <p:spPr>
          <a:xfrm>
            <a:off x="3731823" y="3361178"/>
            <a:ext cx="213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Line 10"/>
          <p:cNvSpPr/>
          <p:nvPr/>
        </p:nvSpPr>
        <p:spPr>
          <a:xfrm flipH="1">
            <a:off x="3447256" y="3801231"/>
            <a:ext cx="115888" cy="406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" name="Line 30"/>
          <p:cNvSpPr/>
          <p:nvPr/>
        </p:nvSpPr>
        <p:spPr>
          <a:xfrm flipV="1">
            <a:off x="1676400" y="4191000"/>
            <a:ext cx="1699451" cy="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" name="Line 30"/>
          <p:cNvSpPr/>
          <p:nvPr/>
        </p:nvSpPr>
        <p:spPr>
          <a:xfrm flipV="1">
            <a:off x="3671448" y="4159641"/>
            <a:ext cx="1848286" cy="1058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" name="Line 11"/>
          <p:cNvSpPr/>
          <p:nvPr/>
        </p:nvSpPr>
        <p:spPr>
          <a:xfrm>
            <a:off x="1219200" y="4191000"/>
            <a:ext cx="228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" name="Text Box 29"/>
          <p:cNvSpPr txBox="1"/>
          <p:nvPr/>
        </p:nvSpPr>
        <p:spPr>
          <a:xfrm>
            <a:off x="1403664" y="4212811"/>
            <a:ext cx="24034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 Box 33"/>
          <p:cNvSpPr txBox="1"/>
          <p:nvPr/>
        </p:nvSpPr>
        <p:spPr>
          <a:xfrm>
            <a:off x="3733800" y="4191000"/>
            <a:ext cx="213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Line 10"/>
          <p:cNvSpPr/>
          <p:nvPr/>
        </p:nvSpPr>
        <p:spPr>
          <a:xfrm flipH="1">
            <a:off x="2874464" y="4725692"/>
            <a:ext cx="115888" cy="406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" name="Line 30"/>
          <p:cNvSpPr/>
          <p:nvPr/>
        </p:nvSpPr>
        <p:spPr>
          <a:xfrm flipV="1">
            <a:off x="1447800" y="5120217"/>
            <a:ext cx="1246692" cy="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" name="Line 30"/>
          <p:cNvSpPr/>
          <p:nvPr/>
        </p:nvSpPr>
        <p:spPr>
          <a:xfrm flipV="1">
            <a:off x="3276600" y="5120217"/>
            <a:ext cx="4648200" cy="2400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" name="Line 11"/>
          <p:cNvSpPr/>
          <p:nvPr/>
        </p:nvSpPr>
        <p:spPr>
          <a:xfrm>
            <a:off x="2932408" y="5120217"/>
            <a:ext cx="304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" name="Text Box 29"/>
          <p:cNvSpPr txBox="1"/>
          <p:nvPr/>
        </p:nvSpPr>
        <p:spPr>
          <a:xfrm>
            <a:off x="3702316" y="5132217"/>
            <a:ext cx="24034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33"/>
          <p:cNvSpPr txBox="1"/>
          <p:nvPr/>
        </p:nvSpPr>
        <p:spPr>
          <a:xfrm>
            <a:off x="1218883" y="5120217"/>
            <a:ext cx="213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Line 10"/>
          <p:cNvSpPr/>
          <p:nvPr/>
        </p:nvSpPr>
        <p:spPr>
          <a:xfrm flipH="1">
            <a:off x="2676061" y="5501037"/>
            <a:ext cx="115888" cy="406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Line 30"/>
          <p:cNvSpPr/>
          <p:nvPr/>
        </p:nvSpPr>
        <p:spPr>
          <a:xfrm flipV="1">
            <a:off x="990600" y="5867400"/>
            <a:ext cx="1582069" cy="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" name="Line 30"/>
          <p:cNvSpPr/>
          <p:nvPr/>
        </p:nvSpPr>
        <p:spPr>
          <a:xfrm flipV="1">
            <a:off x="3186193" y="5874470"/>
            <a:ext cx="2042351" cy="1058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" name="Text Box 29"/>
          <p:cNvSpPr txBox="1"/>
          <p:nvPr/>
        </p:nvSpPr>
        <p:spPr>
          <a:xfrm>
            <a:off x="3233159" y="5930256"/>
            <a:ext cx="24034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 Box 33"/>
          <p:cNvSpPr txBox="1"/>
          <p:nvPr/>
        </p:nvSpPr>
        <p:spPr>
          <a:xfrm>
            <a:off x="560892" y="5895995"/>
            <a:ext cx="213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Line 11"/>
          <p:cNvSpPr/>
          <p:nvPr/>
        </p:nvSpPr>
        <p:spPr>
          <a:xfrm>
            <a:off x="2791949" y="5855095"/>
            <a:ext cx="304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669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26" grpId="0"/>
      <p:bldP spid="27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6"/>
          <p:cNvSpPr txBox="1"/>
          <p:nvPr/>
        </p:nvSpPr>
        <p:spPr>
          <a:xfrm>
            <a:off x="76201" y="154517"/>
            <a:ext cx="8520113" cy="142192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2: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Từ một câu ghép đã dẫn ở b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1, hãy tạo ra một câu ghép mới bằng cách thay đổi vị trí của các vế câu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66" name="Text Box 10"/>
          <p:cNvSpPr txBox="1"/>
          <p:nvPr/>
        </p:nvSpPr>
        <p:spPr>
          <a:xfrm>
            <a:off x="96865" y="1968964"/>
            <a:ext cx="88392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Tôi phải băm bèo thái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tôi nghèo.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70" name="Text Box 14"/>
          <p:cNvSpPr txBox="1"/>
          <p:nvPr/>
        </p:nvSpPr>
        <p:spPr>
          <a:xfrm>
            <a:off x="228600" y="2667000"/>
            <a:ext cx="86868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Chú phải bỏ học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nghèo quá.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71" name="Text Box 15"/>
          <p:cNvSpPr txBox="1"/>
          <p:nvPr/>
        </p:nvSpPr>
        <p:spPr>
          <a:xfrm>
            <a:off x="209227" y="3276600"/>
            <a:ext cx="86868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Chú phải bỏ học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nghèo quá.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72" name="Text Box 16"/>
          <p:cNvSpPr txBox="1"/>
          <p:nvPr/>
        </p:nvSpPr>
        <p:spPr>
          <a:xfrm>
            <a:off x="96865" y="3984249"/>
            <a:ext cx="86868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người ta phải đổ bao mồ hôi mới l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ra được lúa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rất quý.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rất đắt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hiếm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cũng rất quý.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0" y="1491104"/>
            <a:ext cx="88392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Tôi phải băm bèo thái khoai </a:t>
            </a:r>
            <a:r>
              <a:rPr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tôi nghèo.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2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6" grpId="0"/>
      <p:bldP spid="96270" grpId="0"/>
      <p:bldP spid="96271" grpId="0"/>
      <p:bldP spid="9627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Text Box 5"/>
          <p:cNvSpPr txBox="1"/>
          <p:nvPr/>
        </p:nvSpPr>
        <p:spPr>
          <a:xfrm>
            <a:off x="311151" y="184151"/>
            <a:ext cx="8604249" cy="2086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3: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Chọn quan hệ từ trong ngoặc đơn thích hợp với mỗi chỗ trống. Giải thích vì sao em chọn quan hệ từ ấy.</a:t>
            </a:r>
            <a:endParaRPr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86" name="Text Box 6"/>
          <p:cNvSpPr txBox="1"/>
          <p:nvPr/>
        </p:nvSpPr>
        <p:spPr>
          <a:xfrm>
            <a:off x="514027" y="2310205"/>
            <a:ext cx="1014984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14300" lvl="1" indent="0" algn="just" eaLnBrk="1" hangingPunct="1"/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 </a:t>
            </a:r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thời tiết thuận nên lúa tốt.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3" name="Text Box 13"/>
          <p:cNvSpPr txBox="1"/>
          <p:nvPr/>
        </p:nvSpPr>
        <p:spPr>
          <a:xfrm>
            <a:off x="514027" y="3002581"/>
            <a:ext cx="8649346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14300" lvl="1" indent="0" algn="just" eaLnBrk="1" hangingPunct="1"/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 </a:t>
            </a:r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thời tiết không thuận nên lúa xấu.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5475451" y="3946096"/>
            <a:ext cx="40065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4300" lvl="1" indent="0" algn="ctr" eaLnBrk="1" hangingPunct="1"/>
            <a:r>
              <a:rPr sz="3600" i="1" dirty="0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(tại, nhờ)</a:t>
            </a:r>
            <a:endParaRPr sz="3600" i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1108277" y="2264160"/>
            <a:ext cx="12464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4300" lvl="1" indent="0" algn="just" eaLnBrk="1" hangingPunct="1"/>
            <a:r>
              <a:rPr sz="36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endParaRPr sz="36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1066800" y="2963252"/>
            <a:ext cx="11574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4300" lvl="1" indent="0" algn="just" eaLnBrk="1" hangingPunct="1"/>
            <a:r>
              <a:rPr sz="36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endParaRPr sz="36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47244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750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93" grpId="0"/>
      <p:bldP spid="97294" grpId="0"/>
      <p:bldP spid="97295" grpId="0"/>
      <p:bldP spid="97296" grpId="0"/>
      <p:bldP spid="2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69</TotalTime>
  <Words>1003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HP001 5 hàng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dò:</vt:lpstr>
      <vt:lpstr>TẠM BIỆT CÁC EM! HẸN GẶP LẠI CÁC EM Ở NHỮNG GIỜ HỌC SAU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lsl</dc:creator>
  <cp:lastModifiedBy>TRANG</cp:lastModifiedBy>
  <cp:revision>12</cp:revision>
  <dcterms:created xsi:type="dcterms:W3CDTF">2021-02-19T14:02:25Z</dcterms:created>
  <dcterms:modified xsi:type="dcterms:W3CDTF">2023-02-09T01:02:00Z</dcterms:modified>
</cp:coreProperties>
</file>