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13"/>
  </p:notesMasterIdLst>
  <p:sldIdLst>
    <p:sldId id="311" r:id="rId6"/>
    <p:sldId id="308" r:id="rId7"/>
    <p:sldId id="269" r:id="rId8"/>
    <p:sldId id="282" r:id="rId9"/>
    <p:sldId id="289" r:id="rId10"/>
    <p:sldId id="270" r:id="rId11"/>
    <p:sldId id="283" r:id="rId12"/>
  </p:sldIdLst>
  <p:sldSz cx="9144000" cy="5143500" type="screen16x9"/>
  <p:notesSz cx="6858000" cy="9144000"/>
  <p:embeddedFontLst>
    <p:embeddedFont>
      <p:font typeface="DFPOP1-W9" panose="020B0604020202020204" charset="-12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P001 4 hàng" panose="020B0603050302020204" pitchFamily="34" charset="0"/>
      <p:regular r:id="rId19"/>
      <p:bold r:id="rId20"/>
    </p:embeddedFont>
  </p:embeddedFontLst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A420"/>
    <a:srgbClr val="F14420"/>
    <a:srgbClr val="FF0000"/>
    <a:srgbClr val="FF00FF"/>
    <a:srgbClr val="006600"/>
    <a:srgbClr val="003300"/>
    <a:srgbClr val="679C31"/>
    <a:srgbClr val="920000"/>
    <a:srgbClr val="F56636"/>
    <a:srgbClr val="EF2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4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B5648-AA61-431A-B2C7-F40681E43B6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3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80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3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3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45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14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9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29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8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"/>
          <p:cNvGrpSpPr>
            <a:grpSpLocks/>
          </p:cNvGrpSpPr>
          <p:nvPr/>
        </p:nvGrpSpPr>
        <p:grpSpPr bwMode="auto">
          <a:xfrm>
            <a:off x="221456" y="76200"/>
            <a:ext cx="8701088" cy="4638675"/>
            <a:chOff x="280219" y="102086"/>
            <a:chExt cx="11631561" cy="6184490"/>
          </a:xfrm>
        </p:grpSpPr>
        <p:pic>
          <p:nvPicPr>
            <p:cNvPr id="308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 bwMode="auto">
            <a:xfrm>
              <a:off x="280219" y="102086"/>
              <a:ext cx="11631561" cy="61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 bwMode="auto">
            <a:xfrm>
              <a:off x="595310" y="658721"/>
              <a:ext cx="11001375" cy="397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 bwMode="auto">
          <a:xfrm>
            <a:off x="22623" y="2837260"/>
            <a:ext cx="9121378" cy="23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4" b="32813"/>
          <a:stretch>
            <a:fillRect/>
          </a:stretch>
        </p:blipFill>
        <p:spPr bwMode="auto">
          <a:xfrm>
            <a:off x="6065044" y="-219075"/>
            <a:ext cx="2466975" cy="15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2" r="49139"/>
          <a:stretch>
            <a:fillRect/>
          </a:stretch>
        </p:blipFill>
        <p:spPr bwMode="auto">
          <a:xfrm rot="20477042">
            <a:off x="1240632" y="2531269"/>
            <a:ext cx="645319" cy="12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 bwMode="auto">
          <a:xfrm>
            <a:off x="0" y="26194"/>
            <a:ext cx="1854994" cy="20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3"/>
          <a:stretch>
            <a:fillRect/>
          </a:stretch>
        </p:blipFill>
        <p:spPr bwMode="auto">
          <a:xfrm>
            <a:off x="7862887" y="544117"/>
            <a:ext cx="823913" cy="14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3" r="32031" b="7401"/>
          <a:stretch>
            <a:fillRect/>
          </a:stretch>
        </p:blipFill>
        <p:spPr bwMode="auto">
          <a:xfrm>
            <a:off x="6419850" y="373856"/>
            <a:ext cx="51077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32" y="3233738"/>
            <a:ext cx="1807369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32" y="1951435"/>
            <a:ext cx="1122760" cy="14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6"/>
          <p:cNvSpPr>
            <a:spLocks noChangeArrowheads="1" noChangeShapeType="1" noTextEdit="1"/>
          </p:cNvSpPr>
          <p:nvPr/>
        </p:nvSpPr>
        <p:spPr bwMode="auto">
          <a:xfrm>
            <a:off x="2053828" y="1806179"/>
            <a:ext cx="5899547" cy="152161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80"/>
              </a:avLst>
            </a:prstTxWarp>
          </a:bodyPr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CON </a:t>
            </a:r>
          </a:p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544" y="3295650"/>
            <a:ext cx="6638925" cy="8179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4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1038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3000" y="2412173"/>
            <a:ext cx="6553201" cy="1244153"/>
            <a:chOff x="1143000" y="2412173"/>
            <a:chExt cx="6553201" cy="124415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768916" y="2640675"/>
              <a:ext cx="5441372" cy="1015651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marL="0" marR="0" lvl="0" indent="0" algn="ctr" defTabSz="91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" panose="020B0604020202020204" pitchFamily="34" charset="0"/>
                  <a:ea typeface="Aachen" panose="02020500000000000000" pitchFamily="18" charset="0"/>
                  <a:cs typeface="Arial" panose="020B0604020202020204" pitchFamily="34" charset="0"/>
                </a:rPr>
                <a:t>LOÀI CHIM CỦA BIỂN CẢ</a:t>
              </a:r>
            </a:p>
            <a:p>
              <a:pPr marL="0" marR="0" lvl="0" indent="0" algn="ctr" defTabSz="91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646238" y="423490"/>
            <a:ext cx="7355242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ct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ct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  <a:p>
            <a:pPr marL="0" marR="0" lvl="0" indent="0" algn="ct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84879" y="3619932"/>
            <a:ext cx="3188317" cy="1559639"/>
            <a:chOff x="4489971" y="3391842"/>
            <a:chExt cx="3312739" cy="144769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6717" y="3404185"/>
              <a:ext cx="1335993" cy="1340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89971" y="3391842"/>
              <a:ext cx="1573213" cy="1447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DF3136-F164-455F-8FBE-41596A6F612D}"/>
              </a:ext>
            </a:extLst>
          </p:cNvPr>
          <p:cNvSpPr txBox="1"/>
          <p:nvPr/>
        </p:nvSpPr>
        <p:spPr>
          <a:xfrm>
            <a:off x="3501051" y="3388791"/>
            <a:ext cx="175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3 - 4)</a:t>
            </a:r>
          </a:p>
        </p:txBody>
      </p:sp>
    </p:spTree>
    <p:extLst>
      <p:ext uri="{BB962C8B-B14F-4D97-AF65-F5344CB8AC3E}">
        <p14:creationId xmlns:p14="http://schemas.microsoft.com/office/powerpoint/2010/main" val="138116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Chọn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từ</a:t>
            </a:r>
            <a:r>
              <a:rPr lang="en-US" altLang="zh-CN" sz="36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ngữ</a:t>
            </a:r>
            <a:endParaRPr lang="zh-CN" altLang="en-US" sz="36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44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5</a:t>
            </a:r>
            <a:endParaRPr lang="zh-CN" altLang="en-US" sz="44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572269" y="1075620"/>
            <a:ext cx="828675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2800" dirty="0">
              <a:solidFill>
                <a:srgbClr val="4CA42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-250128" y="175618"/>
            <a:ext cx="97058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   </a:t>
            </a:r>
            <a:r>
              <a:rPr lang="en-US" altLang="zh-CN" sz="2700" b="1" dirty="0" err="1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Chọn</a:t>
            </a:r>
            <a:r>
              <a:rPr lang="en-US" altLang="zh-CN" sz="2700" b="1" dirty="0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từ</a:t>
            </a:r>
            <a:r>
              <a:rPr lang="en-US" altLang="zh-CN" sz="2700" b="1" dirty="0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ngữ</a:t>
            </a:r>
            <a:r>
              <a:rPr lang="en-US" altLang="zh-CN" sz="2700" b="1" dirty="0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để</a:t>
            </a:r>
            <a:r>
              <a:rPr lang="en-US" altLang="zh-CN" sz="2700" b="1" dirty="0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hoàn</a:t>
            </a:r>
            <a:r>
              <a:rPr lang="en-US" altLang="zh-CN" sz="2700" b="1" dirty="0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thiện</a:t>
            </a:r>
            <a:r>
              <a:rPr lang="en-US" altLang="zh-CN" sz="2700" b="1" dirty="0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câu</a:t>
            </a:r>
            <a:r>
              <a:rPr lang="en-US" altLang="zh-CN" sz="2700" b="1" dirty="0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và</a:t>
            </a:r>
            <a:r>
              <a:rPr lang="en-US" altLang="zh-CN" sz="2700" b="1" dirty="0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viết</a:t>
            </a:r>
            <a:r>
              <a:rPr lang="en-US" altLang="zh-CN" sz="2700" b="1" dirty="0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câu</a:t>
            </a:r>
            <a:r>
              <a:rPr lang="en-US" altLang="zh-CN" sz="2700" b="1" dirty="0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vào</a:t>
            </a:r>
            <a:r>
              <a:rPr lang="en-US" altLang="zh-CN" sz="2700" b="1" dirty="0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700" b="1" dirty="0" err="1">
                <a:solidFill>
                  <a:srgbClr val="4CA42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vở</a:t>
            </a:r>
            <a:endParaRPr lang="zh-CN" altLang="en-US" sz="2700" b="1" dirty="0">
              <a:solidFill>
                <a:srgbClr val="4CA42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609602" y="1087236"/>
            <a:ext cx="2085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đại</a:t>
            </a:r>
            <a:r>
              <a:rPr lang="en-US" altLang="zh-CN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dương</a:t>
            </a:r>
            <a:endParaRPr lang="zh-CN" altLang="en-US" sz="28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61600" y="2489979"/>
            <a:ext cx="908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a.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Ít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có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loài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chim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nào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có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thể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            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như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hải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âu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2800948" y="1087236"/>
            <a:ext cx="152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bay </a:t>
            </a:r>
            <a:r>
              <a:rPr lang="en-US" altLang="zh-CN" sz="28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xa</a:t>
            </a:r>
            <a:endParaRPr lang="zh-CN" altLang="en-US" sz="28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4715644" y="2427286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(…)</a:t>
            </a:r>
            <a:endParaRPr lang="zh-CN" altLang="en-US" sz="3200" dirty="0">
              <a:solidFill>
                <a:srgbClr val="0070C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4432826" y="1087236"/>
            <a:ext cx="1594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thời</a:t>
            </a:r>
            <a:r>
              <a:rPr lang="en-US" altLang="zh-CN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tiết</a:t>
            </a:r>
            <a:endParaRPr lang="zh-CN" altLang="en-US" sz="28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132223" y="1087236"/>
            <a:ext cx="1187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bão</a:t>
            </a:r>
            <a:endParaRPr lang="zh-CN" altLang="en-US" sz="28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424875" y="1087236"/>
            <a:ext cx="1481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đi</a:t>
            </a:r>
            <a:r>
              <a:rPr lang="en-US" altLang="zh-CN" sz="2800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biển</a:t>
            </a:r>
            <a:endParaRPr lang="zh-CN" altLang="en-US" sz="2800" dirty="0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98854" y="3595698"/>
            <a:ext cx="9720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b.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Những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con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tàu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lớn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có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thể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đi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qua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các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                  .</a:t>
            </a:r>
            <a:endParaRPr lang="zh-CN" altLang="en-US" sz="2800" dirty="0">
              <a:solidFill>
                <a:srgbClr val="0070C0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6522158" y="3534143"/>
            <a:ext cx="1805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  <a:sym typeface="+mn-lt"/>
              </a:rPr>
              <a:t>(…)     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DA5865F-13C6-4C23-9620-72470EAE7C6A}"/>
              </a:ext>
            </a:extLst>
          </p:cNvPr>
          <p:cNvSpPr/>
          <p:nvPr/>
        </p:nvSpPr>
        <p:spPr>
          <a:xfrm>
            <a:off x="98854" y="249458"/>
            <a:ext cx="371477" cy="375540"/>
          </a:xfrm>
          <a:prstGeom prst="ellipse">
            <a:avLst/>
          </a:prstGeom>
          <a:solidFill>
            <a:srgbClr val="4CA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5</a:t>
            </a:r>
            <a:r>
              <a:rPr lang="en-US" b="1" dirty="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66 -0.00494 L 0.19427 0.273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1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63125 0.489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24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5" grpId="1"/>
      <p:bldP spid="6" grpId="0"/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16578" y="105464"/>
            <a:ext cx="9027422" cy="5616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7543">
              <a:lnSpc>
                <a:spcPct val="120000"/>
              </a:lnSpc>
              <a:defRPr/>
            </a:pPr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thiện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mục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5 (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SHS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106)</a:t>
            </a:r>
            <a:endParaRPr lang="vi-VN" sz="2800" b="1" dirty="0">
              <a:ln>
                <a:solidFill>
                  <a:srgbClr val="00B050"/>
                </a:solidFill>
              </a:ln>
              <a:solidFill>
                <a:prstClr val="black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240" y="788728"/>
            <a:ext cx="8351521" cy="3519009"/>
            <a:chOff x="138545" y="742949"/>
            <a:chExt cx="8929255" cy="385718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96240" y="1097790"/>
            <a:ext cx="8370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    a.  </a:t>
            </a:r>
            <a:r>
              <a:rPr lang="en-US" sz="2800" b="1" dirty="0" err="1">
                <a:latin typeface="HP001 4 hàng" panose="020B0603050302020204" pitchFamily="34" charset="0"/>
              </a:rPr>
              <a:t>Ít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lòai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εim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wào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latin typeface="HP001 4 hàng" panose="020B0603050302020204" pitchFamily="34" charset="0"/>
              </a:rPr>
              <a:t> Ό˘ bay </a:t>
            </a:r>
            <a:r>
              <a:rPr lang="en-US" sz="2800" b="1" dirty="0" err="1">
                <a:latin typeface="HP001 4 hàng" panose="020B0603050302020204" pitchFamily="34" charset="0"/>
              </a:rPr>
              <a:t>xa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ηư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hải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âu</a:t>
            </a:r>
            <a:r>
              <a:rPr lang="en-US" sz="2800" b="1" dirty="0">
                <a:latin typeface="HP001 4 hàng" panose="020B0603050302020204" pitchFamily="34" charset="0"/>
              </a:rPr>
              <a:t>.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1704" y="1676571"/>
            <a:ext cx="8092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HP001 4 hàng" panose="020B0603050302020204" pitchFamily="34" charset="0"/>
              </a:rPr>
              <a:t>b. </a:t>
            </a:r>
            <a:r>
              <a:rPr lang="lv-LV" sz="2800" b="1" dirty="0">
                <a:latin typeface="HP001 4 hàng" panose="020B0603050302020204" pitchFamily="34" charset="0"/>
              </a:rPr>
              <a:t>Nǖững c</a:t>
            </a:r>
            <a:r>
              <a:rPr lang="el-GR" sz="2800" b="1" dirty="0">
                <a:latin typeface="HP001 4 hàng" panose="020B0603050302020204" pitchFamily="34" charset="0"/>
              </a:rPr>
              <a:t>Ϊ </a:t>
            </a:r>
            <a:r>
              <a:rPr lang="lv-LV" sz="2800" b="1" dirty="0">
                <a:latin typeface="HP001 4 hàng" panose="020B0603050302020204" pitchFamily="34" charset="0"/>
              </a:rPr>
              <a:t>Ǉàu lņ có </a:t>
            </a:r>
            <a:r>
              <a:rPr lang="el-GR" sz="2800" b="1" dirty="0">
                <a:latin typeface="HP001 4 hàng" panose="020B0603050302020204" pitchFamily="34" charset="0"/>
              </a:rPr>
              <a:t>Ό˘ </a:t>
            </a:r>
            <a:r>
              <a:rPr lang="lv-LV" sz="2800" b="1" dirty="0">
                <a:latin typeface="HP001 4 hàng" panose="020B0603050302020204" pitchFamily="34" charset="0"/>
              </a:rPr>
              <a:t>đi Ǖ</a:t>
            </a:r>
            <a:r>
              <a:rPr lang="el-GR" sz="2800" b="1" dirty="0">
                <a:latin typeface="HP001 4 hàng" panose="020B0603050302020204" pitchFamily="34" charset="0"/>
              </a:rPr>
              <a:t>ί</a:t>
            </a:r>
            <a:r>
              <a:rPr lang="lv-LV" sz="2800" b="1" dirty="0">
                <a:latin typeface="HP001 4 hàng" panose="020B0603050302020204" pitchFamily="34" charset="0"/>
              </a:rPr>
              <a:t>a các </a:t>
            </a:r>
            <a:r>
              <a:rPr lang="en-US" sz="2800" b="1" dirty="0" err="1">
                <a:latin typeface="HP001 4 hàng" panose="020B0603050302020204" pitchFamily="34" charset="0"/>
              </a:rPr>
              <a:t>đại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dương</a:t>
            </a:r>
            <a:r>
              <a:rPr lang="en-US" sz="2800" b="1" dirty="0"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16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6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74044" y="220916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Quan</a:t>
            </a:r>
            <a:r>
              <a:rPr lang="en-US" altLang="zh-CN" sz="2800" b="1" dirty="0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sát</a:t>
            </a:r>
            <a:r>
              <a:rPr lang="en-US" altLang="zh-CN" sz="2800" b="1" dirty="0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tranh</a:t>
            </a:r>
            <a:r>
              <a:rPr lang="en-US" altLang="zh-CN" sz="2800" b="1" dirty="0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và</a:t>
            </a:r>
            <a:r>
              <a:rPr lang="en-US" altLang="zh-CN" sz="2800" b="1" dirty="0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dùng</a:t>
            </a:r>
            <a:r>
              <a:rPr lang="en-US" altLang="zh-CN" sz="2800" b="1" dirty="0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từ</a:t>
            </a:r>
            <a:r>
              <a:rPr lang="en-US" altLang="zh-CN" sz="2800" b="1" dirty="0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ngữ</a:t>
            </a:r>
            <a:r>
              <a:rPr lang="en-US" altLang="zh-CN" sz="2800" b="1" dirty="0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để</a:t>
            </a:r>
            <a:r>
              <a:rPr lang="en-US" altLang="zh-CN" sz="2800" b="1" dirty="0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nói</a:t>
            </a:r>
            <a:r>
              <a:rPr lang="en-US" altLang="zh-CN" sz="2800" b="1" dirty="0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2800" b="1" dirty="0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4CA420"/>
                </a:solidFill>
                <a:latin typeface="Arial" panose="020B0604020202020204" pitchFamily="34" charset="0"/>
                <a:ea typeface="Arial-Rounded" charset="0"/>
                <a:cs typeface="Arial" panose="020B0604020202020204" pitchFamily="34" charset="0"/>
                <a:sym typeface="+mn-lt"/>
              </a:rPr>
              <a:t>tranh</a:t>
            </a:r>
            <a:endParaRPr lang="zh-CN" altLang="en-US" sz="2800" b="1" dirty="0">
              <a:solidFill>
                <a:srgbClr val="4CA420"/>
              </a:solidFill>
              <a:latin typeface="Arial" panose="020B0604020202020204" pitchFamily="34" charset="0"/>
              <a:ea typeface="Arial-Rounded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" name="Picutre 676"/>
          <p:cNvPicPr/>
          <p:nvPr/>
        </p:nvPicPr>
        <p:blipFill rotWithShape="1">
          <a:blip r:embed="rId2"/>
          <a:srcRect l="40449" t="42639" r="9711" b="12928"/>
          <a:stretch/>
        </p:blipFill>
        <p:spPr bwMode="auto">
          <a:xfrm>
            <a:off x="7084636" y="1842264"/>
            <a:ext cx="1995054" cy="1963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88608" y="822266"/>
            <a:ext cx="7766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hải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âu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 		 </a:t>
            </a:r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máy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bay  	   bay   	    </a:t>
            </a:r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cánh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E67CE-8190-4492-8D8B-2050E67845E7}"/>
              </a:ext>
            </a:extLst>
          </p:cNvPr>
          <p:cNvSpPr txBox="1"/>
          <p:nvPr/>
        </p:nvSpPr>
        <p:spPr>
          <a:xfrm>
            <a:off x="231855" y="1345486"/>
            <a:ext cx="46667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233490-B053-43D1-ABA7-A3C503038003}"/>
              </a:ext>
            </a:extLst>
          </p:cNvPr>
          <p:cNvCxnSpPr>
            <a:cxnSpLocks/>
          </p:cNvCxnSpPr>
          <p:nvPr/>
        </p:nvCxnSpPr>
        <p:spPr>
          <a:xfrm flipV="1">
            <a:off x="350186" y="2256936"/>
            <a:ext cx="1045036" cy="8945"/>
          </a:xfrm>
          <a:prstGeom prst="line">
            <a:avLst/>
          </a:prstGeom>
          <a:ln w="28575">
            <a:solidFill>
              <a:srgbClr val="F144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E0E651-FE7B-4688-A4FA-25C3871F6F71}"/>
              </a:ext>
            </a:extLst>
          </p:cNvPr>
          <p:cNvCxnSpPr>
            <a:cxnSpLocks/>
          </p:cNvCxnSpPr>
          <p:nvPr/>
        </p:nvCxnSpPr>
        <p:spPr>
          <a:xfrm>
            <a:off x="2043904" y="2265881"/>
            <a:ext cx="768692" cy="4142"/>
          </a:xfrm>
          <a:prstGeom prst="line">
            <a:avLst/>
          </a:prstGeom>
          <a:ln w="28575">
            <a:solidFill>
              <a:srgbClr val="F144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7076BF-8935-4FCE-903A-982B56F25712}"/>
              </a:ext>
            </a:extLst>
          </p:cNvPr>
          <p:cNvCxnSpPr>
            <a:cxnSpLocks/>
          </p:cNvCxnSpPr>
          <p:nvPr/>
        </p:nvCxnSpPr>
        <p:spPr>
          <a:xfrm>
            <a:off x="2901837" y="2265596"/>
            <a:ext cx="459851" cy="0"/>
          </a:xfrm>
          <a:prstGeom prst="line">
            <a:avLst/>
          </a:prstGeom>
          <a:ln w="28575">
            <a:solidFill>
              <a:srgbClr val="F144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CE65D2A-4825-4042-B20F-7A851C747765}"/>
              </a:ext>
            </a:extLst>
          </p:cNvPr>
          <p:cNvSpPr txBox="1"/>
          <p:nvPr/>
        </p:nvSpPr>
        <p:spPr>
          <a:xfrm>
            <a:off x="243883" y="3018265"/>
            <a:ext cx="4505270" cy="1116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1412FA-67CC-4A2E-9897-B26B6FBDAEC0}"/>
              </a:ext>
            </a:extLst>
          </p:cNvPr>
          <p:cNvCxnSpPr>
            <a:cxnSpLocks/>
          </p:cNvCxnSpPr>
          <p:nvPr/>
        </p:nvCxnSpPr>
        <p:spPr>
          <a:xfrm>
            <a:off x="1344922" y="3547273"/>
            <a:ext cx="1220310" cy="0"/>
          </a:xfrm>
          <a:prstGeom prst="line">
            <a:avLst/>
          </a:prstGeom>
          <a:ln w="28575">
            <a:solidFill>
              <a:srgbClr val="F144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F8EEBC2-5F6F-4BDE-A654-39C9B9EF40FE}"/>
              </a:ext>
            </a:extLst>
          </p:cNvPr>
          <p:cNvSpPr/>
          <p:nvPr/>
        </p:nvSpPr>
        <p:spPr>
          <a:xfrm>
            <a:off x="164741" y="279994"/>
            <a:ext cx="371477" cy="375540"/>
          </a:xfrm>
          <a:prstGeom prst="ellipse">
            <a:avLst/>
          </a:prstGeom>
          <a:solidFill>
            <a:srgbClr val="4CA4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2" name="Picutre 676"/>
          <p:cNvPicPr/>
          <p:nvPr/>
        </p:nvPicPr>
        <p:blipFill rotWithShape="1">
          <a:blip r:embed="rId2"/>
          <a:srcRect l="12674" r="38697" b="58458"/>
          <a:stretch/>
        </p:blipFill>
        <p:spPr bwMode="auto">
          <a:xfrm>
            <a:off x="4826867" y="1774723"/>
            <a:ext cx="1946563" cy="1836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412FA-67CC-4A2E-9897-B26B6FBDAEC0}"/>
              </a:ext>
            </a:extLst>
          </p:cNvPr>
          <p:cNvCxnSpPr>
            <a:cxnSpLocks/>
          </p:cNvCxnSpPr>
          <p:nvPr/>
        </p:nvCxnSpPr>
        <p:spPr>
          <a:xfrm>
            <a:off x="3678300" y="3547273"/>
            <a:ext cx="623536" cy="0"/>
          </a:xfrm>
          <a:prstGeom prst="line">
            <a:avLst/>
          </a:prstGeom>
          <a:ln w="28575">
            <a:solidFill>
              <a:srgbClr val="F1442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183</Words>
  <Application>Microsoft Office PowerPoint</Application>
  <PresentationFormat>On-screen Show (16:9)</PresentationFormat>
  <Paragraphs>35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Times New Roman</vt:lpstr>
      <vt:lpstr>HP001 4 hàng</vt:lpstr>
      <vt:lpstr>DFPOP1-W9</vt:lpstr>
      <vt:lpstr>Calibri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Quynh Nguyen Thi Nhu</cp:lastModifiedBy>
  <cp:revision>112</cp:revision>
  <dcterms:created xsi:type="dcterms:W3CDTF">2020-08-13T09:19:08Z</dcterms:created>
  <dcterms:modified xsi:type="dcterms:W3CDTF">2023-04-22T05:57:07Z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