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5" r:id="rId3"/>
    <p:sldId id="266" r:id="rId4"/>
    <p:sldId id="267" r:id="rId5"/>
    <p:sldId id="268" r:id="rId6"/>
    <p:sldId id="269" r:id="rId7"/>
    <p:sldId id="270" r:id="rId8"/>
    <p:sldId id="261" r:id="rId9"/>
    <p:sldId id="271" r:id="rId10"/>
    <p:sldId id="272" r:id="rId11"/>
    <p:sldId id="264" r:id="rId12"/>
    <p:sldId id="280" r:id="rId13"/>
    <p:sldId id="281" r:id="rId14"/>
    <p:sldId id="282" r:id="rId15"/>
    <p:sldId id="283" r:id="rId16"/>
    <p:sldId id="284" r:id="rId17"/>
    <p:sldId id="285" r:id="rId18"/>
    <p:sldId id="286" r:id="rId19"/>
    <p:sldId id="287" r:id="rId20"/>
    <p:sldId id="292" r:id="rId21"/>
    <p:sldId id="293" r:id="rId22"/>
    <p:sldId id="294" r:id="rId23"/>
    <p:sldId id="295" r:id="rId24"/>
    <p:sldId id="296" r:id="rId25"/>
    <p:sldId id="299" r:id="rId26"/>
    <p:sldId id="297" r:id="rId27"/>
    <p:sldId id="298" r:id="rId28"/>
    <p:sldId id="300" r:id="rId29"/>
    <p:sldId id="301" r:id="rId30"/>
    <p:sldId id="302" r:id="rId31"/>
    <p:sldId id="291" r:id="rId32"/>
    <p:sldId id="30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FFCC99"/>
    <a:srgbClr val="FFFFFF"/>
    <a:srgbClr val="00FF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54"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2BA11-3555-4170-8243-90ED1782564F}" type="datetimeFigureOut">
              <a:rPr lang="en-US" smtClean="0"/>
              <a:t>18/04/2020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062FF-C80E-4BD2-B2BA-473BC53E09E1}" type="slidenum">
              <a:rPr lang="en-US" smtClean="0"/>
              <a:t>‹#›</a:t>
            </a:fld>
            <a:endParaRPr lang="en-US"/>
          </a:p>
        </p:txBody>
      </p:sp>
    </p:spTree>
    <p:extLst>
      <p:ext uri="{BB962C8B-B14F-4D97-AF65-F5344CB8AC3E}">
        <p14:creationId xmlns:p14="http://schemas.microsoft.com/office/powerpoint/2010/main" val="21793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D62B7-4080-479C-988C-6E44AC8345DB}" type="slidenum">
              <a:rPr lang="en-US" smtClean="0"/>
              <a:pPr/>
              <a:t>17</a:t>
            </a:fld>
            <a:endParaRPr lang="en-US"/>
          </a:p>
        </p:txBody>
      </p:sp>
    </p:spTree>
    <p:extLst>
      <p:ext uri="{BB962C8B-B14F-4D97-AF65-F5344CB8AC3E}">
        <p14:creationId xmlns:p14="http://schemas.microsoft.com/office/powerpoint/2010/main" val="148931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7355B-EB56-477B-890E-C54CE95EFF88}" type="datetimeFigureOut">
              <a:rPr lang="en-US" smtClean="0"/>
              <a:t>18/04/2020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299357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7355B-EB56-477B-890E-C54CE95EFF88}" type="datetimeFigureOut">
              <a:rPr lang="en-US" smtClean="0"/>
              <a:t>18/04/2020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415365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7355B-EB56-477B-890E-C54CE95EFF88}" type="datetimeFigureOut">
              <a:rPr lang="en-US" smtClean="0"/>
              <a:t>18/04/2020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332048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1805BE91-B946-4349-9D17-6C3666B5CFC8}" type="slidenum">
              <a:rPr lang="en-US"/>
              <a:pPr/>
              <a:t>‹#›</a:t>
            </a:fld>
            <a:endParaRPr lang="en-US"/>
          </a:p>
        </p:txBody>
      </p:sp>
    </p:spTree>
    <p:extLst>
      <p:ext uri="{BB962C8B-B14F-4D97-AF65-F5344CB8AC3E}">
        <p14:creationId xmlns:p14="http://schemas.microsoft.com/office/powerpoint/2010/main" val="258469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7355B-EB56-477B-890E-C54CE95EFF88}" type="datetimeFigureOut">
              <a:rPr lang="en-US" smtClean="0"/>
              <a:t>18/04/2020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134414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7355B-EB56-477B-890E-C54CE95EFF88}" type="datetimeFigureOut">
              <a:rPr lang="en-US" smtClean="0"/>
              <a:t>18/04/2020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65724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7355B-EB56-477B-890E-C54CE95EFF88}" type="datetimeFigureOut">
              <a:rPr lang="en-US" smtClean="0"/>
              <a:t>18/04/2020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76912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7355B-EB56-477B-890E-C54CE95EFF88}" type="datetimeFigureOut">
              <a:rPr lang="en-US" smtClean="0"/>
              <a:t>18/04/2020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274191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7355B-EB56-477B-890E-C54CE95EFF88}" type="datetimeFigureOut">
              <a:rPr lang="en-US" smtClean="0"/>
              <a:t>18/04/2020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295241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7355B-EB56-477B-890E-C54CE95EFF88}" type="datetimeFigureOut">
              <a:rPr lang="en-US" smtClean="0"/>
              <a:t>18/04/2020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184637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7355B-EB56-477B-890E-C54CE95EFF88}" type="datetimeFigureOut">
              <a:rPr lang="en-US" smtClean="0"/>
              <a:t>18/04/2020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189216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7355B-EB56-477B-890E-C54CE95EFF88}" type="datetimeFigureOut">
              <a:rPr lang="en-US" smtClean="0"/>
              <a:t>18/04/2020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CB07A-C559-4DC2-AAE3-BA062C4681B1}" type="slidenum">
              <a:rPr lang="en-US" smtClean="0"/>
              <a:t>‹#›</a:t>
            </a:fld>
            <a:endParaRPr lang="en-US"/>
          </a:p>
        </p:txBody>
      </p:sp>
    </p:spTree>
    <p:extLst>
      <p:ext uri="{BB962C8B-B14F-4D97-AF65-F5344CB8AC3E}">
        <p14:creationId xmlns:p14="http://schemas.microsoft.com/office/powerpoint/2010/main" val="350001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7355B-EB56-477B-890E-C54CE95EFF88}" type="datetimeFigureOut">
              <a:rPr lang="en-US" smtClean="0"/>
              <a:t>18/04/2020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CB07A-C559-4DC2-AAE3-BA062C4681B1}" type="slidenum">
              <a:rPr lang="en-US" smtClean="0"/>
              <a:t>‹#›</a:t>
            </a:fld>
            <a:endParaRPr lang="en-US"/>
          </a:p>
        </p:txBody>
      </p:sp>
    </p:spTree>
    <p:extLst>
      <p:ext uri="{BB962C8B-B14F-4D97-AF65-F5344CB8AC3E}">
        <p14:creationId xmlns:p14="http://schemas.microsoft.com/office/powerpoint/2010/main" val="67684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audio" Target="../media/audio1.wav"/><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6.gif"/><Relationship Id="rId5" Type="http://schemas.openxmlformats.org/officeDocument/2006/relationships/image" Target="../media/image35.jpeg"/><Relationship Id="rId4" Type="http://schemas.openxmlformats.org/officeDocument/2006/relationships/image" Target="../media/image34.jpg"/><Relationship Id="rId9" Type="http://schemas.openxmlformats.org/officeDocument/2006/relationships/slide" Target="slide6.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46.jpe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7.xml"/><Relationship Id="rId4" Type="http://schemas.openxmlformats.org/officeDocument/2006/relationships/image" Target="../media/image42.gif"/></Relationships>
</file>

<file path=ppt/slides/_rels/slide2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0.jp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3.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25816" y="292723"/>
            <a:ext cx="9544833" cy="2308324"/>
          </a:xfrm>
          <a:prstGeom prst="rect">
            <a:avLst/>
          </a:prstGeom>
          <a:noFill/>
        </p:spPr>
        <p:txBody>
          <a:bodyPr wrap="square" rtlCol="0">
            <a:spAutoFit/>
          </a:bodyPr>
          <a:lstStyle/>
          <a:p>
            <a:pPr algn="ctr"/>
            <a:r>
              <a:rPr lang="en-US" sz="4800" smtClean="0">
                <a:solidFill>
                  <a:srgbClr val="0000FF"/>
                </a:solidFill>
                <a:latin typeface="Times New Roman" panose="02020603050405020304" pitchFamily="18" charset="0"/>
                <a:cs typeface="Times New Roman" panose="02020603050405020304" pitchFamily="18" charset="0"/>
              </a:rPr>
              <a:t>Thứ tư ngày 22 tháng 4 năm 2020</a:t>
            </a:r>
          </a:p>
          <a:p>
            <a:pPr algn="ctr"/>
            <a:r>
              <a:rPr lang="en-US" sz="4800" smtClean="0">
                <a:solidFill>
                  <a:srgbClr val="0000FF"/>
                </a:solidFill>
                <a:latin typeface="Times New Roman" panose="02020603050405020304" pitchFamily="18" charset="0"/>
                <a:cs typeface="Times New Roman" panose="02020603050405020304" pitchFamily="18" charset="0"/>
              </a:rPr>
              <a:t>Khoa học</a:t>
            </a:r>
          </a:p>
          <a:p>
            <a:pPr algn="ctr"/>
            <a:r>
              <a:rPr lang="en-US" sz="4800" smtClean="0">
                <a:solidFill>
                  <a:srgbClr val="0000FF"/>
                </a:solidFill>
                <a:latin typeface="Times New Roman" panose="02020603050405020304" pitchFamily="18" charset="0"/>
                <a:cs typeface="Times New Roman" panose="02020603050405020304" pitchFamily="18" charset="0"/>
              </a:rPr>
              <a:t>Ánh sáng và bóng tối</a:t>
            </a:r>
            <a:endParaRPr lang="en-US" sz="4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213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3554" name="Picture 2" descr="DSCF3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9" y="1510973"/>
            <a:ext cx="7537644" cy="4254067"/>
          </a:xfrm>
          <a:prstGeom prst="rect">
            <a:avLst/>
          </a:prstGeom>
          <a:noFill/>
          <a:ln w="57150" cmpd="thinThick">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205828" name="AutoShape 4"/>
          <p:cNvSpPr>
            <a:spLocks noChangeArrowheads="1"/>
          </p:cNvSpPr>
          <p:nvPr/>
        </p:nvSpPr>
        <p:spPr bwMode="auto">
          <a:xfrm rot="16073613">
            <a:off x="2347385" y="1934257"/>
            <a:ext cx="1691375" cy="4231940"/>
          </a:xfrm>
          <a:custGeom>
            <a:avLst/>
            <a:gdLst>
              <a:gd name="G0" fmla="+- 6951 0 0"/>
              <a:gd name="G1" fmla="+- 21600 0 6951"/>
              <a:gd name="G2" fmla="*/ 6951 1 2"/>
              <a:gd name="G3" fmla="+- 21600 0 G2"/>
              <a:gd name="G4" fmla="+/ 6951 21600 2"/>
              <a:gd name="G5" fmla="+/ G1 0 2"/>
              <a:gd name="G6" fmla="*/ 21600 21600 6951"/>
              <a:gd name="G7" fmla="*/ G6 1 2"/>
              <a:gd name="G8" fmla="+- 21600 0 G7"/>
              <a:gd name="G9" fmla="*/ 21600 1 2"/>
              <a:gd name="G10" fmla="+- 6951 0 G9"/>
              <a:gd name="G11" fmla="?: G10 G8 0"/>
              <a:gd name="G12" fmla="?: G10 G7 21600"/>
              <a:gd name="T0" fmla="*/ 18124 w 21600"/>
              <a:gd name="T1" fmla="*/ 10800 h 21600"/>
              <a:gd name="T2" fmla="*/ 10800 w 21600"/>
              <a:gd name="T3" fmla="*/ 21600 h 21600"/>
              <a:gd name="T4" fmla="*/ 3476 w 21600"/>
              <a:gd name="T5" fmla="*/ 10800 h 21600"/>
              <a:gd name="T6" fmla="*/ 10800 w 21600"/>
              <a:gd name="T7" fmla="*/ 0 h 21600"/>
              <a:gd name="T8" fmla="*/ 5276 w 21600"/>
              <a:gd name="T9" fmla="*/ 5276 h 21600"/>
              <a:gd name="T10" fmla="*/ 16324 w 21600"/>
              <a:gd name="T11" fmla="*/ 16324 h 21600"/>
            </a:gdLst>
            <a:ahLst/>
            <a:cxnLst>
              <a:cxn ang="0">
                <a:pos x="T0" y="T1"/>
              </a:cxn>
              <a:cxn ang="0">
                <a:pos x="T2" y="T3"/>
              </a:cxn>
              <a:cxn ang="0">
                <a:pos x="T4" y="T5"/>
              </a:cxn>
              <a:cxn ang="0">
                <a:pos x="T6" y="T7"/>
              </a:cxn>
            </a:cxnLst>
            <a:rect l="T8" t="T9" r="T10" b="T11"/>
            <a:pathLst>
              <a:path w="21600" h="21600">
                <a:moveTo>
                  <a:pt x="0" y="0"/>
                </a:moveTo>
                <a:lnTo>
                  <a:pt x="6951" y="21600"/>
                </a:lnTo>
                <a:lnTo>
                  <a:pt x="14649" y="21600"/>
                </a:lnTo>
                <a:lnTo>
                  <a:pt x="21600" y="0"/>
                </a:lnTo>
                <a:close/>
              </a:path>
            </a:pathLst>
          </a:custGeom>
          <a:gradFill rotWithShape="1">
            <a:gsLst>
              <a:gs pos="0">
                <a:schemeClr val="bg1"/>
              </a:gs>
              <a:gs pos="50000">
                <a:srgbClr val="FFFF99">
                  <a:alpha val="67999"/>
                </a:srgbClr>
              </a:gs>
              <a:gs pos="100000">
                <a:schemeClr val="bg1"/>
              </a:gs>
            </a:gsLst>
            <a:lin ang="5400000" scaled="1"/>
          </a:gradFill>
          <a:ln>
            <a:noFill/>
          </a:ln>
          <a:effectLst/>
          <a:extLst/>
        </p:spPr>
        <p:txBody>
          <a:bodyPr wrap="none" anchor="ctr"/>
          <a:lstStyle/>
          <a:p>
            <a:pPr>
              <a:defRPr/>
            </a:pPr>
            <a:endParaRPr lang="en-US">
              <a:latin typeface="Arial" charset="0"/>
            </a:endParaRPr>
          </a:p>
        </p:txBody>
      </p:sp>
      <p:sp>
        <p:nvSpPr>
          <p:cNvPr id="205830" name="AutoShape 6"/>
          <p:cNvSpPr>
            <a:spLocks noChangeArrowheads="1"/>
          </p:cNvSpPr>
          <p:nvPr/>
        </p:nvSpPr>
        <p:spPr bwMode="auto">
          <a:xfrm rot="16073613">
            <a:off x="1914348" y="1962295"/>
            <a:ext cx="2875337" cy="3870290"/>
          </a:xfrm>
          <a:custGeom>
            <a:avLst/>
            <a:gdLst>
              <a:gd name="G0" fmla="+- 8515 0 0"/>
              <a:gd name="G1" fmla="+- 21600 0 8515"/>
              <a:gd name="G2" fmla="*/ 8515 1 2"/>
              <a:gd name="G3" fmla="+- 21600 0 G2"/>
              <a:gd name="G4" fmla="+/ 8515 21600 2"/>
              <a:gd name="G5" fmla="+/ G1 0 2"/>
              <a:gd name="G6" fmla="*/ 21600 21600 8515"/>
              <a:gd name="G7" fmla="*/ G6 1 2"/>
              <a:gd name="G8" fmla="+- 21600 0 G7"/>
              <a:gd name="G9" fmla="*/ 21600 1 2"/>
              <a:gd name="G10" fmla="+- 8515 0 G9"/>
              <a:gd name="G11" fmla="?: G10 G8 0"/>
              <a:gd name="G12" fmla="?: G10 G7 21600"/>
              <a:gd name="T0" fmla="*/ 17342 w 21600"/>
              <a:gd name="T1" fmla="*/ 10800 h 21600"/>
              <a:gd name="T2" fmla="*/ 10800 w 21600"/>
              <a:gd name="T3" fmla="*/ 21600 h 21600"/>
              <a:gd name="T4" fmla="*/ 4258 w 21600"/>
              <a:gd name="T5" fmla="*/ 10800 h 21600"/>
              <a:gd name="T6" fmla="*/ 10800 w 21600"/>
              <a:gd name="T7" fmla="*/ 0 h 21600"/>
              <a:gd name="T8" fmla="*/ 6058 w 21600"/>
              <a:gd name="T9" fmla="*/ 6058 h 21600"/>
              <a:gd name="T10" fmla="*/ 15542 w 21600"/>
              <a:gd name="T11" fmla="*/ 15542 h 21600"/>
            </a:gdLst>
            <a:ahLst/>
            <a:cxnLst>
              <a:cxn ang="0">
                <a:pos x="T0" y="T1"/>
              </a:cxn>
              <a:cxn ang="0">
                <a:pos x="T2" y="T3"/>
              </a:cxn>
              <a:cxn ang="0">
                <a:pos x="T4" y="T5"/>
              </a:cxn>
              <a:cxn ang="0">
                <a:pos x="T6" y="T7"/>
              </a:cxn>
            </a:cxnLst>
            <a:rect l="T8" t="T9" r="T10" b="T11"/>
            <a:pathLst>
              <a:path w="21600" h="21600">
                <a:moveTo>
                  <a:pt x="0" y="0"/>
                </a:moveTo>
                <a:lnTo>
                  <a:pt x="8515" y="21600"/>
                </a:lnTo>
                <a:lnTo>
                  <a:pt x="13085" y="21600"/>
                </a:lnTo>
                <a:lnTo>
                  <a:pt x="21600" y="0"/>
                </a:lnTo>
                <a:close/>
              </a:path>
            </a:pathLst>
          </a:custGeom>
          <a:gradFill rotWithShape="1">
            <a:gsLst>
              <a:gs pos="0">
                <a:schemeClr val="bg1"/>
              </a:gs>
              <a:gs pos="50000">
                <a:srgbClr val="FFFF99">
                  <a:alpha val="67999"/>
                </a:srgbClr>
              </a:gs>
              <a:gs pos="100000">
                <a:schemeClr val="bg1"/>
              </a:gs>
            </a:gsLst>
            <a:lin ang="5400000" scaled="1"/>
          </a:gradFill>
          <a:ln>
            <a:noFill/>
          </a:ln>
          <a:effectLst/>
          <a:extLst/>
        </p:spPr>
        <p:txBody>
          <a:bodyPr wrap="none" anchor="ctr"/>
          <a:lstStyle/>
          <a:p>
            <a:pPr>
              <a:defRPr/>
            </a:pPr>
            <a:endParaRPr lang="en-US">
              <a:latin typeface="Arial" charset="0"/>
            </a:endParaRPr>
          </a:p>
        </p:txBody>
      </p:sp>
      <p:sp>
        <p:nvSpPr>
          <p:cNvPr id="5" name="Text Box 7"/>
          <p:cNvSpPr txBox="1">
            <a:spLocks noChangeArrowheads="1"/>
          </p:cNvSpPr>
          <p:nvPr/>
        </p:nvSpPr>
        <p:spPr bwMode="auto">
          <a:xfrm>
            <a:off x="1978917" y="285840"/>
            <a:ext cx="8777287" cy="52387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Trả lời: Ánh </a:t>
            </a:r>
            <a:r>
              <a:rPr lang="en-US" sz="2800" b="1">
                <a:latin typeface="Times New Roman" panose="02020603050405020304" pitchFamily="18" charset="0"/>
                <a:cs typeface="Times New Roman" panose="02020603050405020304" pitchFamily="18" charset="0"/>
              </a:rPr>
              <a:t>sáng đến được điểm </a:t>
            </a:r>
            <a:r>
              <a:rPr lang="vi-VN" sz="2800" b="1" smtClean="0">
                <a:latin typeface="Times New Roman" panose="02020603050405020304" pitchFamily="18" charset="0"/>
                <a:cs typeface="Times New Roman" panose="02020603050405020304" pitchFamily="18" charset="0"/>
              </a:rPr>
              <a:t>chiếu</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đèn </a:t>
            </a:r>
            <a:r>
              <a:rPr lang="en-US" sz="2800" b="1" smtClean="0">
                <a:latin typeface="Times New Roman" panose="02020603050405020304" pitchFamily="18" charset="0"/>
                <a:cs typeface="Times New Roman" panose="02020603050405020304" pitchFamily="18" charset="0"/>
              </a:rPr>
              <a:t>vào.</a:t>
            </a:r>
            <a:endParaRPr lang="en-US" sz="2800" b="1">
              <a:latin typeface="Times New Roman" panose="02020603050405020304" pitchFamily="18" charset="0"/>
              <a:cs typeface="Times New Roman" panose="02020603050405020304" pitchFamily="18" charset="0"/>
            </a:endParaRPr>
          </a:p>
        </p:txBody>
      </p:sp>
      <p:sp>
        <p:nvSpPr>
          <p:cNvPr id="6" name="Text Box 8"/>
          <p:cNvSpPr txBox="1">
            <a:spLocks noChangeArrowheads="1"/>
          </p:cNvSpPr>
          <p:nvPr/>
        </p:nvSpPr>
        <p:spPr bwMode="auto">
          <a:xfrm>
            <a:off x="1978917" y="5881049"/>
            <a:ext cx="8091487" cy="52387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Kết luận: Ánh </a:t>
            </a:r>
            <a:r>
              <a:rPr lang="en-US" sz="2800" b="1">
                <a:latin typeface="Times New Roman" panose="02020603050405020304" pitchFamily="18" charset="0"/>
                <a:cs typeface="Times New Roman" panose="02020603050405020304" pitchFamily="18" charset="0"/>
              </a:rPr>
              <a:t>sáng </a:t>
            </a:r>
            <a:r>
              <a:rPr lang="en-US" sz="2800" b="1" smtClean="0">
                <a:latin typeface="Times New Roman" panose="02020603050405020304" pitchFamily="18" charset="0"/>
                <a:cs typeface="Times New Roman" panose="02020603050405020304" pitchFamily="18" charset="0"/>
              </a:rPr>
              <a:t>truyền </a:t>
            </a:r>
            <a:r>
              <a:rPr lang="en-US" sz="2800" b="1">
                <a:latin typeface="Times New Roman" panose="02020603050405020304" pitchFamily="18" charset="0"/>
                <a:cs typeface="Times New Roman" panose="02020603050405020304" pitchFamily="18" charset="0"/>
              </a:rPr>
              <a:t>theo đường thẳng.</a:t>
            </a:r>
          </a:p>
        </p:txBody>
      </p:sp>
    </p:spTree>
    <p:extLst>
      <p:ext uri="{BB962C8B-B14F-4D97-AF65-F5344CB8AC3E}">
        <p14:creationId xmlns:p14="http://schemas.microsoft.com/office/powerpoint/2010/main" val="25599411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nodeType="clickEffect">
                                  <p:stCondLst>
                                    <p:cond delay="0"/>
                                  </p:stCondLst>
                                  <p:childTnLst>
                                    <p:set>
                                      <p:cBhvr>
                                        <p:cTn id="6" dur="1000">
                                          <p:stCondLst>
                                            <p:cond delay="0"/>
                                          </p:stCondLst>
                                        </p:cTn>
                                        <p:tgtEl>
                                          <p:spTgt spid="2058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nodeType="clickEffect">
                                  <p:stCondLst>
                                    <p:cond delay="0"/>
                                  </p:stCondLst>
                                  <p:childTnLst>
                                    <p:set>
                                      <p:cBhvr>
                                        <p:cTn id="10" dur="1000">
                                          <p:stCondLst>
                                            <p:cond delay="0"/>
                                          </p:stCondLst>
                                        </p:cTn>
                                        <p:tgtEl>
                                          <p:spTgt spid="205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05828"/>
                                        </p:tgtEl>
                                        <p:attrNameLst>
                                          <p:attrName>style.visibility</p:attrName>
                                        </p:attrNameLst>
                                      </p:cBhvr>
                                      <p:to>
                                        <p:strVal val="visible"/>
                                      </p:to>
                                    </p:set>
                                    <p:animEffect transition="in" filter="fade">
                                      <p:cBhvr>
                                        <p:cTn id="15" dur="2000"/>
                                        <p:tgtEl>
                                          <p:spTgt spid="2058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2000"/>
                                        <p:tgtEl>
                                          <p:spTgt spid="205828"/>
                                        </p:tgtEl>
                                      </p:cBhvr>
                                    </p:animEffect>
                                    <p:set>
                                      <p:cBhvr>
                                        <p:cTn id="20" dur="1" fill="hold">
                                          <p:stCondLst>
                                            <p:cond delay="1999"/>
                                          </p:stCondLst>
                                        </p:cTn>
                                        <p:tgtEl>
                                          <p:spTgt spid="205828"/>
                                        </p:tgtEl>
                                        <p:attrNameLst>
                                          <p:attrName>style.visibility</p:attrName>
                                        </p:attrNameLst>
                                      </p:cBhvr>
                                      <p:to>
                                        <p:strVal val="hidden"/>
                                      </p:to>
                                    </p:se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205830"/>
                                        </p:tgtEl>
                                        <p:attrNameLst>
                                          <p:attrName>style.visibility</p:attrName>
                                        </p:attrNameLst>
                                      </p:cBhvr>
                                      <p:to>
                                        <p:strVal val="visible"/>
                                      </p:to>
                                    </p:set>
                                    <p:animEffect transition="in" filter="fade">
                                      <p:cBhvr>
                                        <p:cTn id="24" dur="2000"/>
                                        <p:tgtEl>
                                          <p:spTgt spid="20583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832981" y="310606"/>
            <a:ext cx="7540668" cy="1200329"/>
          </a:xfrm>
          <a:prstGeom prst="rect">
            <a:avLst/>
          </a:prstGeom>
          <a:noFill/>
        </p:spPr>
        <p:txBody>
          <a:bodyPr wrap="square" rtlCol="0">
            <a:spAutoFit/>
          </a:bodyPr>
          <a:lstStyle/>
          <a:p>
            <a:r>
              <a:rPr lang="en-US" sz="3600" b="1" smtClean="0">
                <a:solidFill>
                  <a:srgbClr val="0000FF"/>
                </a:solidFill>
                <a:latin typeface="Times New Roman" panose="02020603050405020304" pitchFamily="18" charset="0"/>
                <a:cs typeface="Times New Roman" panose="02020603050405020304" pitchFamily="18" charset="0"/>
              </a:rPr>
              <a:t>3. Điều kiện để nhìn thấy vật</a:t>
            </a:r>
          </a:p>
          <a:p>
            <a:endParaRPr lang="en-US" sz="3600" b="1">
              <a:solidFill>
                <a:srgbClr val="0000FF"/>
              </a:solidFill>
              <a:latin typeface="Times New Roman" panose="02020603050405020304" pitchFamily="18" charset="0"/>
              <a:cs typeface="Times New Roman" panose="02020603050405020304" pitchFamily="18" charset="0"/>
            </a:endParaRPr>
          </a:p>
        </p:txBody>
      </p:sp>
      <p:pic>
        <p:nvPicPr>
          <p:cNvPr id="6" name="Picture 2" descr="Untitle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31455" y="1037380"/>
            <a:ext cx="9225419" cy="5115272"/>
          </a:xfrm>
          <a:prstGeom prst="rect">
            <a:avLst/>
          </a:prstGeom>
          <a:noFill/>
        </p:spPr>
      </p:pic>
      <p:sp>
        <p:nvSpPr>
          <p:cNvPr id="7" name="Rectangle 3"/>
          <p:cNvSpPr>
            <a:spLocks noChangeArrowheads="1"/>
          </p:cNvSpPr>
          <p:nvPr/>
        </p:nvSpPr>
        <p:spPr bwMode="auto">
          <a:xfrm>
            <a:off x="4459458" y="6152652"/>
            <a:ext cx="2502026" cy="519113"/>
          </a:xfrm>
          <a:prstGeom prst="rect">
            <a:avLst/>
          </a:prstGeom>
          <a:solidFill>
            <a:srgbClr val="FFFF00"/>
          </a:solidFill>
          <a:ln w="9525" algn="ctr">
            <a:noFill/>
            <a:miter lim="800000"/>
            <a:headEnd/>
            <a:tailEnd/>
          </a:ln>
          <a:effectLst/>
        </p:spPr>
        <p:txBody>
          <a:bodyPr wrap="square">
            <a:spAutoFit/>
          </a:bodyPr>
          <a:lstStyle/>
          <a:p>
            <a:pPr algn="ctr">
              <a:defRPr/>
            </a:pPr>
            <a:r>
              <a:rPr lang="en-US" sz="2800" b="1" dirty="0" err="1">
                <a:solidFill>
                  <a:srgbClr val="0000FF"/>
                </a:solidFill>
                <a:latin typeface="Times New Roman" panose="02020603050405020304" pitchFamily="18" charset="0"/>
                <a:cs typeface="Times New Roman" panose="02020603050405020304" pitchFamily="18" charset="0"/>
              </a:rPr>
              <a:t>Thí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nghiệm</a:t>
            </a:r>
            <a:r>
              <a:rPr lang="en-US" sz="2800" b="1" dirty="0">
                <a:solidFill>
                  <a:srgbClr val="0000FF"/>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32028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4EFC1A-72DC-4D20-ABA0-CFAD80D3569F}" type="slidenum">
              <a:rPr lang="en-US"/>
              <a:pPr eaLnBrk="1" hangingPunct="1"/>
              <a:t>12</a:t>
            </a:fld>
            <a:endParaRPr lang="en-US"/>
          </a:p>
        </p:txBody>
      </p:sp>
      <p:sp>
        <p:nvSpPr>
          <p:cNvPr id="31747" name="Rectangle 1"/>
          <p:cNvSpPr>
            <a:spLocks noChangeArrowheads="1"/>
          </p:cNvSpPr>
          <p:nvPr/>
        </p:nvSpPr>
        <p:spPr bwMode="auto">
          <a:xfrm>
            <a:off x="2614246" y="778413"/>
            <a:ext cx="98758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sz="3600" b="1">
                <a:solidFill>
                  <a:srgbClr val="0000FF"/>
                </a:solidFill>
                <a:latin typeface="Times New Roman" panose="02020603050405020304" pitchFamily="18" charset="0"/>
                <a:cs typeface="Times New Roman" panose="02020603050405020304" pitchFamily="18" charset="0"/>
              </a:rPr>
              <a:t>1. Khi đèn trong hộp chưa sáng em có nhìn thấy vật không?</a:t>
            </a:r>
          </a:p>
        </p:txBody>
      </p:sp>
      <p:sp>
        <p:nvSpPr>
          <p:cNvPr id="31748" name="Rectangle 5"/>
          <p:cNvSpPr>
            <a:spLocks noChangeArrowheads="1"/>
          </p:cNvSpPr>
          <p:nvPr/>
        </p:nvSpPr>
        <p:spPr bwMode="auto">
          <a:xfrm>
            <a:off x="2614246" y="2531013"/>
            <a:ext cx="98758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sz="3600" b="1">
                <a:solidFill>
                  <a:srgbClr val="0000FF"/>
                </a:solidFill>
                <a:latin typeface="Times New Roman" panose="02020603050405020304" pitchFamily="18" charset="0"/>
                <a:cs typeface="Times New Roman" panose="02020603050405020304" pitchFamily="18" charset="0"/>
              </a:rPr>
              <a:t>2. Khi đèn trong </a:t>
            </a:r>
            <a:r>
              <a:rPr lang="en-US" sz="3600">
                <a:solidFill>
                  <a:srgbClr val="0000FF"/>
                </a:solidFill>
                <a:latin typeface="Times New Roman" panose="02020603050405020304" pitchFamily="18" charset="0"/>
                <a:cs typeface="Times New Roman" panose="02020603050405020304" pitchFamily="18" charset="0"/>
              </a:rPr>
              <a:t>hộp</a:t>
            </a:r>
            <a:r>
              <a:rPr lang="en-US" sz="3600" b="1">
                <a:solidFill>
                  <a:srgbClr val="0000FF"/>
                </a:solidFill>
                <a:latin typeface="Times New Roman" panose="02020603050405020304" pitchFamily="18" charset="0"/>
                <a:cs typeface="Times New Roman" panose="02020603050405020304" pitchFamily="18" charset="0"/>
              </a:rPr>
              <a:t> sáng em có nhìn thấy vật không?</a:t>
            </a:r>
          </a:p>
        </p:txBody>
      </p:sp>
      <p:sp>
        <p:nvSpPr>
          <p:cNvPr id="31749" name="Rectangle 6"/>
          <p:cNvSpPr>
            <a:spLocks noChangeArrowheads="1"/>
          </p:cNvSpPr>
          <p:nvPr/>
        </p:nvSpPr>
        <p:spPr bwMode="auto">
          <a:xfrm>
            <a:off x="2614246" y="4227255"/>
            <a:ext cx="987583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sz="3600" b="1">
                <a:solidFill>
                  <a:srgbClr val="0000FF"/>
                </a:solidFill>
                <a:latin typeface="Times New Roman" panose="02020603050405020304" pitchFamily="18" charset="0"/>
                <a:cs typeface="Times New Roman" panose="02020603050405020304" pitchFamily="18" charset="0"/>
              </a:rPr>
              <a:t>3. Chắn mắt bạn bằng một cuốn vở, bạn có nhìn thấy vật nữa không?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3277">
            <a:off x="1721702" y="246211"/>
            <a:ext cx="923903" cy="923903"/>
          </a:xfrm>
          <a:prstGeom prst="rect">
            <a:avLst/>
          </a:prstGeom>
        </p:spPr>
      </p:pic>
    </p:spTree>
    <p:extLst>
      <p:ext uri="{BB962C8B-B14F-4D97-AF65-F5344CB8AC3E}">
        <p14:creationId xmlns:p14="http://schemas.microsoft.com/office/powerpoint/2010/main" val="37159730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2A6BEC-C99C-49D5-9C27-863CCC75D3E2}" type="slidenum">
              <a:rPr lang="en-US">
                <a:solidFill>
                  <a:schemeClr val="tx1">
                    <a:lumMod val="95000"/>
                    <a:lumOff val="5000"/>
                  </a:schemeClr>
                </a:solidFill>
              </a:rPr>
              <a:pPr eaLnBrk="1" hangingPunct="1"/>
              <a:t>13</a:t>
            </a:fld>
            <a:endParaRPr lang="en-US">
              <a:solidFill>
                <a:schemeClr val="tx1">
                  <a:lumMod val="95000"/>
                  <a:lumOff val="5000"/>
                </a:schemeClr>
              </a:solidFill>
            </a:endParaRPr>
          </a:p>
        </p:txBody>
      </p:sp>
      <p:sp>
        <p:nvSpPr>
          <p:cNvPr id="7" name="Rectangle 6"/>
          <p:cNvSpPr>
            <a:spLocks noChangeArrowheads="1"/>
          </p:cNvSpPr>
          <p:nvPr/>
        </p:nvSpPr>
        <p:spPr bwMode="auto">
          <a:xfrm>
            <a:off x="2206625" y="1106777"/>
            <a:ext cx="9147175" cy="1089025"/>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sz="3600" b="1">
                <a:solidFill>
                  <a:schemeClr val="tx1">
                    <a:lumMod val="95000"/>
                    <a:lumOff val="5000"/>
                  </a:schemeClr>
                </a:solidFill>
                <a:latin typeface="Times New Roman" panose="02020603050405020304" pitchFamily="18" charset="0"/>
                <a:cs typeface="Times New Roman" panose="02020603050405020304" pitchFamily="18" charset="0"/>
              </a:rPr>
              <a:t>- Khi đèn trong hộp chưa sáng không nhìn thấy vật.</a:t>
            </a:r>
          </a:p>
        </p:txBody>
      </p:sp>
      <p:sp>
        <p:nvSpPr>
          <p:cNvPr id="8" name="Rectangle 7"/>
          <p:cNvSpPr>
            <a:spLocks noChangeArrowheads="1"/>
          </p:cNvSpPr>
          <p:nvPr/>
        </p:nvSpPr>
        <p:spPr bwMode="auto">
          <a:xfrm>
            <a:off x="1727982" y="2524991"/>
            <a:ext cx="9326563" cy="1089025"/>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sz="3600" b="1">
                <a:solidFill>
                  <a:schemeClr val="tx1">
                    <a:lumMod val="95000"/>
                    <a:lumOff val="5000"/>
                  </a:schemeClr>
                </a:solidFill>
                <a:latin typeface="Times New Roman" panose="02020603050405020304" pitchFamily="18" charset="0"/>
                <a:cs typeface="Times New Roman" panose="02020603050405020304" pitchFamily="18" charset="0"/>
              </a:rPr>
              <a:t>- Khi đèn trong hộp sáng  mắt ta nhìn thấy vật.</a:t>
            </a:r>
          </a:p>
        </p:txBody>
      </p:sp>
      <p:sp>
        <p:nvSpPr>
          <p:cNvPr id="10" name="Rectangle 9"/>
          <p:cNvSpPr>
            <a:spLocks noChangeArrowheads="1"/>
          </p:cNvSpPr>
          <p:nvPr/>
        </p:nvSpPr>
        <p:spPr bwMode="auto">
          <a:xfrm>
            <a:off x="1060938" y="3952649"/>
            <a:ext cx="8921262" cy="1089025"/>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sz="3600" b="1">
                <a:solidFill>
                  <a:schemeClr val="tx1">
                    <a:lumMod val="95000"/>
                    <a:lumOff val="5000"/>
                  </a:schemeClr>
                </a:solidFill>
                <a:latin typeface="Times New Roman" panose="02020603050405020304" pitchFamily="18" charset="0"/>
                <a:cs typeface="Times New Roman" panose="02020603050405020304" pitchFamily="18" charset="0"/>
              </a:rPr>
              <a:t>- Chắn mắt bằng một cuốn vở, ta không nhìn thấy vật nữa.</a:t>
            </a:r>
          </a:p>
        </p:txBody>
      </p:sp>
      <p:sp>
        <p:nvSpPr>
          <p:cNvPr id="3" name="TextBox 2"/>
          <p:cNvSpPr txBox="1"/>
          <p:nvPr/>
        </p:nvSpPr>
        <p:spPr>
          <a:xfrm>
            <a:off x="4255454" y="155110"/>
            <a:ext cx="1779586" cy="646331"/>
          </a:xfrm>
          <a:prstGeom prst="rect">
            <a:avLst/>
          </a:prstGeom>
          <a:solidFill>
            <a:schemeClr val="accent4">
              <a:lumMod val="20000"/>
              <a:lumOff val="80000"/>
            </a:schemeClr>
          </a:solidFill>
        </p:spPr>
        <p:txBody>
          <a:bodyPr wrap="square" rtlCol="0">
            <a:spAutoFit/>
          </a:bodyPr>
          <a:lstStyle/>
          <a:p>
            <a:r>
              <a:rPr lang="en-US" sz="3600" smtClean="0">
                <a:solidFill>
                  <a:srgbClr val="0000FF"/>
                </a:solidFill>
                <a:latin typeface="Times New Roman" panose="02020603050405020304" pitchFamily="18" charset="0"/>
                <a:cs typeface="Times New Roman" panose="02020603050405020304" pitchFamily="18" charset="0"/>
              </a:rPr>
              <a:t>Trả lời:</a:t>
            </a:r>
            <a:endParaRPr lang="en-US" sz="36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102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421284-EA0C-4D18-B66E-51FFB075D166}" type="slidenum">
              <a:rPr lang="en-US">
                <a:latin typeface="Times New Roman" panose="02020603050405020304" pitchFamily="18" charset="0"/>
                <a:cs typeface="Times New Roman" panose="02020603050405020304" pitchFamily="18" charset="0"/>
              </a:rPr>
              <a:pPr eaLnBrk="1" hangingPunct="1"/>
              <a:t>14</a:t>
            </a:fld>
            <a:endParaRPr lang="en-US">
              <a:latin typeface="Times New Roman" panose="02020603050405020304" pitchFamily="18" charset="0"/>
              <a:cs typeface="Times New Roman" panose="02020603050405020304" pitchFamily="18" charset="0"/>
            </a:endParaRPr>
          </a:p>
        </p:txBody>
      </p:sp>
      <p:sp>
        <p:nvSpPr>
          <p:cNvPr id="33795" name="Text Box 5"/>
          <p:cNvSpPr txBox="1">
            <a:spLocks noChangeArrowheads="1"/>
          </p:cNvSpPr>
          <p:nvPr/>
        </p:nvSpPr>
        <p:spPr bwMode="auto">
          <a:xfrm>
            <a:off x="2163764" y="304801"/>
            <a:ext cx="740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0000FF"/>
                </a:solidFill>
                <a:latin typeface="Times New Roman" panose="02020603050405020304" pitchFamily="18" charset="0"/>
                <a:cs typeface="Times New Roman" panose="02020603050405020304" pitchFamily="18" charset="0"/>
              </a:rPr>
              <a:t>- Mắt ta nhìn thấy vật khi nào?</a:t>
            </a:r>
          </a:p>
        </p:txBody>
      </p:sp>
      <p:sp>
        <p:nvSpPr>
          <p:cNvPr id="370694" name="Text Box 6"/>
          <p:cNvSpPr txBox="1">
            <a:spLocks noChangeArrowheads="1"/>
          </p:cNvSpPr>
          <p:nvPr/>
        </p:nvSpPr>
        <p:spPr bwMode="auto">
          <a:xfrm>
            <a:off x="731729" y="4770458"/>
            <a:ext cx="10622071" cy="1569660"/>
          </a:xfrm>
          <a:prstGeom prst="rect">
            <a:avLst/>
          </a:prstGeom>
          <a:noFill/>
          <a:ln w="5715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solidFill>
                  <a:srgbClr val="0000FF"/>
                </a:solidFill>
                <a:latin typeface="Times New Roman" panose="02020603050405020304" pitchFamily="18" charset="0"/>
                <a:cs typeface="Times New Roman" panose="02020603050405020304" pitchFamily="18" charset="0"/>
              </a:rPr>
              <a:t>- Mắt ta nhìn thấy vật khi vật đó tự phát ra ánh sáng, khi có ánh sáng chiếu vào vật, khi không có vật gì che mắt ta, khi vật đó ở gần mắt.....</a:t>
            </a:r>
          </a:p>
        </p:txBody>
      </p:sp>
      <p:pic>
        <p:nvPicPr>
          <p:cNvPr id="33797" name="Picture 8" descr="DSCF316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159000" y="1066800"/>
            <a:ext cx="7588250" cy="3429000"/>
          </a:xfrm>
          <a:noFill/>
          <a:ln w="57150" cmpd="thinThick">
            <a:solidFill>
              <a:schemeClr val="bg1"/>
            </a:solidFill>
            <a:miter lim="800000"/>
            <a:headEnd/>
            <a:tailEnd/>
          </a:ln>
        </p:spPr>
      </p:pic>
      <p:sp>
        <p:nvSpPr>
          <p:cNvPr id="3" name="Rectangle 2"/>
          <p:cNvSpPr>
            <a:spLocks noChangeArrowheads="1"/>
          </p:cNvSpPr>
          <p:nvPr/>
        </p:nvSpPr>
        <p:spPr bwMode="auto">
          <a:xfrm>
            <a:off x="969962" y="150314"/>
            <a:ext cx="9966325"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solidFill>
                  <a:srgbClr val="FF0000"/>
                </a:solidFill>
                <a:latin typeface="Times New Roman" panose="02020603050405020304" pitchFamily="18" charset="0"/>
                <a:cs typeface="Times New Roman" panose="02020603050405020304" pitchFamily="18" charset="0"/>
              </a:rPr>
              <a:t>Mắt ta nhìn thấy vật khi có ánh sáng từ vật đó truyền vào mắt.</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461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0694"/>
                                        </p:tgtEl>
                                        <p:attrNameLst>
                                          <p:attrName>style.visibility</p:attrName>
                                        </p:attrNameLst>
                                      </p:cBhvr>
                                      <p:to>
                                        <p:strVal val="visible"/>
                                      </p:to>
                                    </p:set>
                                    <p:animEffect transition="in" filter="wipe(down)">
                                      <p:cBhvr>
                                        <p:cTn id="12" dur="500"/>
                                        <p:tgtEl>
                                          <p:spTgt spid="370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804556-20E7-4432-9CC4-64B3B767B74C}" type="slidenum">
              <a:rPr lang="en-US"/>
              <a:pPr eaLnBrk="1" hangingPunct="1"/>
              <a:t>15</a:t>
            </a:fld>
            <a:endParaRPr lang="en-US"/>
          </a:p>
        </p:txBody>
      </p:sp>
      <p:sp>
        <p:nvSpPr>
          <p:cNvPr id="371714" name="Rectangle 2"/>
          <p:cNvSpPr>
            <a:spLocks noGrp="1" noChangeArrowheads="1"/>
          </p:cNvSpPr>
          <p:nvPr>
            <p:ph type="title"/>
          </p:nvPr>
        </p:nvSpPr>
        <p:spPr>
          <a:xfrm>
            <a:off x="969182" y="533400"/>
            <a:ext cx="10384618" cy="2431197"/>
          </a:xfrm>
          <a:solidFill>
            <a:schemeClr val="bg1"/>
          </a:solidFill>
        </p:spPr>
        <p:txBody>
          <a:bodyPr>
            <a:normAutofit/>
          </a:bodyPr>
          <a:lstStyle/>
          <a:p>
            <a:r>
              <a:rPr lang="vi-VN" sz="4800" b="1" u="sng" smtClean="0">
                <a:solidFill>
                  <a:srgbClr val="FF0000"/>
                </a:solidFill>
                <a:latin typeface="Times New Roman" panose="02020603050405020304" pitchFamily="18" charset="0"/>
                <a:cs typeface="Times New Roman" panose="02020603050405020304" pitchFamily="18" charset="0"/>
              </a:rPr>
              <a:t>Kết luận: </a:t>
            </a:r>
            <a:r>
              <a:rPr lang="en-US" sz="4800" b="1" smtClean="0">
                <a:solidFill>
                  <a:srgbClr val="0000FF"/>
                </a:solidFill>
                <a:latin typeface="Times New Roman" panose="02020603050405020304" pitchFamily="18" charset="0"/>
                <a:cs typeface="Times New Roman" panose="02020603050405020304" pitchFamily="18" charset="0"/>
              </a:rPr>
              <a:t>Ta </a:t>
            </a:r>
            <a:r>
              <a:rPr lang="en-US" sz="4800" b="1">
                <a:solidFill>
                  <a:srgbClr val="0000FF"/>
                </a:solidFill>
                <a:latin typeface="Times New Roman" panose="02020603050405020304" pitchFamily="18" charset="0"/>
                <a:cs typeface="Times New Roman" panose="02020603050405020304" pitchFamily="18" charset="0"/>
              </a:rPr>
              <a:t>chỉ nhìn thấy vật khi có ánh sáng từ vật đó truyền vào mắt</a:t>
            </a:r>
            <a:r>
              <a:rPr lang="en-US" sz="4800" b="1" smtClean="0">
                <a:solidFill>
                  <a:srgbClr val="0000FF"/>
                </a:solidFill>
                <a:latin typeface="Times New Roman" panose="02020603050405020304" pitchFamily="18" charset="0"/>
                <a:cs typeface="Times New Roman" panose="02020603050405020304" pitchFamily="18" charset="0"/>
              </a:rPr>
              <a:t>.</a:t>
            </a:r>
            <a:endParaRPr lang="en-US" sz="4000" b="1">
              <a:solidFill>
                <a:srgbClr val="FF0000"/>
              </a:solidFill>
              <a:latin typeface="VNI-Times" pitchFamily="2" charset="0"/>
            </a:endParaRPr>
          </a:p>
        </p:txBody>
      </p:sp>
    </p:spTree>
    <p:extLst>
      <p:ext uri="{BB962C8B-B14F-4D97-AF65-F5344CB8AC3E}">
        <p14:creationId xmlns:p14="http://schemas.microsoft.com/office/powerpoint/2010/main" val="1571152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1714"/>
                                        </p:tgtEl>
                                        <p:attrNameLst>
                                          <p:attrName>style.visibility</p:attrName>
                                        </p:attrNameLst>
                                      </p:cBhvr>
                                      <p:to>
                                        <p:strVal val="visible"/>
                                      </p:to>
                                    </p:set>
                                    <p:animEffect transition="in" filter="blinds(horizontal)">
                                      <p:cBhvr>
                                        <p:cTn id="7" dur="500"/>
                                        <p:tgtEl>
                                          <p:spTgt spid="371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33355" y="5023437"/>
            <a:ext cx="10386212"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Times New Roman" panose="02020603050405020304" pitchFamily="18" charset="0"/>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Times New Roman" panose="02020603050405020304" pitchFamily="18" charset="0"/>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Times New Roman" panose="02020603050405020304" pitchFamily="18" charset="0"/>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Times New Roman" panose="02020603050405020304" pitchFamily="18"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Times New Roman" panose="02020603050405020304" pitchFamily="18"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a:lstStyle>
          <a:p>
            <a:pPr eaLnBrk="1" hangingPunct="1">
              <a:lnSpc>
                <a:spcPct val="80000"/>
              </a:lnSpc>
              <a:buFontTx/>
              <a:buNone/>
              <a:defRPr/>
            </a:pPr>
            <a:r>
              <a:rPr lang="en-US" sz="2800" b="1" smtClean="0">
                <a:solidFill>
                  <a:srgbClr val="002060"/>
                </a:solidFill>
                <a:effectLst/>
                <a:latin typeface="Times New Roman" panose="02020603050405020304" pitchFamily="18" charset="0"/>
              </a:rPr>
              <a:t>Quan sát tranh và trả lời câu hỏi:</a:t>
            </a:r>
          </a:p>
          <a:p>
            <a:pPr eaLnBrk="1" hangingPunct="1">
              <a:lnSpc>
                <a:spcPct val="80000"/>
              </a:lnSpc>
              <a:buFontTx/>
              <a:buNone/>
              <a:defRPr/>
            </a:pPr>
            <a:r>
              <a:rPr lang="en-US" sz="2800" b="1" smtClean="0">
                <a:solidFill>
                  <a:srgbClr val="002060"/>
                </a:solidFill>
                <a:effectLst/>
                <a:latin typeface="Times New Roman" panose="02020603050405020304" pitchFamily="18" charset="0"/>
              </a:rPr>
              <a:t>1.Mặt </a:t>
            </a:r>
            <a:r>
              <a:rPr lang="en-US" sz="2800" b="1" dirty="0" err="1">
                <a:solidFill>
                  <a:srgbClr val="002060"/>
                </a:solidFill>
                <a:effectLst/>
                <a:latin typeface="Times New Roman" panose="02020603050405020304" pitchFamily="18" charset="0"/>
              </a:rPr>
              <a:t>trời</a:t>
            </a:r>
            <a:r>
              <a:rPr lang="en-US" sz="2800" b="1" dirty="0">
                <a:solidFill>
                  <a:srgbClr val="002060"/>
                </a:solidFill>
                <a:effectLst/>
                <a:latin typeface="Times New Roman" panose="02020603050405020304" pitchFamily="18" charset="0"/>
              </a:rPr>
              <a:t> </a:t>
            </a:r>
            <a:r>
              <a:rPr lang="en-US" sz="2800" b="1" dirty="0" err="1">
                <a:solidFill>
                  <a:srgbClr val="002060"/>
                </a:solidFill>
                <a:effectLst/>
                <a:latin typeface="Times New Roman" panose="02020603050405020304" pitchFamily="18" charset="0"/>
              </a:rPr>
              <a:t>chiếu</a:t>
            </a:r>
            <a:r>
              <a:rPr lang="en-US" sz="2800" b="1" dirty="0">
                <a:solidFill>
                  <a:srgbClr val="002060"/>
                </a:solidFill>
                <a:effectLst/>
                <a:latin typeface="Times New Roman" panose="02020603050405020304" pitchFamily="18" charset="0"/>
              </a:rPr>
              <a:t> </a:t>
            </a:r>
            <a:r>
              <a:rPr lang="en-US" sz="2800" b="1" dirty="0" err="1">
                <a:solidFill>
                  <a:srgbClr val="002060"/>
                </a:solidFill>
                <a:effectLst/>
                <a:latin typeface="Times New Roman" panose="02020603050405020304" pitchFamily="18" charset="0"/>
              </a:rPr>
              <a:t>sáng</a:t>
            </a:r>
            <a:r>
              <a:rPr lang="en-US" sz="2800" b="1" dirty="0">
                <a:solidFill>
                  <a:srgbClr val="002060"/>
                </a:solidFill>
                <a:effectLst/>
                <a:latin typeface="Times New Roman" panose="02020603050405020304" pitchFamily="18" charset="0"/>
              </a:rPr>
              <a:t> </a:t>
            </a:r>
            <a:r>
              <a:rPr lang="en-US" sz="2800" b="1" dirty="0" err="1">
                <a:solidFill>
                  <a:srgbClr val="002060"/>
                </a:solidFill>
                <a:effectLst/>
                <a:latin typeface="Times New Roman" panose="02020603050405020304" pitchFamily="18" charset="0"/>
              </a:rPr>
              <a:t>từ</a:t>
            </a:r>
            <a:r>
              <a:rPr lang="en-US" sz="2800" b="1" dirty="0">
                <a:solidFill>
                  <a:srgbClr val="002060"/>
                </a:solidFill>
                <a:effectLst/>
                <a:latin typeface="Times New Roman" panose="02020603050405020304" pitchFamily="18" charset="0"/>
              </a:rPr>
              <a:t> </a:t>
            </a:r>
            <a:r>
              <a:rPr lang="en-US" sz="2800" b="1" dirty="0" err="1">
                <a:solidFill>
                  <a:srgbClr val="002060"/>
                </a:solidFill>
                <a:effectLst/>
                <a:latin typeface="Times New Roman" panose="02020603050405020304" pitchFamily="18" charset="0"/>
              </a:rPr>
              <a:t>phía</a:t>
            </a:r>
            <a:r>
              <a:rPr lang="en-US" sz="2800" b="1" dirty="0">
                <a:solidFill>
                  <a:srgbClr val="002060"/>
                </a:solidFill>
                <a:effectLst/>
                <a:latin typeface="Times New Roman" panose="02020603050405020304" pitchFamily="18" charset="0"/>
              </a:rPr>
              <a:t> </a:t>
            </a:r>
            <a:r>
              <a:rPr lang="en-US" sz="2800" b="1" dirty="0" err="1">
                <a:solidFill>
                  <a:srgbClr val="002060"/>
                </a:solidFill>
                <a:effectLst/>
                <a:latin typeface="Times New Roman" panose="02020603050405020304" pitchFamily="18" charset="0"/>
              </a:rPr>
              <a:t>nào</a:t>
            </a:r>
            <a:r>
              <a:rPr lang="en-US" sz="2800" b="1" dirty="0">
                <a:solidFill>
                  <a:srgbClr val="002060"/>
                </a:solidFill>
                <a:effectLst/>
                <a:latin typeface="Times New Roman" panose="02020603050405020304" pitchFamily="18" charset="0"/>
              </a:rPr>
              <a:t> </a:t>
            </a:r>
            <a:r>
              <a:rPr lang="en-US" sz="2800" b="1" err="1">
                <a:solidFill>
                  <a:srgbClr val="002060"/>
                </a:solidFill>
                <a:effectLst/>
                <a:latin typeface="Times New Roman" panose="02020603050405020304" pitchFamily="18" charset="0"/>
              </a:rPr>
              <a:t>trong</a:t>
            </a:r>
            <a:r>
              <a:rPr lang="en-US" sz="2800" b="1">
                <a:solidFill>
                  <a:srgbClr val="002060"/>
                </a:solidFill>
                <a:effectLst/>
                <a:latin typeface="Times New Roman" panose="02020603050405020304" pitchFamily="18" charset="0"/>
              </a:rPr>
              <a:t> </a:t>
            </a:r>
            <a:r>
              <a:rPr lang="en-US" sz="2800" b="1" smtClean="0">
                <a:solidFill>
                  <a:srgbClr val="002060"/>
                </a:solidFill>
                <a:effectLst/>
                <a:latin typeface="Times New Roman" panose="02020603050405020304" pitchFamily="18" charset="0"/>
              </a:rPr>
              <a:t>hình (trái hay phải)?</a:t>
            </a:r>
            <a:endParaRPr lang="en-US" sz="2800" b="1" dirty="0">
              <a:solidFill>
                <a:srgbClr val="002060"/>
              </a:solidFill>
              <a:effectLst/>
              <a:latin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8" t="23593" r="118" b="-258"/>
          <a:stretch/>
        </p:blipFill>
        <p:spPr>
          <a:xfrm>
            <a:off x="1773549" y="867214"/>
            <a:ext cx="8444769" cy="3832847"/>
          </a:xfrm>
          <a:prstGeom prst="rect">
            <a:avLst/>
          </a:prstGeom>
        </p:spPr>
      </p:pic>
      <p:sp>
        <p:nvSpPr>
          <p:cNvPr id="3" name="TextBox 2"/>
          <p:cNvSpPr txBox="1"/>
          <p:nvPr/>
        </p:nvSpPr>
        <p:spPr>
          <a:xfrm>
            <a:off x="335482" y="1878550"/>
            <a:ext cx="1425149" cy="707886"/>
          </a:xfrm>
          <a:prstGeom prst="rect">
            <a:avLst/>
          </a:prstGeom>
          <a:solidFill>
            <a:schemeClr val="accent4">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dirty="0" err="1">
                <a:solidFill>
                  <a:srgbClr val="FF0000"/>
                </a:solidFill>
                <a:latin typeface="Times New Roman" pitchFamily="18" charset="0"/>
                <a:cs typeface="Times New Roman" pitchFamily="18" charset="0"/>
              </a:rPr>
              <a:t>Trái</a:t>
            </a:r>
            <a:endParaRPr lang="vi-VN" sz="4000" b="1" dirty="0">
              <a:solidFill>
                <a:srgbClr val="FF0000"/>
              </a:solidFill>
              <a:latin typeface="Times New Roman" pitchFamily="18" charset="0"/>
              <a:cs typeface="Times New Roman" pitchFamily="18" charset="0"/>
            </a:endParaRPr>
          </a:p>
        </p:txBody>
      </p:sp>
      <p:sp>
        <p:nvSpPr>
          <p:cNvPr id="7" name="TextBox 6"/>
          <p:cNvSpPr txBox="1"/>
          <p:nvPr/>
        </p:nvSpPr>
        <p:spPr>
          <a:xfrm>
            <a:off x="10414185" y="1878550"/>
            <a:ext cx="1458097" cy="707886"/>
          </a:xfrm>
          <a:prstGeom prst="rect">
            <a:avLst/>
          </a:prstGeom>
          <a:solidFill>
            <a:schemeClr val="accent4">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dirty="0" err="1">
                <a:solidFill>
                  <a:srgbClr val="FF0000"/>
                </a:solidFill>
                <a:latin typeface="Times New Roman" pitchFamily="18" charset="0"/>
                <a:cs typeface="Times New Roman" pitchFamily="18" charset="0"/>
              </a:rPr>
              <a:t>Phải</a:t>
            </a:r>
            <a:endParaRPr lang="vi-VN" sz="4000" b="1" dirty="0">
              <a:solidFill>
                <a:srgbClr val="FF0000"/>
              </a:solidFill>
              <a:latin typeface="Times New Roman" pitchFamily="18" charset="0"/>
              <a:cs typeface="Times New Roman" pitchFamily="18" charset="0"/>
            </a:endParaRPr>
          </a:p>
        </p:txBody>
      </p:sp>
      <p:sp>
        <p:nvSpPr>
          <p:cNvPr id="8" name="TextBox 7"/>
          <p:cNvSpPr txBox="1"/>
          <p:nvPr/>
        </p:nvSpPr>
        <p:spPr>
          <a:xfrm>
            <a:off x="433355" y="5939791"/>
            <a:ext cx="9366128" cy="523220"/>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2.Bóng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người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xuất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hiện</a:t>
            </a:r>
            <a:r>
              <a:rPr lang="en-US" sz="2800" b="1" dirty="0">
                <a:solidFill>
                  <a:srgbClr val="002060"/>
                </a:solidFill>
                <a:latin typeface="Times New Roman" pitchFamily="18" charset="0"/>
                <a:cs typeface="Times New Roman" pitchFamily="18" charset="0"/>
              </a:rPr>
              <a:t> ở </a:t>
            </a:r>
            <a:r>
              <a:rPr lang="en-US" sz="2800" b="1" dirty="0" err="1">
                <a:solidFill>
                  <a:srgbClr val="002060"/>
                </a:solidFill>
                <a:latin typeface="Times New Roman" pitchFamily="18" charset="0"/>
                <a:cs typeface="Times New Roman" pitchFamily="18" charset="0"/>
              </a:rPr>
              <a:t>đâu</a:t>
            </a:r>
            <a:r>
              <a:rPr lang="en-US" sz="2800" b="1" dirty="0">
                <a:solidFill>
                  <a:srgbClr val="002060"/>
                </a:solidFill>
                <a:latin typeface="Times New Roman" pitchFamily="18" charset="0"/>
                <a:cs typeface="Times New Roman" pitchFamily="18" charset="0"/>
              </a:rPr>
              <a:t> ? </a:t>
            </a:r>
            <a:endParaRPr lang="vi-VN" sz="2800" b="1" dirty="0">
              <a:solidFill>
                <a:srgbClr val="002060"/>
              </a:solidFill>
              <a:latin typeface="Times New Roman" pitchFamily="18" charset="0"/>
              <a:cs typeface="Times New Roman" pitchFamily="18" charset="0"/>
            </a:endParaRPr>
          </a:p>
        </p:txBody>
      </p:sp>
      <p:sp>
        <p:nvSpPr>
          <p:cNvPr id="9" name="TextBox 8"/>
          <p:cNvSpPr txBox="1"/>
          <p:nvPr/>
        </p:nvSpPr>
        <p:spPr>
          <a:xfrm>
            <a:off x="300625" y="162838"/>
            <a:ext cx="6626268"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4. Bóng tối xuất hiện ở đâu?</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1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639784" y="1718405"/>
            <a:ext cx="10369152" cy="1728192"/>
          </a:xfrm>
          <a:prstGeom prst="rect">
            <a:avLst/>
          </a:prstGeom>
          <a:noFill/>
          <a:ln w="9525">
            <a:noFill/>
            <a:miter lim="800000"/>
            <a:headEnd/>
            <a:tailEnd/>
          </a:ln>
          <a:extLst/>
        </p:spPr>
        <p:txBody>
          <a:bodyPr lIns="0" tIns="137160"/>
          <a:lstStyle/>
          <a:p>
            <a:pPr marL="342900" indent="-342900" algn="just">
              <a:spcBef>
                <a:spcPct val="20000"/>
              </a:spcBef>
              <a:defRPr/>
            </a:pP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Mặt</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trời</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chiếu</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sáng</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từ</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phía</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bên</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phải</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của</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hình</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bên</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trái</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là</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bóng</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của</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các</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bạn</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học</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sinh</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đang</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tập</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thể</a:t>
            </a:r>
            <a:r>
              <a:rPr lang="en-US" altLang="en-US" sz="2800" b="1" kern="0" dirty="0">
                <a:solidFill>
                  <a:srgbClr val="FF0000"/>
                </a:solidFill>
                <a:latin typeface="Times New Roman" pitchFamily="18" charset="0"/>
                <a:cs typeface="Times New Roman" pitchFamily="18" charset="0"/>
              </a:rPr>
              <a:t> </a:t>
            </a:r>
            <a:r>
              <a:rPr lang="en-US" altLang="en-US" sz="2800" b="1" kern="0" dirty="0" err="1">
                <a:solidFill>
                  <a:srgbClr val="FF0000"/>
                </a:solidFill>
                <a:latin typeface="Times New Roman" pitchFamily="18" charset="0"/>
                <a:cs typeface="Times New Roman" pitchFamily="18" charset="0"/>
              </a:rPr>
              <a:t>dục</a:t>
            </a:r>
            <a:r>
              <a:rPr lang="en-US" altLang="en-US" sz="2800" b="1" kern="0" dirty="0">
                <a:solidFill>
                  <a:srgbClr val="FF0000"/>
                </a:solidFill>
                <a:latin typeface="Times New Roman" pitchFamily="18" charset="0"/>
                <a:cs typeface="Times New Roman" pitchFamily="18" charset="0"/>
              </a:rPr>
              <a:t>.</a:t>
            </a:r>
          </a:p>
        </p:txBody>
      </p:sp>
      <p:sp>
        <p:nvSpPr>
          <p:cNvPr id="4" name="Rectangle 2"/>
          <p:cNvSpPr>
            <a:spLocks noChangeArrowheads="1"/>
          </p:cNvSpPr>
          <p:nvPr/>
        </p:nvSpPr>
        <p:spPr bwMode="auto">
          <a:xfrm>
            <a:off x="3353204" y="300802"/>
            <a:ext cx="8468141" cy="715963"/>
          </a:xfrm>
          <a:prstGeom prst="rect">
            <a:avLst/>
          </a:prstGeom>
          <a:noFill/>
          <a:ln w="9525">
            <a:noFill/>
            <a:miter lim="800000"/>
            <a:headEnd/>
            <a:tailEnd/>
          </a:ln>
        </p:spPr>
        <p:txBody>
          <a:bodyPr anchor="ctr"/>
          <a:lstStyle/>
          <a:p>
            <a:pPr algn="l">
              <a:defRPr/>
            </a:pPr>
            <a:r>
              <a:rPr lang="en-US" sz="2800" b="1" dirty="0">
                <a:solidFill>
                  <a:srgbClr val="FF0000"/>
                </a:solidFill>
                <a:latin typeface="Times New Roman" panose="02020603050405020304" pitchFamily="18" charset="0"/>
                <a:cs typeface="Times New Roman" panose="02020603050405020304" pitchFamily="18" charset="0"/>
              </a:rPr>
              <a:t>KẾT QUẢ QUAN SÁT TRANH</a:t>
            </a:r>
          </a:p>
        </p:txBody>
      </p:sp>
      <p:sp>
        <p:nvSpPr>
          <p:cNvPr id="2" name="TextBox 1"/>
          <p:cNvSpPr txBox="1"/>
          <p:nvPr/>
        </p:nvSpPr>
        <p:spPr>
          <a:xfrm>
            <a:off x="1286510" y="1377445"/>
            <a:ext cx="8554550" cy="437043"/>
          </a:xfrm>
          <a:prstGeom prst="rect">
            <a:avLst/>
          </a:prstGeom>
          <a:noFill/>
        </p:spPr>
        <p:txBody>
          <a:bodyPr wrap="square" rtlCol="0">
            <a:spAutoFit/>
          </a:bodyPr>
          <a:lstStyle/>
          <a:p>
            <a:pPr algn="ctr">
              <a:lnSpc>
                <a:spcPct val="80000"/>
              </a:lnSpc>
              <a:defRPr/>
            </a:pPr>
            <a:r>
              <a:rPr lang="en-US" sz="2800" b="1" dirty="0">
                <a:solidFill>
                  <a:schemeClr val="tx1">
                    <a:lumMod val="95000"/>
                    <a:lumOff val="5000"/>
                  </a:schemeClr>
                </a:solidFill>
                <a:latin typeface="Times New Roman" panose="02020603050405020304" pitchFamily="18" charset="0"/>
              </a:rPr>
              <a:t>1.Mặt </a:t>
            </a:r>
            <a:r>
              <a:rPr lang="en-US" sz="2800" b="1" dirty="0" err="1">
                <a:solidFill>
                  <a:schemeClr val="tx1">
                    <a:lumMod val="95000"/>
                    <a:lumOff val="5000"/>
                  </a:schemeClr>
                </a:solidFill>
                <a:latin typeface="Times New Roman" panose="02020603050405020304" pitchFamily="18" charset="0"/>
              </a:rPr>
              <a:t>trời</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chiếu</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sáng</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từ</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phía</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nào</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trong</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hình</a:t>
            </a:r>
            <a:r>
              <a:rPr lang="en-US" sz="2800" b="1" dirty="0">
                <a:solidFill>
                  <a:schemeClr val="tx1">
                    <a:lumMod val="95000"/>
                    <a:lumOff val="5000"/>
                  </a:schemeClr>
                </a:solidFill>
                <a:latin typeface="Times New Roman" panose="02020603050405020304" pitchFamily="18" charset="0"/>
              </a:rPr>
              <a:t>?</a:t>
            </a:r>
          </a:p>
        </p:txBody>
      </p:sp>
      <p:sp>
        <p:nvSpPr>
          <p:cNvPr id="5" name="TextBox 4"/>
          <p:cNvSpPr txBox="1"/>
          <p:nvPr/>
        </p:nvSpPr>
        <p:spPr>
          <a:xfrm>
            <a:off x="1974570" y="2923377"/>
            <a:ext cx="7954751" cy="523220"/>
          </a:xfrm>
          <a:prstGeom prst="rect">
            <a:avLst/>
          </a:prstGeom>
          <a:noFill/>
        </p:spPr>
        <p:txBody>
          <a:bodyPr wrap="square" rtlCol="0">
            <a:spAutoFit/>
          </a:bodyPr>
          <a:lstStyle/>
          <a:p>
            <a:r>
              <a:rPr lang="nl-NL" sz="2800" b="1" dirty="0">
                <a:solidFill>
                  <a:schemeClr val="tx1">
                    <a:lumMod val="95000"/>
                    <a:lumOff val="5000"/>
                  </a:schemeClr>
                </a:solidFill>
                <a:latin typeface="Times New Roman" pitchFamily="18" charset="0"/>
                <a:cs typeface="Times New Roman" pitchFamily="18" charset="0"/>
              </a:rPr>
              <a:t>2.Bóng</a:t>
            </a:r>
            <a:r>
              <a:rPr lang="nl-NL" sz="2800" b="1" dirty="0">
                <a:latin typeface="Times New Roman" pitchFamily="18" charset="0"/>
                <a:cs typeface="Times New Roman" pitchFamily="18" charset="0"/>
              </a:rPr>
              <a:t> của người xuất hiện ở đâu? </a:t>
            </a:r>
            <a:endParaRPr lang="vi-VN" sz="2800" b="1" dirty="0">
              <a:latin typeface="Times New Roman" pitchFamily="18" charset="0"/>
              <a:cs typeface="Times New Roman" pitchFamily="18" charset="0"/>
            </a:endParaRPr>
          </a:p>
        </p:txBody>
      </p:sp>
      <p:sp>
        <p:nvSpPr>
          <p:cNvPr id="6" name="TextBox 5"/>
          <p:cNvSpPr txBox="1"/>
          <p:nvPr/>
        </p:nvSpPr>
        <p:spPr>
          <a:xfrm>
            <a:off x="1974570" y="3569005"/>
            <a:ext cx="10196333" cy="954107"/>
          </a:xfrm>
          <a:prstGeom prst="rect">
            <a:avLst/>
          </a:prstGeom>
          <a:noFill/>
        </p:spPr>
        <p:txBody>
          <a:bodyPr wrap="square" rtlCol="0">
            <a:spAutoFit/>
          </a:bodyPr>
          <a:lstStyle/>
          <a:p>
            <a:pPr algn="just"/>
            <a:r>
              <a:rPr lang="nl-NL" sz="2800" b="1" dirty="0">
                <a:solidFill>
                  <a:srgbClr val="FF0000"/>
                </a:solidFill>
                <a:latin typeface="Times New Roman"/>
                <a:ea typeface="Times New Roman"/>
              </a:rPr>
              <a:t>Bóng của người xuất hiện ở phía sau người vì có ánh sáng mặt trời chiếu xiên từ bên phải xuống.</a:t>
            </a:r>
            <a:endParaRPr lang="vi-VN" sz="2800" b="1" dirty="0">
              <a:solidFill>
                <a:srgbClr val="FF0000"/>
              </a:solidFill>
              <a:latin typeface="Times New Roman"/>
              <a:ea typeface="Times New Roman"/>
            </a:endParaRPr>
          </a:p>
        </p:txBody>
      </p:sp>
      <p:sp>
        <p:nvSpPr>
          <p:cNvPr id="7" name="TextBox 6"/>
          <p:cNvSpPr txBox="1"/>
          <p:nvPr/>
        </p:nvSpPr>
        <p:spPr>
          <a:xfrm>
            <a:off x="1974570" y="4700080"/>
            <a:ext cx="9418646" cy="523220"/>
          </a:xfrm>
          <a:prstGeom prst="rect">
            <a:avLst/>
          </a:prstGeom>
          <a:noFill/>
        </p:spPr>
        <p:txBody>
          <a:bodyPr wrap="square" rtlCol="0">
            <a:spAutoFit/>
          </a:bodyPr>
          <a:lstStyle/>
          <a:p>
            <a:r>
              <a:rPr lang="nl-NL" sz="2800" b="1" dirty="0">
                <a:latin typeface="Times New Roman"/>
                <a:ea typeface="Times New Roman"/>
              </a:rPr>
              <a:t>3.Hãy tìm vật chiếu sáng, vật được chiếu sáng? </a:t>
            </a:r>
            <a:endParaRPr lang="vi-VN" sz="2800" b="1" dirty="0"/>
          </a:p>
        </p:txBody>
      </p:sp>
      <p:sp>
        <p:nvSpPr>
          <p:cNvPr id="8" name="TextBox 7"/>
          <p:cNvSpPr txBox="1"/>
          <p:nvPr/>
        </p:nvSpPr>
        <p:spPr>
          <a:xfrm>
            <a:off x="1951021" y="5400268"/>
            <a:ext cx="10584566" cy="523220"/>
          </a:xfrm>
          <a:prstGeom prst="rect">
            <a:avLst/>
          </a:prstGeom>
          <a:noFill/>
        </p:spPr>
        <p:txBody>
          <a:bodyPr wrap="square" rtlCol="0">
            <a:spAutoFit/>
          </a:bodyPr>
          <a:lstStyle/>
          <a:p>
            <a:r>
              <a:rPr lang="nl-NL" sz="2800" b="1" dirty="0">
                <a:solidFill>
                  <a:srgbClr val="FF0000"/>
                </a:solidFill>
                <a:latin typeface="Times New Roman"/>
                <a:ea typeface="Times New Roman"/>
              </a:rPr>
              <a:t>Mặt trời là vật chiếu sáng, người là vật đước chiếu sáng</a:t>
            </a:r>
            <a:endParaRPr lang="vi-VN" sz="2800" b="1" dirty="0">
              <a:solidFill>
                <a:srgbClr val="FF0000"/>
              </a:solidFill>
            </a:endParaRPr>
          </a:p>
        </p:txBody>
      </p:sp>
    </p:spTree>
    <p:extLst>
      <p:ext uri="{BB962C8B-B14F-4D97-AF65-F5344CB8AC3E}">
        <p14:creationId xmlns:p14="http://schemas.microsoft.com/office/powerpoint/2010/main" val="16335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5000" b="-5000"/>
          </a:stretch>
        </a:blipFill>
        <a:effectLst/>
      </p:bgPr>
    </p:bg>
    <p:spTree>
      <p:nvGrpSpPr>
        <p:cNvPr id="1" name=""/>
        <p:cNvGrpSpPr/>
        <p:nvPr/>
      </p:nvGrpSpPr>
      <p:grpSpPr>
        <a:xfrm>
          <a:off x="0" y="0"/>
          <a:ext cx="0" cy="0"/>
          <a:chOff x="0" y="0"/>
          <a:chExt cx="0" cy="0"/>
        </a:xfrm>
      </p:grpSpPr>
      <p:pic>
        <p:nvPicPr>
          <p:cNvPr id="2" name="Picture 25" descr="Bong t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 y="819150"/>
            <a:ext cx="6492240" cy="541020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2" descr="Bong toi"/>
          <p:cNvPicPr>
            <a:picLocks noChangeAspect="1" noChangeArrowheads="1"/>
          </p:cNvPicPr>
          <p:nvPr/>
        </p:nvPicPr>
        <p:blipFill>
          <a:blip r:embed="rId5">
            <a:lum bright="-4000"/>
            <a:extLst>
              <a:ext uri="{28A0092B-C50C-407E-A947-70E740481C1C}">
                <a14:useLocalDpi xmlns:a14="http://schemas.microsoft.com/office/drawing/2010/main" val="0"/>
              </a:ext>
            </a:extLst>
          </a:blip>
          <a:srcRect/>
          <a:stretch>
            <a:fillRect/>
          </a:stretch>
        </p:blipFill>
        <p:spPr bwMode="auto">
          <a:xfrm>
            <a:off x="941070" y="838200"/>
            <a:ext cx="6400800" cy="541020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1432560" y="216965"/>
            <a:ext cx="612648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2800" dirty="0" err="1">
                <a:solidFill>
                  <a:srgbClr val="FF0000"/>
                </a:solidFill>
                <a:latin typeface="Times New Roman" pitchFamily="18" charset="0"/>
              </a:rPr>
              <a:t>Quan</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sát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và</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dự</a:t>
            </a:r>
            <a:r>
              <a:rPr lang="en-US" altLang="en-US" sz="2800" dirty="0">
                <a:solidFill>
                  <a:srgbClr val="FF0000"/>
                </a:solidFill>
                <a:latin typeface="Times New Roman" pitchFamily="18" charset="0"/>
              </a:rPr>
              <a:t> </a:t>
            </a:r>
            <a:r>
              <a:rPr lang="vi-VN" altLang="en-US" sz="2800" dirty="0">
                <a:solidFill>
                  <a:srgbClr val="FF0000"/>
                </a:solidFill>
                <a:latin typeface="Times New Roman" pitchFamily="18" charset="0"/>
              </a:rPr>
              <a:t>đ</a:t>
            </a:r>
            <a:r>
              <a:rPr lang="en-US" altLang="en-US" sz="2800" dirty="0" err="1">
                <a:solidFill>
                  <a:srgbClr val="FF0000"/>
                </a:solidFill>
                <a:latin typeface="Times New Roman" pitchFamily="18" charset="0"/>
              </a:rPr>
              <a:t>oán</a:t>
            </a:r>
            <a:endParaRPr lang="en-US" altLang="en-US" sz="2800" dirty="0">
              <a:solidFill>
                <a:srgbClr val="FF0000"/>
              </a:solidFill>
              <a:latin typeface="Times New Roman" pitchFamily="18" charset="0"/>
            </a:endParaRPr>
          </a:p>
        </p:txBody>
      </p:sp>
      <p:pic>
        <p:nvPicPr>
          <p:cNvPr id="10" name="Picture 14" descr="s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35780" y="4629152"/>
            <a:ext cx="531496"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6"/>
          <p:cNvSpPr>
            <a:spLocks noChangeArrowheads="1"/>
          </p:cNvSpPr>
          <p:nvPr/>
        </p:nvSpPr>
        <p:spPr bwMode="auto">
          <a:xfrm>
            <a:off x="1253492" y="877363"/>
            <a:ext cx="48285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en-US" sz="2400" smtClean="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Bóng</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tối</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sẽ</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xuất</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hiện</a:t>
            </a:r>
            <a:r>
              <a:rPr lang="en-US" altLang="en-US" sz="2400" dirty="0">
                <a:solidFill>
                  <a:schemeClr val="tx1">
                    <a:lumMod val="95000"/>
                    <a:lumOff val="5000"/>
                  </a:schemeClr>
                </a:solidFill>
                <a:latin typeface="Times New Roman" pitchFamily="18" charset="0"/>
              </a:rPr>
              <a:t> ở </a:t>
            </a:r>
            <a:r>
              <a:rPr lang="vi-VN" altLang="en-US" sz="2400" dirty="0">
                <a:solidFill>
                  <a:schemeClr val="tx1">
                    <a:lumMod val="95000"/>
                    <a:lumOff val="5000"/>
                  </a:schemeClr>
                </a:solidFill>
                <a:latin typeface="Times New Roman" pitchFamily="18" charset="0"/>
              </a:rPr>
              <a:t>đ</a:t>
            </a:r>
            <a:r>
              <a:rPr lang="en-US" altLang="en-US" sz="2400" dirty="0" err="1">
                <a:solidFill>
                  <a:schemeClr val="tx1">
                    <a:lumMod val="95000"/>
                    <a:lumOff val="5000"/>
                  </a:schemeClr>
                </a:solidFill>
                <a:latin typeface="Times New Roman" pitchFamily="18" charset="0"/>
              </a:rPr>
              <a:t>âu</a:t>
            </a:r>
            <a:r>
              <a:rPr lang="en-US" altLang="en-US" sz="2400" dirty="0">
                <a:solidFill>
                  <a:schemeClr val="tx1">
                    <a:lumMod val="95000"/>
                    <a:lumOff val="5000"/>
                  </a:schemeClr>
                </a:solidFill>
                <a:latin typeface="Times New Roman" pitchFamily="18" charset="0"/>
              </a:rPr>
              <a:t>?</a:t>
            </a:r>
          </a:p>
          <a:p>
            <a:pPr algn="ctr" eaLnBrk="1" hangingPunct="1"/>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Bóng</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tối</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có</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hình</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dạng</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nh</a:t>
            </a:r>
            <a:r>
              <a:rPr lang="vi-VN" altLang="en-US" sz="2400" dirty="0">
                <a:solidFill>
                  <a:schemeClr val="tx1">
                    <a:lumMod val="95000"/>
                    <a:lumOff val="5000"/>
                  </a:schemeClr>
                </a:solidFill>
                <a:latin typeface="Times New Roman" pitchFamily="18" charset="0"/>
              </a:rPr>
              <a:t>ư</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thế</a:t>
            </a:r>
            <a:r>
              <a:rPr lang="en-US" altLang="en-US" sz="2400" dirty="0">
                <a:solidFill>
                  <a:schemeClr val="tx1">
                    <a:lumMod val="95000"/>
                    <a:lumOff val="5000"/>
                  </a:schemeClr>
                </a:solidFill>
                <a:latin typeface="Times New Roman" pitchFamily="18" charset="0"/>
              </a:rPr>
              <a:t> </a:t>
            </a:r>
            <a:r>
              <a:rPr lang="en-US" altLang="en-US" sz="2400" dirty="0" err="1">
                <a:solidFill>
                  <a:schemeClr val="tx1">
                    <a:lumMod val="95000"/>
                    <a:lumOff val="5000"/>
                  </a:schemeClr>
                </a:solidFill>
                <a:latin typeface="Times New Roman" pitchFamily="18" charset="0"/>
              </a:rPr>
              <a:t>nào</a:t>
            </a:r>
            <a:r>
              <a:rPr lang="en-US" altLang="en-US" sz="2400" dirty="0">
                <a:solidFill>
                  <a:schemeClr val="tx1">
                    <a:lumMod val="95000"/>
                    <a:lumOff val="5000"/>
                  </a:schemeClr>
                </a:solidFill>
                <a:latin typeface="Times New Roman" pitchFamily="18" charset="0"/>
              </a:rPr>
              <a:t>?</a:t>
            </a:r>
          </a:p>
        </p:txBody>
      </p:sp>
      <p:sp>
        <p:nvSpPr>
          <p:cNvPr id="13" name="Freeform 22"/>
          <p:cNvSpPr>
            <a:spLocks/>
          </p:cNvSpPr>
          <p:nvPr/>
        </p:nvSpPr>
        <p:spPr bwMode="auto">
          <a:xfrm>
            <a:off x="2438400" y="2286000"/>
            <a:ext cx="1645920" cy="2514600"/>
          </a:xfrm>
          <a:custGeom>
            <a:avLst/>
            <a:gdLst>
              <a:gd name="T0" fmla="*/ 76200 w 864"/>
              <a:gd name="T1" fmla="*/ 381000 h 1584"/>
              <a:gd name="T2" fmla="*/ 1371600 w 864"/>
              <a:gd name="T3" fmla="*/ 0 h 1584"/>
              <a:gd name="T4" fmla="*/ 1371600 w 864"/>
              <a:gd name="T5" fmla="*/ 1295400 h 1584"/>
              <a:gd name="T6" fmla="*/ 1371600 w 864"/>
              <a:gd name="T7" fmla="*/ 1981200 h 1584"/>
              <a:gd name="T8" fmla="*/ 0 w 864"/>
              <a:gd name="T9" fmla="*/ 2514600 h 1584"/>
              <a:gd name="T10" fmla="*/ 0 w 864"/>
              <a:gd name="T11" fmla="*/ 381000 h 1584"/>
              <a:gd name="T12" fmla="*/ 152400 w 864"/>
              <a:gd name="T13" fmla="*/ 381000 h 15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4" h="1584">
                <a:moveTo>
                  <a:pt x="48" y="240"/>
                </a:moveTo>
                <a:lnTo>
                  <a:pt x="864" y="0"/>
                </a:lnTo>
                <a:lnTo>
                  <a:pt x="864" y="816"/>
                </a:lnTo>
                <a:lnTo>
                  <a:pt x="864" y="1248"/>
                </a:lnTo>
                <a:lnTo>
                  <a:pt x="0" y="1584"/>
                </a:lnTo>
                <a:lnTo>
                  <a:pt x="0" y="240"/>
                </a:lnTo>
                <a:lnTo>
                  <a:pt x="96" y="240"/>
                </a:lnTo>
              </a:path>
            </a:pathLst>
          </a:custGeom>
          <a:noFill/>
          <a:ln w="28575" cap="flat" cmpd="sng">
            <a:solidFill>
              <a:srgbClr val="0000CC"/>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Freeform 23"/>
          <p:cNvSpPr>
            <a:spLocks/>
          </p:cNvSpPr>
          <p:nvPr/>
        </p:nvSpPr>
        <p:spPr bwMode="auto">
          <a:xfrm>
            <a:off x="3078480" y="3581400"/>
            <a:ext cx="1188720" cy="1295400"/>
          </a:xfrm>
          <a:custGeom>
            <a:avLst/>
            <a:gdLst>
              <a:gd name="T0" fmla="*/ 0 w 624"/>
              <a:gd name="T1" fmla="*/ 304800 h 816"/>
              <a:gd name="T2" fmla="*/ 990600 w 624"/>
              <a:gd name="T3" fmla="*/ 0 h 816"/>
              <a:gd name="T4" fmla="*/ 990600 w 624"/>
              <a:gd name="T5" fmla="*/ 990600 h 816"/>
              <a:gd name="T6" fmla="*/ 0 w 624"/>
              <a:gd name="T7" fmla="*/ 1295400 h 816"/>
              <a:gd name="T8" fmla="*/ 0 w 624"/>
              <a:gd name="T9" fmla="*/ 304800 h 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816">
                <a:moveTo>
                  <a:pt x="0" y="192"/>
                </a:moveTo>
                <a:lnTo>
                  <a:pt x="624" y="0"/>
                </a:lnTo>
                <a:lnTo>
                  <a:pt x="624" y="624"/>
                </a:lnTo>
                <a:lnTo>
                  <a:pt x="0" y="816"/>
                </a:lnTo>
                <a:lnTo>
                  <a:pt x="0" y="192"/>
                </a:lnTo>
                <a:close/>
              </a:path>
            </a:pathLst>
          </a:custGeom>
          <a:noFill/>
          <a:ln w="28575" cap="flat" cmpd="sng">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Freeform 24"/>
          <p:cNvSpPr>
            <a:spLocks/>
          </p:cNvSpPr>
          <p:nvPr/>
        </p:nvSpPr>
        <p:spPr bwMode="auto">
          <a:xfrm>
            <a:off x="4632960" y="4876800"/>
            <a:ext cx="640080" cy="381000"/>
          </a:xfrm>
          <a:custGeom>
            <a:avLst/>
            <a:gdLst>
              <a:gd name="T0" fmla="*/ 533400 w 336"/>
              <a:gd name="T1" fmla="*/ 228600 h 240"/>
              <a:gd name="T2" fmla="*/ 76200 w 336"/>
              <a:gd name="T3" fmla="*/ 0 h 240"/>
              <a:gd name="T4" fmla="*/ 0 w 336"/>
              <a:gd name="T5" fmla="*/ 152400 h 240"/>
              <a:gd name="T6" fmla="*/ 457200 w 336"/>
              <a:gd name="T7" fmla="*/ 381000 h 240"/>
              <a:gd name="T8" fmla="*/ 533400 w 336"/>
              <a:gd name="T9" fmla="*/ 22860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240">
                <a:moveTo>
                  <a:pt x="336" y="144"/>
                </a:moveTo>
                <a:lnTo>
                  <a:pt x="48" y="0"/>
                </a:lnTo>
                <a:lnTo>
                  <a:pt x="0" y="96"/>
                </a:lnTo>
                <a:lnTo>
                  <a:pt x="288" y="240"/>
                </a:lnTo>
                <a:lnTo>
                  <a:pt x="336" y="144"/>
                </a:lnTo>
                <a:close/>
              </a:path>
            </a:pathLst>
          </a:custGeom>
          <a:noFill/>
          <a:ln w="28575" cap="flat" cmpd="sng">
            <a:solidFill>
              <a:srgbClr val="0000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aphicFrame>
        <p:nvGraphicFramePr>
          <p:cNvPr id="16" name="Object 26"/>
          <p:cNvGraphicFramePr>
            <a:graphicFrameLocks noChangeAspect="1"/>
          </p:cNvGraphicFramePr>
          <p:nvPr/>
        </p:nvGraphicFramePr>
        <p:xfrm>
          <a:off x="2872740" y="3562352"/>
          <a:ext cx="1394460" cy="1393825"/>
        </p:xfrm>
        <a:graphic>
          <a:graphicData uri="http://schemas.openxmlformats.org/presentationml/2006/ole">
            <mc:AlternateContent xmlns:mc="http://schemas.openxmlformats.org/markup-compatibility/2006">
              <mc:Choice xmlns:v="urn:schemas-microsoft-com:vml" Requires="v">
                <p:oleObj spid="_x0000_s4126" name="CorelDRAW" r:id="rId7" imgW="3616920" imgH="3476520" progId="">
                  <p:embed/>
                </p:oleObj>
              </mc:Choice>
              <mc:Fallback>
                <p:oleObj name="CorelDRAW" r:id="rId7" imgW="3616920" imgH="34765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2740" y="3562352"/>
                        <a:ext cx="1394460" cy="1393825"/>
                      </a:xfrm>
                      <a:prstGeom prst="rect">
                        <a:avLst/>
                      </a:prstGeom>
                      <a:noFill/>
                      <a:ln>
                        <a:noFill/>
                      </a:ln>
                      <a:effectLst>
                        <a:outerShdw dist="333360" dir="13778128"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 name="AutoShape 27">
            <a:hlinkClick r:id="rId9" action="ppaction://hlinksldjump" highlightClick="1"/>
          </p:cNvPr>
          <p:cNvSpPr>
            <a:spLocks noChangeArrowheads="1"/>
          </p:cNvSpPr>
          <p:nvPr/>
        </p:nvSpPr>
        <p:spPr bwMode="auto">
          <a:xfrm>
            <a:off x="11125200" y="6400800"/>
            <a:ext cx="457200" cy="457200"/>
          </a:xfrm>
          <a:prstGeom prst="actionButtonHome">
            <a:avLst/>
          </a:prstGeom>
          <a:gradFill rotWithShape="1">
            <a:gsLst>
              <a:gs pos="0">
                <a:schemeClr val="accent1"/>
              </a:gs>
              <a:gs pos="50000">
                <a:srgbClr val="FFFF00"/>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8443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repeatCount="4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repeatCount="400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repeatCount="400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4"/>
                                        </p:tgtEl>
                                        <p:attrNameLst>
                                          <p:attrName>ppt_x</p:attrName>
                                        </p:attrNameLst>
                                      </p:cBhvr>
                                      <p:tavLst>
                                        <p:tav tm="0">
                                          <p:val>
                                            <p:strVal val="ppt_x"/>
                                          </p:val>
                                        </p:tav>
                                        <p:tav tm="100000">
                                          <p:val>
                                            <p:strVal val="ppt_x"/>
                                          </p:val>
                                        </p:tav>
                                      </p:tavLst>
                                    </p:anim>
                                    <p:anim calcmode="lin" valueType="num">
                                      <p:cBhvr additive="base">
                                        <p:cTn id="30" dur="500"/>
                                        <p:tgtEl>
                                          <p:spTgt spid="4"/>
                                        </p:tgtEl>
                                        <p:attrNameLst>
                                          <p:attrName>ppt_y</p:attrName>
                                        </p:attrNameLst>
                                      </p:cBhvr>
                                      <p:tavLst>
                                        <p:tav tm="0">
                                          <p:val>
                                            <p:strVal val="ppt_y"/>
                                          </p:val>
                                        </p:tav>
                                        <p:tav tm="100000">
                                          <p:val>
                                            <p:strVal val="1+ppt_h/2"/>
                                          </p:val>
                                        </p:tav>
                                      </p:tavLst>
                                    </p:anim>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grpId="1" nodeType="clickEffect">
                                  <p:stCondLst>
                                    <p:cond delay="0"/>
                                  </p:stCondLst>
                                  <p:iterate type="lt">
                                    <p:tmPct val="0"/>
                                  </p:iterate>
                                  <p:childTnLst>
                                    <p:animEffect transition="out" filter="diamond(in)">
                                      <p:cBhvr>
                                        <p:cTn id="35" dur="2000"/>
                                        <p:tgtEl>
                                          <p:spTgt spid="12"/>
                                        </p:tgtEl>
                                      </p:cBhvr>
                                    </p:animEffect>
                                    <p:set>
                                      <p:cBhvr>
                                        <p:cTn id="36" dur="1" fill="hold">
                                          <p:stCondLst>
                                            <p:cond delay="1999"/>
                                          </p:stCondLst>
                                        </p:cTn>
                                        <p:tgtEl>
                                          <p:spTgt spid="12"/>
                                        </p:tgtEl>
                                        <p:attrNameLst>
                                          <p:attrName>style.visibility</p:attrName>
                                        </p:attrNameLst>
                                      </p:cBhvr>
                                      <p:to>
                                        <p:strVal val="hidden"/>
                                      </p:to>
                                    </p:set>
                                  </p:childTnLst>
                                </p:cTn>
                              </p:par>
                              <p:par>
                                <p:cTn id="37" presetID="17" presetClass="entr" presetSubtype="1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2" grpId="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524000" y="1995488"/>
            <a:ext cx="85039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2400">
                <a:latin typeface="Times New Roman" pitchFamily="18" charset="0"/>
                <a:cs typeface="Times New Roman" pitchFamily="18" charset="0"/>
              </a:rPr>
              <a:t>PHIẾU HỌC TẬP 1</a:t>
            </a:r>
            <a:endParaRPr lang="en-US">
              <a:latin typeface="Times New Roman" pitchFamily="18" charset="0"/>
              <a:cs typeface="Times New Roman" pitchFamily="18" charset="0"/>
            </a:endParaRPr>
          </a:p>
        </p:txBody>
      </p:sp>
      <p:sp>
        <p:nvSpPr>
          <p:cNvPr id="4" name="Text Box 25"/>
          <p:cNvSpPr txBox="1">
            <a:spLocks noChangeArrowheads="1"/>
          </p:cNvSpPr>
          <p:nvPr/>
        </p:nvSpPr>
        <p:spPr bwMode="auto">
          <a:xfrm>
            <a:off x="1706880" y="838202"/>
            <a:ext cx="8778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tối</a:t>
            </a:r>
            <a:endParaRPr lang="en-US" sz="3200" dirty="0">
              <a:latin typeface="Times New Roman" pitchFamily="18" charset="0"/>
              <a:cs typeface="Times New Roman" pitchFamily="18" charset="0"/>
            </a:endParaRPr>
          </a:p>
        </p:txBody>
      </p:sp>
      <p:sp>
        <p:nvSpPr>
          <p:cNvPr id="5" name="Text Box 73"/>
          <p:cNvSpPr txBox="1">
            <a:spLocks noChangeArrowheads="1"/>
          </p:cNvSpPr>
          <p:nvPr/>
        </p:nvSpPr>
        <p:spPr bwMode="auto">
          <a:xfrm>
            <a:off x="1158240" y="4953002"/>
            <a:ext cx="996696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endParaRPr lang="vi-VN" b="0">
              <a:latin typeface="Times New Roman" pitchFamily="18" charset="0"/>
              <a:cs typeface="Times New Roman" pitchFamily="18" charset="0"/>
            </a:endParaRPr>
          </a:p>
        </p:txBody>
      </p:sp>
      <p:graphicFrame>
        <p:nvGraphicFramePr>
          <p:cNvPr id="6" name="Group 137"/>
          <p:cNvGraphicFramePr>
            <a:graphicFrameLocks/>
          </p:cNvGraphicFramePr>
          <p:nvPr>
            <p:extLst/>
          </p:nvPr>
        </p:nvGraphicFramePr>
        <p:xfrm>
          <a:off x="1158240" y="2514602"/>
          <a:ext cx="9875520" cy="3733801"/>
        </p:xfrm>
        <a:graphic>
          <a:graphicData uri="http://schemas.openxmlformats.org/drawingml/2006/table">
            <a:tbl>
              <a:tblPr/>
              <a:tblGrid>
                <a:gridCol w="2743200"/>
                <a:gridCol w="3566160"/>
                <a:gridCol w="3566160"/>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Thí</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nghiệm</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09728" marR="109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Câu hỏi</a:t>
                      </a: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Kết quả</a:t>
                      </a:r>
                    </a:p>
                  </a:txBody>
                  <a:tcPr marL="109728" marR="109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1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Chiếu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đèn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pin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quyển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sách</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109728" marR="109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09728" marR="109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Thay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quyển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sách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vỏ</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hộp</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109728" marR="109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09728" marR="109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130"/>
          <p:cNvSpPr txBox="1">
            <a:spLocks noChangeArrowheads="1"/>
          </p:cNvSpPr>
          <p:nvPr/>
        </p:nvSpPr>
        <p:spPr bwMode="auto">
          <a:xfrm>
            <a:off x="3901440" y="3671890"/>
            <a:ext cx="438912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defRPr/>
            </a:pPr>
            <a:r>
              <a:rPr lang="en-US" sz="20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ở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p>
          <a:p>
            <a:pPr>
              <a:defRPr/>
            </a:pP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a:spcBef>
                <a:spcPct val="50000"/>
              </a:spcBef>
              <a:defRPr/>
            </a:pPr>
            <a:endParaRPr lang="en-US" sz="2400" dirty="0">
              <a:latin typeface="Times New Roman" pitchFamily="18" charset="0"/>
              <a:cs typeface="Times New Roman" pitchFamily="18" charset="0"/>
            </a:endParaRPr>
          </a:p>
        </p:txBody>
      </p:sp>
      <p:sp>
        <p:nvSpPr>
          <p:cNvPr id="8" name="Text Box 131"/>
          <p:cNvSpPr txBox="1">
            <a:spLocks noChangeArrowheads="1"/>
          </p:cNvSpPr>
          <p:nvPr/>
        </p:nvSpPr>
        <p:spPr bwMode="auto">
          <a:xfrm>
            <a:off x="7467600" y="3184526"/>
            <a:ext cx="384048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a:t>
            </a:r>
          </a:p>
          <a:p>
            <a:pPr>
              <a:defRPr/>
            </a:pP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a:t>
            </a:r>
          </a:p>
          <a:p>
            <a:pPr>
              <a:spcBef>
                <a:spcPct val="50000"/>
              </a:spcBef>
              <a:defRPr/>
            </a:pPr>
            <a:endParaRPr lang="en-US" sz="2000" dirty="0">
              <a:latin typeface="Times New Roman" pitchFamily="18" charset="0"/>
              <a:cs typeface="Times New Roman" pitchFamily="18" charset="0"/>
            </a:endParaRPr>
          </a:p>
        </p:txBody>
      </p:sp>
      <p:sp>
        <p:nvSpPr>
          <p:cNvPr id="9" name="Text Box 133"/>
          <p:cNvSpPr txBox="1">
            <a:spLocks noChangeArrowheads="1"/>
          </p:cNvSpPr>
          <p:nvPr/>
        </p:nvSpPr>
        <p:spPr bwMode="auto">
          <a:xfrm>
            <a:off x="7376160" y="4708526"/>
            <a:ext cx="38404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hộp</a:t>
            </a:r>
            <a:r>
              <a:rPr lang="en-US" sz="2000" dirty="0">
                <a:latin typeface="Times New Roman" pitchFamily="18" charset="0"/>
                <a:cs typeface="Times New Roman" pitchFamily="18" charset="0"/>
              </a:rPr>
              <a:t>.</a:t>
            </a:r>
          </a:p>
          <a:p>
            <a:pPr>
              <a:defRPr/>
            </a:pP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hộp</a:t>
            </a:r>
            <a:r>
              <a:rPr lang="en-US" sz="2000" dirty="0">
                <a:latin typeface="Times New Roman" pitchFamily="18" charset="0"/>
                <a:cs typeface="Times New Roman" pitchFamily="18" charset="0"/>
              </a:rPr>
              <a:t>.</a:t>
            </a:r>
          </a:p>
          <a:p>
            <a:pPr>
              <a:spcBef>
                <a:spcPct val="50000"/>
              </a:spcBef>
              <a:defRP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04193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ppt_x"/>
                                          </p:val>
                                        </p:tav>
                                      </p:tavLst>
                                    </p:anim>
                                    <p:anim calcmode="lin" valueType="num">
                                      <p:cBhvr additive="base">
                                        <p:cTn id="22" dur="500"/>
                                        <p:tgtEl>
                                          <p:spTgt spid="6"/>
                                        </p:tgtEl>
                                        <p:attrNameLst>
                                          <p:attrName>ppt_y</p:attrName>
                                        </p:attrNameLst>
                                      </p:cBhvr>
                                      <p:tavLst>
                                        <p:tav tm="0">
                                          <p:val>
                                            <p:strVal val="ppt_y"/>
                                          </p:val>
                                        </p:tav>
                                        <p:tav tm="100000">
                                          <p:val>
                                            <p:strVal val="1+ppt_h/2"/>
                                          </p:val>
                                        </p:tav>
                                      </p:tavLst>
                                    </p:anim>
                                    <p:set>
                                      <p:cBhvr>
                                        <p:cTn id="23" dur="1" fill="hold">
                                          <p:stCondLst>
                                            <p:cond delay="499"/>
                                          </p:stCondLst>
                                        </p:cTn>
                                        <p:tgtEl>
                                          <p:spTgt spid="6"/>
                                        </p:tgtEl>
                                        <p:attrNameLst>
                                          <p:attrName>style.visibility</p:attrName>
                                        </p:attrNameLst>
                                      </p:cBhvr>
                                      <p:to>
                                        <p:strVal val="hidden"/>
                                      </p:to>
                                    </p:set>
                                  </p:childTnLst>
                                </p:cTn>
                              </p:par>
                              <p:par>
                                <p:cTn id="24" presetID="2" presetClass="exit" presetSubtype="4" fill="hold" grpId="0" nodeType="withEffect">
                                  <p:stCondLst>
                                    <p:cond delay="0"/>
                                  </p:stCondLst>
                                  <p:childTnLst>
                                    <p:anim calcmode="lin" valueType="num">
                                      <p:cBhvr additive="base">
                                        <p:cTn id="25" dur="500"/>
                                        <p:tgtEl>
                                          <p:spTgt spid="3"/>
                                        </p:tgtEl>
                                        <p:attrNameLst>
                                          <p:attrName>ppt_x</p:attrName>
                                        </p:attrNameLst>
                                      </p:cBhvr>
                                      <p:tavLst>
                                        <p:tav tm="0">
                                          <p:val>
                                            <p:strVal val="ppt_x"/>
                                          </p:val>
                                        </p:tav>
                                        <p:tav tm="100000">
                                          <p:val>
                                            <p:strVal val="ppt_x"/>
                                          </p:val>
                                        </p:tav>
                                      </p:tavLst>
                                    </p:anim>
                                    <p:anim calcmode="lin" valueType="num">
                                      <p:cBhvr additive="base">
                                        <p:cTn id="26" dur="500"/>
                                        <p:tgtEl>
                                          <p:spTgt spid="3"/>
                                        </p:tgtEl>
                                        <p:attrNameLst>
                                          <p:attrName>ppt_y</p:attrName>
                                        </p:attrNameLst>
                                      </p:cBhvr>
                                      <p:tavLst>
                                        <p:tav tm="0">
                                          <p:val>
                                            <p:strVal val="ppt_y"/>
                                          </p:val>
                                        </p:tav>
                                        <p:tav tm="100000">
                                          <p:val>
                                            <p:strVal val="1+ppt_h/2"/>
                                          </p:val>
                                        </p:tav>
                                      </p:tavLst>
                                    </p:anim>
                                    <p:set>
                                      <p:cBhvr>
                                        <p:cTn id="27" dur="1" fill="hold">
                                          <p:stCondLst>
                                            <p:cond delay="499"/>
                                          </p:stCondLst>
                                        </p:cTn>
                                        <p:tgtEl>
                                          <p:spTgt spid="3"/>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7"/>
                                        </p:tgtEl>
                                        <p:attrNameLst>
                                          <p:attrName>ppt_x</p:attrName>
                                        </p:attrNameLst>
                                      </p:cBhvr>
                                      <p:tavLst>
                                        <p:tav tm="0">
                                          <p:val>
                                            <p:strVal val="ppt_x"/>
                                          </p:val>
                                        </p:tav>
                                        <p:tav tm="100000">
                                          <p:val>
                                            <p:strVal val="ppt_x"/>
                                          </p:val>
                                        </p:tav>
                                      </p:tavLst>
                                    </p:anim>
                                    <p:anim calcmode="lin" valueType="num">
                                      <p:cBhvr additive="base">
                                        <p:cTn id="30" dur="500"/>
                                        <p:tgtEl>
                                          <p:spTgt spid="7"/>
                                        </p:tgtEl>
                                        <p:attrNameLst>
                                          <p:attrName>ppt_y</p:attrName>
                                        </p:attrNameLst>
                                      </p:cBhvr>
                                      <p:tavLst>
                                        <p:tav tm="0">
                                          <p:val>
                                            <p:strVal val="ppt_y"/>
                                          </p:val>
                                        </p:tav>
                                        <p:tav tm="100000">
                                          <p:val>
                                            <p:strVal val="1+ppt_h/2"/>
                                          </p:val>
                                        </p:tav>
                                      </p:tavLst>
                                    </p:anim>
                                    <p:set>
                                      <p:cBhvr>
                                        <p:cTn id="31" dur="1" fill="hold">
                                          <p:stCondLst>
                                            <p:cond delay="499"/>
                                          </p:stCondLst>
                                        </p:cTn>
                                        <p:tgtEl>
                                          <p:spTgt spid="7"/>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8"/>
                                        </p:tgtEl>
                                        <p:attrNameLst>
                                          <p:attrName>ppt_x</p:attrName>
                                        </p:attrNameLst>
                                      </p:cBhvr>
                                      <p:tavLst>
                                        <p:tav tm="0">
                                          <p:val>
                                            <p:strVal val="ppt_x"/>
                                          </p:val>
                                        </p:tav>
                                        <p:tav tm="100000">
                                          <p:val>
                                            <p:strVal val="ppt_x"/>
                                          </p:val>
                                        </p:tav>
                                      </p:tavLst>
                                    </p:anim>
                                    <p:anim calcmode="lin" valueType="num">
                                      <p:cBhvr additive="base">
                                        <p:cTn id="34" dur="500"/>
                                        <p:tgtEl>
                                          <p:spTgt spid="8"/>
                                        </p:tgtEl>
                                        <p:attrNameLst>
                                          <p:attrName>ppt_y</p:attrName>
                                        </p:attrNameLst>
                                      </p:cBhvr>
                                      <p:tavLst>
                                        <p:tav tm="0">
                                          <p:val>
                                            <p:strVal val="ppt_y"/>
                                          </p:val>
                                        </p:tav>
                                        <p:tav tm="100000">
                                          <p:val>
                                            <p:strVal val="1+ppt_h/2"/>
                                          </p:val>
                                        </p:tav>
                                      </p:tavLst>
                                    </p:anim>
                                    <p:set>
                                      <p:cBhvr>
                                        <p:cTn id="35" dur="1" fill="hold">
                                          <p:stCondLst>
                                            <p:cond delay="499"/>
                                          </p:stCondLst>
                                        </p:cTn>
                                        <p:tgtEl>
                                          <p:spTgt spid="8"/>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9"/>
                                        </p:tgtEl>
                                        <p:attrNameLst>
                                          <p:attrName>ppt_x</p:attrName>
                                        </p:attrNameLst>
                                      </p:cBhvr>
                                      <p:tavLst>
                                        <p:tav tm="0">
                                          <p:val>
                                            <p:strVal val="ppt_x"/>
                                          </p:val>
                                        </p:tav>
                                        <p:tav tm="100000">
                                          <p:val>
                                            <p:strVal val="ppt_x"/>
                                          </p:val>
                                        </p:tav>
                                      </p:tavLst>
                                    </p:anim>
                                    <p:anim calcmode="lin" valueType="num">
                                      <p:cBhvr additive="base">
                                        <p:cTn id="38" dur="500"/>
                                        <p:tgtEl>
                                          <p:spTgt spid="9"/>
                                        </p:tgtEl>
                                        <p:attrNameLst>
                                          <p:attrName>ppt_y</p:attrName>
                                        </p:attrNameLst>
                                      </p:cBhvr>
                                      <p:tavLst>
                                        <p:tav tm="0">
                                          <p:val>
                                            <p:strVal val="ppt_y"/>
                                          </p:val>
                                        </p:tav>
                                        <p:tav tm="100000">
                                          <p:val>
                                            <p:strVal val="1+ppt_h/2"/>
                                          </p:val>
                                        </p:tav>
                                      </p:tavLst>
                                    </p:anim>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12432A-20F1-4040-BDBB-2E0B035DC5AC}" type="slidenum">
              <a:rPr lang="en-US">
                <a:latin typeface="Times New Roman" panose="02020603050405020304" pitchFamily="18" charset="0"/>
                <a:cs typeface="Times New Roman" panose="02020603050405020304" pitchFamily="18" charset="0"/>
              </a:rPr>
              <a:pPr eaLnBrk="1" hangingPunct="1"/>
              <a:t>2</a:t>
            </a:fld>
            <a:endParaRPr lang="en-US">
              <a:latin typeface="Times New Roman" panose="02020603050405020304" pitchFamily="18" charset="0"/>
              <a:cs typeface="Times New Roman" panose="02020603050405020304" pitchFamily="18" charset="0"/>
            </a:endParaRPr>
          </a:p>
        </p:txBody>
      </p:sp>
      <p:sp>
        <p:nvSpPr>
          <p:cNvPr id="6" name="Rectangle 14"/>
          <p:cNvSpPr>
            <a:spLocks noChangeArrowheads="1"/>
          </p:cNvSpPr>
          <p:nvPr/>
        </p:nvSpPr>
        <p:spPr bwMode="auto">
          <a:xfrm>
            <a:off x="427426" y="1322547"/>
            <a:ext cx="11028123" cy="646331"/>
          </a:xfrm>
          <a:prstGeom prst="rect">
            <a:avLst/>
          </a:prstGeom>
          <a:noFill/>
          <a:ln w="9525" algn="ctr">
            <a:noFill/>
            <a:miter lim="800000"/>
            <a:headEnd/>
            <a:tailEnd/>
          </a:ln>
          <a:effectLst/>
        </p:spPr>
        <p:txBody>
          <a:bodyPr wrap="square">
            <a:spAutoFit/>
          </a:bodyPr>
          <a:lstStyle/>
          <a:p>
            <a:pPr>
              <a:defRPr/>
            </a:pP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2 </a:t>
            </a:r>
            <a:r>
              <a:rPr lang="en-US" sz="3600">
                <a:latin typeface="Times New Roman" panose="02020603050405020304" pitchFamily="18" charset="0"/>
                <a:cs typeface="Times New Roman" panose="02020603050405020304" pitchFamily="18" charset="0"/>
              </a:rPr>
              <a:t>ở </a:t>
            </a:r>
            <a:r>
              <a:rPr lang="en-US" sz="3600" smtClean="0">
                <a:latin typeface="Times New Roman" panose="02020603050405020304" pitchFamily="18" charset="0"/>
                <a:cs typeface="Times New Roman" panose="02020603050405020304" pitchFamily="18" charset="0"/>
              </a:rPr>
              <a:t>SGK tr90 và trả lời câu hỏi</a:t>
            </a:r>
            <a:endParaRPr lang="en-US" sz="3600" dirty="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427426" y="3350456"/>
            <a:ext cx="1088187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600">
                <a:latin typeface="Times New Roman" panose="02020603050405020304" pitchFamily="18" charset="0"/>
                <a:cs typeface="Times New Roman" panose="02020603050405020304" pitchFamily="18" charset="0"/>
              </a:rPr>
              <a:t>2. Viết tên các vật tự phát sáng và những vật được chiếu sáng.</a:t>
            </a:r>
          </a:p>
        </p:txBody>
      </p:sp>
      <p:sp>
        <p:nvSpPr>
          <p:cNvPr id="8" name="Rectangle 14"/>
          <p:cNvSpPr>
            <a:spLocks noChangeArrowheads="1"/>
          </p:cNvSpPr>
          <p:nvPr/>
        </p:nvSpPr>
        <p:spPr bwMode="auto">
          <a:xfrm>
            <a:off x="471924" y="2003396"/>
            <a:ext cx="9097963" cy="1200150"/>
          </a:xfrm>
          <a:prstGeom prst="rect">
            <a:avLst/>
          </a:prstGeom>
          <a:noFill/>
          <a:ln w="9525" algn="ctr">
            <a:noFill/>
            <a:miter lim="800000"/>
            <a:headEnd/>
            <a:tailEnd/>
          </a:ln>
          <a:effectLst/>
        </p:spPr>
        <p:txBody>
          <a:bodyPr>
            <a:spAutoFit/>
          </a:bodyPr>
          <a:lstStyle/>
          <a:p>
            <a:pPr>
              <a:defRPr/>
            </a:pPr>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ban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ban </a:t>
            </a:r>
            <a:r>
              <a:rPr lang="en-US" sz="3600" dirty="0" err="1">
                <a:latin typeface="Times New Roman" panose="02020603050405020304" pitchFamily="18" charset="0"/>
                <a:cs typeface="Times New Roman" panose="02020603050405020304" pitchFamily="18" charset="0"/>
              </a:rPr>
              <a:t>đêm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427426" y="301924"/>
            <a:ext cx="9600813" cy="707886"/>
          </a:xfrm>
          <a:prstGeom prst="rect">
            <a:avLst/>
          </a:prstGeom>
          <a:noFill/>
        </p:spPr>
        <p:txBody>
          <a:bodyPr wrap="square" rtlCol="0">
            <a:spAutoFit/>
          </a:bodyPr>
          <a:lstStyle/>
          <a:p>
            <a:r>
              <a:rPr lang="en-US" sz="4000" b="1" smtClean="0">
                <a:solidFill>
                  <a:srgbClr val="0000FF"/>
                </a:solidFill>
                <a:latin typeface="Times New Roman" panose="02020603050405020304" pitchFamily="18" charset="0"/>
                <a:cs typeface="Times New Roman" panose="02020603050405020304" pitchFamily="18" charset="0"/>
              </a:rPr>
              <a:t>1. Vật tự phát sáng và vật được chiếu sáng</a:t>
            </a:r>
            <a:endParaRPr lang="en-US" sz="40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811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1417357" y="373120"/>
            <a:ext cx="9677875" cy="1200329"/>
          </a:xfrm>
          <a:prstGeom prst="rect">
            <a:avLst/>
          </a:prstGeom>
          <a:solidFill>
            <a:srgbClr val="00FF99"/>
          </a:solidFill>
        </p:spPr>
        <p:txBody>
          <a:bodyPr wrap="square" rtlCol="0">
            <a:spAutoFit/>
          </a:bodyPr>
          <a:lstStyle/>
          <a:p>
            <a:pPr algn="ctr"/>
            <a:r>
              <a:rPr lang="en-US" sz="3600" b="1" dirty="0" err="1">
                <a:latin typeface="Times New Roman" pitchFamily="18" charset="0"/>
                <a:cs typeface="Times New Roman" pitchFamily="18" charset="0"/>
              </a:rPr>
              <a:t>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truyền</a:t>
            </a:r>
            <a:r>
              <a:rPr lang="en-US" sz="3600" b="1" dirty="0">
                <a:latin typeface="Times New Roman" pitchFamily="18" charset="0"/>
                <a:cs typeface="Times New Roman" pitchFamily="18" charset="0"/>
              </a:rPr>
              <a:t> qua </a:t>
            </a:r>
            <a:r>
              <a:rPr lang="en-US" sz="3600" b="1" dirty="0" err="1">
                <a:latin typeface="Times New Roman" pitchFamily="18" charset="0"/>
                <a:cs typeface="Times New Roman" pitchFamily="18" charset="0"/>
              </a:rPr>
              <a:t>quyển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sách</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vỏ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hộp</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 </a:t>
            </a:r>
            <a:endParaRPr lang="vi-VN" sz="3600" b="1" dirty="0">
              <a:latin typeface="Times New Roman" pitchFamily="18" charset="0"/>
              <a:cs typeface="Times New Roman" pitchFamily="18" charset="0"/>
            </a:endParaRPr>
          </a:p>
        </p:txBody>
      </p:sp>
      <p:sp>
        <p:nvSpPr>
          <p:cNvPr id="5" name="Cloud Callout 4"/>
          <p:cNvSpPr/>
          <p:nvPr/>
        </p:nvSpPr>
        <p:spPr>
          <a:xfrm>
            <a:off x="2281453" y="2389342"/>
            <a:ext cx="8628717" cy="2934222"/>
          </a:xfrm>
          <a:prstGeom prst="cloudCallout">
            <a:avLst>
              <a:gd name="adj1" fmla="val 33680"/>
              <a:gd name="adj2" fmla="val -90071"/>
            </a:avLst>
          </a:prstGeom>
          <a:solidFill>
            <a:schemeClr val="accent4">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rgbClr val="0000FF"/>
                </a:solidFill>
                <a:latin typeface="Times New Roman" pitchFamily="18" charset="0"/>
                <a:cs typeface="Times New Roman" pitchFamily="18" charset="0"/>
              </a:rPr>
              <a:t>Ánh</a:t>
            </a:r>
            <a:r>
              <a:rPr lang="en-US" sz="4400" dirty="0">
                <a:solidFill>
                  <a:srgbClr val="0000FF"/>
                </a:solidFill>
                <a:latin typeface="Times New Roman" pitchFamily="18" charset="0"/>
                <a:cs typeface="Times New Roman" pitchFamily="18" charset="0"/>
              </a:rPr>
              <a:t> </a:t>
            </a:r>
            <a:r>
              <a:rPr lang="en-US" sz="4400" err="1">
                <a:solidFill>
                  <a:srgbClr val="0000FF"/>
                </a:solidFill>
                <a:latin typeface="Times New Roman" pitchFamily="18" charset="0"/>
                <a:cs typeface="Times New Roman" pitchFamily="18" charset="0"/>
              </a:rPr>
              <a:t>sáng</a:t>
            </a:r>
            <a:r>
              <a:rPr lang="en-US" sz="4400">
                <a:solidFill>
                  <a:srgbClr val="0000FF"/>
                </a:solidFill>
                <a:latin typeface="Times New Roman" pitchFamily="18" charset="0"/>
                <a:cs typeface="Times New Roman" pitchFamily="18" charset="0"/>
              </a:rPr>
              <a:t> </a:t>
            </a:r>
            <a:endParaRPr lang="en-US" sz="4400" smtClean="0">
              <a:solidFill>
                <a:srgbClr val="0000FF"/>
              </a:solidFill>
              <a:latin typeface="Times New Roman" pitchFamily="18" charset="0"/>
              <a:cs typeface="Times New Roman" pitchFamily="18" charset="0"/>
            </a:endParaRPr>
          </a:p>
          <a:p>
            <a:pPr algn="ctr"/>
            <a:r>
              <a:rPr lang="en-US" sz="4400" smtClean="0">
                <a:solidFill>
                  <a:srgbClr val="0000FF"/>
                </a:solidFill>
                <a:latin typeface="Times New Roman" pitchFamily="18" charset="0"/>
                <a:cs typeface="Times New Roman" pitchFamily="18" charset="0"/>
              </a:rPr>
              <a:t>không </a:t>
            </a:r>
            <a:r>
              <a:rPr lang="en-US" sz="4400" dirty="0" err="1">
                <a:solidFill>
                  <a:srgbClr val="0000FF"/>
                </a:solidFill>
                <a:latin typeface="Times New Roman" pitchFamily="18" charset="0"/>
                <a:cs typeface="Times New Roman" pitchFamily="18" charset="0"/>
              </a:rPr>
              <a:t>thể</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truyền</a:t>
            </a:r>
            <a:r>
              <a:rPr lang="en-US" sz="4400" dirty="0">
                <a:solidFill>
                  <a:srgbClr val="0000FF"/>
                </a:solidFill>
                <a:latin typeface="Times New Roman" pitchFamily="18" charset="0"/>
                <a:cs typeface="Times New Roman" pitchFamily="18" charset="0"/>
              </a:rPr>
              <a:t> </a:t>
            </a:r>
            <a:r>
              <a:rPr lang="en-US" sz="4400">
                <a:solidFill>
                  <a:srgbClr val="0000FF"/>
                </a:solidFill>
                <a:latin typeface="Times New Roman" pitchFamily="18" charset="0"/>
                <a:cs typeface="Times New Roman" pitchFamily="18" charset="0"/>
              </a:rPr>
              <a:t>qua </a:t>
            </a:r>
            <a:endParaRPr lang="en-US" sz="4400" smtClean="0">
              <a:solidFill>
                <a:srgbClr val="0000FF"/>
              </a:solidFill>
              <a:latin typeface="Times New Roman" pitchFamily="18" charset="0"/>
              <a:cs typeface="Times New Roman" pitchFamily="18" charset="0"/>
            </a:endParaRPr>
          </a:p>
          <a:p>
            <a:pPr algn="ctr"/>
            <a:r>
              <a:rPr lang="en-US" sz="4400" smtClean="0">
                <a:solidFill>
                  <a:srgbClr val="0000FF"/>
                </a:solidFill>
                <a:latin typeface="Times New Roman" pitchFamily="18" charset="0"/>
                <a:cs typeface="Times New Roman" pitchFamily="18" charset="0"/>
              </a:rPr>
              <a:t>quyển </a:t>
            </a:r>
            <a:r>
              <a:rPr lang="en-US" sz="4400" dirty="0" err="1">
                <a:solidFill>
                  <a:srgbClr val="0000FF"/>
                </a:solidFill>
                <a:latin typeface="Times New Roman" pitchFamily="18" charset="0"/>
                <a:cs typeface="Times New Roman" pitchFamily="18" charset="0"/>
              </a:rPr>
              <a:t>sách</a:t>
            </a:r>
            <a:r>
              <a:rPr lang="en-US" sz="4400" dirty="0">
                <a:solidFill>
                  <a:srgbClr val="0000FF"/>
                </a:solidFill>
                <a:latin typeface="Times New Roman" pitchFamily="18" charset="0"/>
                <a:cs typeface="Times New Roman" pitchFamily="18" charset="0"/>
              </a:rPr>
              <a:t> hay </a:t>
            </a:r>
            <a:r>
              <a:rPr lang="en-US" sz="4400" dirty="0" err="1">
                <a:solidFill>
                  <a:srgbClr val="0000FF"/>
                </a:solidFill>
                <a:latin typeface="Times New Roman" pitchFamily="18" charset="0"/>
                <a:cs typeface="Times New Roman" pitchFamily="18" charset="0"/>
              </a:rPr>
              <a:t>vỏ</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hộp</a:t>
            </a:r>
            <a:r>
              <a:rPr lang="en-US" sz="4400" dirty="0">
                <a:solidFill>
                  <a:srgbClr val="0000FF"/>
                </a:solidFill>
                <a:latin typeface="Times New Roman" pitchFamily="18" charset="0"/>
                <a:cs typeface="Times New Roman" pitchFamily="18" charset="0"/>
              </a:rPr>
              <a:t>.</a:t>
            </a:r>
            <a:endParaRPr lang="vi-VN" sz="4400" dirty="0">
              <a:solidFill>
                <a:srgbClr val="0000FF"/>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20" y="385004"/>
            <a:ext cx="913537" cy="1188445"/>
          </a:xfrm>
          <a:prstGeom prst="rect">
            <a:avLst/>
          </a:prstGeom>
        </p:spPr>
      </p:pic>
    </p:spTree>
    <p:extLst>
      <p:ext uri="{BB962C8B-B14F-4D97-AF65-F5344CB8AC3E}">
        <p14:creationId xmlns:p14="http://schemas.microsoft.com/office/powerpoint/2010/main" val="34046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643155" y="260648"/>
            <a:ext cx="8381731" cy="1446550"/>
          </a:xfrm>
          <a:prstGeom prst="rect">
            <a:avLst/>
          </a:prstGeom>
          <a:noFill/>
        </p:spPr>
        <p:txBody>
          <a:bodyPr wrap="square" rtlCol="0">
            <a:spAutoFit/>
          </a:bodyPr>
          <a:lstStyle/>
          <a:p>
            <a:r>
              <a:rPr lang="en-US" sz="4400" b="1" dirty="0" err="1">
                <a:latin typeface="Times New Roman" pitchFamily="18" charset="0"/>
                <a:cs typeface="Times New Roman" pitchFamily="18" charset="0"/>
              </a:rPr>
              <a:t>Những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vật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không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ánh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sáng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truyền</a:t>
            </a:r>
            <a:r>
              <a:rPr lang="en-US" sz="4400" b="1" dirty="0">
                <a:latin typeface="Times New Roman" pitchFamily="18" charset="0"/>
                <a:cs typeface="Times New Roman" pitchFamily="18" charset="0"/>
              </a:rPr>
              <a:t> qua </a:t>
            </a:r>
            <a:r>
              <a:rPr lang="en-US" sz="4400" b="1" dirty="0" err="1">
                <a:latin typeface="Times New Roman" pitchFamily="18" charset="0"/>
                <a:cs typeface="Times New Roman" pitchFamily="18" charset="0"/>
              </a:rPr>
              <a:t>gọi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gì</a:t>
            </a:r>
            <a:r>
              <a:rPr lang="en-US" sz="4400" b="1" dirty="0">
                <a:latin typeface="Times New Roman" pitchFamily="18" charset="0"/>
                <a:cs typeface="Times New Roman" pitchFamily="18" charset="0"/>
              </a:rPr>
              <a:t> ? </a:t>
            </a:r>
            <a:endParaRPr lang="vi-VN" sz="4400" b="1" dirty="0">
              <a:latin typeface="Times New Roman" pitchFamily="18" charset="0"/>
              <a:cs typeface="Times New Roman" pitchFamily="18" charset="0"/>
            </a:endParaRPr>
          </a:p>
        </p:txBody>
      </p:sp>
      <p:sp>
        <p:nvSpPr>
          <p:cNvPr id="3" name="Explosion 2 2"/>
          <p:cNvSpPr/>
          <p:nvPr/>
        </p:nvSpPr>
        <p:spPr>
          <a:xfrm>
            <a:off x="1257062" y="1707198"/>
            <a:ext cx="10023514" cy="4890154"/>
          </a:xfrm>
          <a:prstGeom prst="irregularSeal2">
            <a:avLst/>
          </a:prstGeom>
          <a:solidFill>
            <a:srgbClr val="FFCC99"/>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không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truyền</a:t>
            </a:r>
            <a:r>
              <a:rPr lang="en-US" sz="3200" b="1" dirty="0">
                <a:solidFill>
                  <a:srgbClr val="0000FF"/>
                </a:solidFill>
                <a:latin typeface="Times New Roman" pitchFamily="18" charset="0"/>
                <a:cs typeface="Times New Roman" pitchFamily="18" charset="0"/>
              </a:rPr>
              <a:t> qua </a:t>
            </a:r>
            <a:r>
              <a:rPr lang="en-US" sz="3200" b="1" dirty="0" err="1">
                <a:solidFill>
                  <a:srgbClr val="0000FF"/>
                </a:solidFill>
                <a:latin typeface="Times New Roman" pitchFamily="18" charset="0"/>
                <a:cs typeface="Times New Roman" pitchFamily="18" charset="0"/>
              </a:rPr>
              <a:t>gọi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cản</a:t>
            </a:r>
            <a:r>
              <a:rPr lang="en-US" sz="3200" b="1" dirty="0">
                <a:solidFill>
                  <a:srgbClr val="0000FF"/>
                </a:solidFill>
                <a:latin typeface="Times New Roman" pitchFamily="18" charset="0"/>
                <a:cs typeface="Times New Roman" pitchFamily="18" charset="0"/>
              </a:rPr>
              <a:t>.</a:t>
            </a:r>
            <a:endParaRPr lang="vi-VN" sz="3200" b="1" dirty="0">
              <a:solidFill>
                <a:srgbClr val="0000FF"/>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9335"/>
            <a:ext cx="2030016" cy="1404095"/>
          </a:xfrm>
          <a:prstGeom prst="rect">
            <a:avLst/>
          </a:prstGeom>
        </p:spPr>
      </p:pic>
    </p:spTree>
    <p:extLst>
      <p:ext uri="{BB962C8B-B14F-4D97-AF65-F5344CB8AC3E}">
        <p14:creationId xmlns:p14="http://schemas.microsoft.com/office/powerpoint/2010/main" val="297290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444507" y="1340768"/>
            <a:ext cx="9937104" cy="1569660"/>
          </a:xfrm>
          <a:prstGeom prst="rect">
            <a:avLst/>
          </a:prstGeom>
          <a:noFill/>
        </p:spPr>
        <p:txBody>
          <a:bodyPr wrap="square" rtlCol="0">
            <a:spAutoFit/>
          </a:bodyPr>
          <a:lstStyle/>
          <a:p>
            <a:r>
              <a:rPr lang="en-US" sz="4800" b="1" dirty="0" err="1">
                <a:latin typeface="Times New Roman" pitchFamily="18" charset="0"/>
                <a:cs typeface="Times New Roman" pitchFamily="18" charset="0"/>
              </a:rPr>
              <a:t>Bóng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tối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xuất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ở </a:t>
            </a:r>
            <a:r>
              <a:rPr lang="en-US" sz="4800" b="1" dirty="0" err="1">
                <a:latin typeface="Times New Roman" pitchFamily="18" charset="0"/>
                <a:cs typeface="Times New Roman" pitchFamily="18" charset="0"/>
              </a:rPr>
              <a:t>đâu</a:t>
            </a:r>
            <a:r>
              <a:rPr lang="en-US" sz="4800" b="1" dirty="0">
                <a:latin typeface="Times New Roman" pitchFamily="18" charset="0"/>
                <a:cs typeface="Times New Roman" pitchFamily="18" charset="0"/>
              </a:rPr>
              <a:t> ? </a:t>
            </a:r>
            <a:r>
              <a:rPr lang="en-US" sz="4800" b="1" dirty="0" err="1">
                <a:latin typeface="Times New Roman" pitchFamily="18" charset="0"/>
                <a:cs typeface="Times New Roman" pitchFamily="18" charset="0"/>
              </a:rPr>
              <a:t>Khi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nào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bóng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tối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xuất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 </a:t>
            </a:r>
            <a:endParaRPr lang="vi-VN" sz="4800" b="1" dirty="0">
              <a:latin typeface="Times New Roman" pitchFamily="18" charset="0"/>
              <a:cs typeface="Times New Roman" pitchFamily="18" charset="0"/>
            </a:endParaRPr>
          </a:p>
        </p:txBody>
      </p:sp>
      <p:sp>
        <p:nvSpPr>
          <p:cNvPr id="3" name="TextBox 2"/>
          <p:cNvSpPr txBox="1"/>
          <p:nvPr/>
        </p:nvSpPr>
        <p:spPr>
          <a:xfrm>
            <a:off x="1463317" y="3429000"/>
            <a:ext cx="9245827" cy="1446550"/>
          </a:xfrm>
          <a:prstGeom prst="rect">
            <a:avLst/>
          </a:prstGeom>
          <a:noFill/>
        </p:spPr>
        <p:txBody>
          <a:bodyPr wrap="square" rtlCol="0">
            <a:spAutoFit/>
          </a:bodyPr>
          <a:lstStyle/>
          <a:p>
            <a:pPr marL="285750" indent="-285750">
              <a:buFontTx/>
              <a:buChar char="-"/>
            </a:pPr>
            <a:r>
              <a:rPr lang="en-US" sz="4400" b="1" i="1" dirty="0" err="1">
                <a:solidFill>
                  <a:srgbClr val="0070C0"/>
                </a:solidFill>
                <a:latin typeface="Times New Roman" pitchFamily="18" charset="0"/>
                <a:cs typeface="Times New Roman" pitchFamily="18" charset="0"/>
              </a:rPr>
              <a:t>Bóng</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tối</a:t>
            </a:r>
            <a:r>
              <a:rPr lang="en-US" sz="4400" b="1" i="1" dirty="0">
                <a:solidFill>
                  <a:srgbClr val="0070C0"/>
                </a:solidFill>
                <a:latin typeface="Times New Roman" pitchFamily="18" charset="0"/>
                <a:cs typeface="Times New Roman" pitchFamily="18" charset="0"/>
              </a:rPr>
              <a:t> ở </a:t>
            </a:r>
            <a:r>
              <a:rPr lang="en-US" sz="4400" b="1" i="1" dirty="0" err="1">
                <a:solidFill>
                  <a:srgbClr val="0070C0"/>
                </a:solidFill>
                <a:latin typeface="Times New Roman" pitchFamily="18" charset="0"/>
                <a:cs typeface="Times New Roman" pitchFamily="18" charset="0"/>
              </a:rPr>
              <a:t>phía</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sau</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vật</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cản</a:t>
            </a:r>
            <a:r>
              <a:rPr lang="en-US" sz="4400" b="1" i="1" dirty="0">
                <a:solidFill>
                  <a:srgbClr val="0070C0"/>
                </a:solidFill>
                <a:latin typeface="Times New Roman" pitchFamily="18" charset="0"/>
                <a:cs typeface="Times New Roman" pitchFamily="18" charset="0"/>
              </a:rPr>
              <a:t>.</a:t>
            </a:r>
          </a:p>
          <a:p>
            <a:pPr marL="285750" indent="-285750">
              <a:buFontTx/>
              <a:buChar char="-"/>
            </a:pPr>
            <a:r>
              <a:rPr lang="en-US" sz="4400" b="1" i="1" dirty="0" err="1">
                <a:solidFill>
                  <a:srgbClr val="0070C0"/>
                </a:solidFill>
                <a:latin typeface="Times New Roman" pitchFamily="18" charset="0"/>
                <a:cs typeface="Times New Roman" pitchFamily="18" charset="0"/>
              </a:rPr>
              <a:t>Khi</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vật</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cản</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được</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chiếu</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sáng</a:t>
            </a:r>
            <a:r>
              <a:rPr lang="en-US" sz="4400" b="1" i="1" dirty="0">
                <a:solidFill>
                  <a:srgbClr val="0070C0"/>
                </a:solidFill>
                <a:latin typeface="Times New Roman" pitchFamily="18" charset="0"/>
                <a:cs typeface="Times New Roman" pitchFamily="18" charset="0"/>
              </a:rPr>
              <a:t>.</a:t>
            </a:r>
            <a:endParaRPr lang="vi-VN" sz="4400" b="1" i="1" dirty="0">
              <a:solidFill>
                <a:srgbClr val="0070C0"/>
              </a:solidFill>
              <a:latin typeface="Times New Roman" pitchFamily="18" charset="0"/>
              <a:cs typeface="Times New Roman" pitchFamily="18" charset="0"/>
            </a:endParaRPr>
          </a:p>
        </p:txBody>
      </p:sp>
      <p:pic>
        <p:nvPicPr>
          <p:cNvPr id="4" name="Picture 40" descr="dauHoi xanh"/>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326" y="1507614"/>
            <a:ext cx="6305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42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749859" y="1296828"/>
            <a:ext cx="10628381" cy="3477875"/>
          </a:xfrm>
          <a:prstGeom prst="rect">
            <a:avLst/>
          </a:prstGeom>
          <a:solidFill>
            <a:schemeClr val="bg1"/>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nl-NL" sz="4400" b="1" u="sng" dirty="0">
                <a:solidFill>
                  <a:srgbClr val="0000FF"/>
                </a:solidFill>
                <a:latin typeface="Times New Roman"/>
                <a:ea typeface="Times New Roman"/>
              </a:rPr>
              <a:t>KẾT LUẬN</a:t>
            </a:r>
            <a:endParaRPr lang="nl-NL" sz="3600" b="1" dirty="0">
              <a:solidFill>
                <a:srgbClr val="0000FF"/>
              </a:solidFill>
              <a:latin typeface="Times New Roman"/>
              <a:ea typeface="Times New Roman"/>
            </a:endParaRPr>
          </a:p>
          <a:p>
            <a:pPr algn="just"/>
            <a:r>
              <a:rPr lang="nl-NL" sz="3600" b="1" dirty="0">
                <a:solidFill>
                  <a:srgbClr val="0000FF"/>
                </a:solidFill>
                <a:latin typeface="Times New Roman"/>
                <a:ea typeface="Times New Roman"/>
              </a:rPr>
              <a:t>    </a:t>
            </a:r>
            <a:r>
              <a:rPr lang="nl-NL" sz="4400" b="1" i="1" dirty="0">
                <a:solidFill>
                  <a:srgbClr val="0000FF"/>
                </a:solidFill>
                <a:latin typeface="Times New Roman"/>
                <a:ea typeface="Times New Roman"/>
              </a:rPr>
              <a:t>Khi gặp vật cản sáng, ánh sáng không truyền qua được nên phía sau vật có một vùng không nhận được ánh sáng truyền tới, đó chính là vùng bóng tối.</a:t>
            </a:r>
            <a:endParaRPr lang="vi-VN" sz="4400" b="1" dirty="0">
              <a:solidFill>
                <a:srgbClr val="0000FF"/>
              </a:solidFill>
            </a:endParaRPr>
          </a:p>
        </p:txBody>
      </p:sp>
    </p:spTree>
    <p:extLst>
      <p:ext uri="{BB962C8B-B14F-4D97-AF65-F5344CB8AC3E}">
        <p14:creationId xmlns:p14="http://schemas.microsoft.com/office/powerpoint/2010/main" val="2010291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AutoShape 83">
            <a:hlinkClick r:id="rId3" action="ppaction://hlinksldjump"/>
          </p:cNvPr>
          <p:cNvSpPr>
            <a:spLocks noChangeArrowheads="1"/>
          </p:cNvSpPr>
          <p:nvPr/>
        </p:nvSpPr>
        <p:spPr bwMode="auto">
          <a:xfrm>
            <a:off x="11033760" y="6172200"/>
            <a:ext cx="457200" cy="3810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0" name="Text Box 84"/>
          <p:cNvSpPr txBox="1">
            <a:spLocks noChangeArrowheads="1"/>
          </p:cNvSpPr>
          <p:nvPr/>
        </p:nvSpPr>
        <p:spPr bwMode="auto">
          <a:xfrm>
            <a:off x="325677" y="1628802"/>
            <a:ext cx="1158657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2800" smtClean="0">
                <a:latin typeface="Times New Roman" pitchFamily="18" charset="0"/>
                <a:cs typeface="Times New Roman" pitchFamily="18" charset="0"/>
              </a:rPr>
              <a:t>Các con hãy thực hành thí nghiệm vui sau:</a:t>
            </a:r>
          </a:p>
          <a:p>
            <a:pPr marL="457200" indent="-457200" eaLnBrk="1" hangingPunct="1">
              <a:spcBef>
                <a:spcPct val="50000"/>
              </a:spcBef>
              <a:buFont typeface="Arial" panose="020B0604020202020204" pitchFamily="34" charset="0"/>
              <a:buChar char="•"/>
            </a:pPr>
            <a:r>
              <a:rPr lang="en-US" sz="2800" smtClean="0">
                <a:latin typeface="Times New Roman" pitchFamily="18" charset="0"/>
                <a:cs typeface="Times New Roman" pitchFamily="18" charset="0"/>
              </a:rPr>
              <a:t>Chuẩn bị: 1 chiếc bút</a:t>
            </a:r>
          </a:p>
          <a:p>
            <a:pPr marL="457200" indent="-457200" eaLnBrk="1" hangingPunct="1">
              <a:spcBef>
                <a:spcPct val="50000"/>
              </a:spcBef>
              <a:buFont typeface="Arial" panose="020B0604020202020204" pitchFamily="34" charset="0"/>
              <a:buChar char="•"/>
            </a:pPr>
            <a:r>
              <a:rPr lang="en-US" sz="2800" smtClean="0">
                <a:latin typeface="Times New Roman" pitchFamily="18" charset="0"/>
                <a:cs typeface="Times New Roman" pitchFamily="18" charset="0"/>
              </a:rPr>
              <a:t>Cách tiến hành: Đặt chiếc bút thẳng đứng dưới bóng đèn học đang bật.</a:t>
            </a:r>
          </a:p>
          <a:p>
            <a:pPr eaLnBrk="1" hangingPunct="1">
              <a:spcBef>
                <a:spcPct val="50000"/>
              </a:spcBef>
            </a:pPr>
            <a:r>
              <a:rPr lang="en-US" sz="2800" smtClean="0">
                <a:latin typeface="Times New Roman" pitchFamily="18" charset="0"/>
                <a:cs typeface="Times New Roman" pitchFamily="18" charset="0"/>
              </a:rPr>
              <a:t>Thay đổi góc chiếu của đèn và quan sát bóng tối để điền vào phiếu học tập sau</a:t>
            </a:r>
            <a:endParaRPr lang="en-US" sz="2800" dirty="0">
              <a:latin typeface="Times New Roman" pitchFamily="18" charset="0"/>
              <a:cs typeface="Times New Roman" pitchFamily="18" charset="0"/>
            </a:endParaRPr>
          </a:p>
        </p:txBody>
      </p:sp>
      <p:sp>
        <p:nvSpPr>
          <p:cNvPr id="6" name="TextBox 5"/>
          <p:cNvSpPr txBox="1"/>
          <p:nvPr/>
        </p:nvSpPr>
        <p:spPr>
          <a:xfrm>
            <a:off x="225468" y="162838"/>
            <a:ext cx="5987442"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2. Đặc điểm của bóng tối</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1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Group 82"/>
          <p:cNvGraphicFramePr>
            <a:graphicFrameLocks/>
          </p:cNvGraphicFramePr>
          <p:nvPr>
            <p:extLst>
              <p:ext uri="{D42A27DB-BD31-4B8C-83A1-F6EECF244321}">
                <p14:modId xmlns:p14="http://schemas.microsoft.com/office/powerpoint/2010/main" val="2189763773"/>
              </p:ext>
            </p:extLst>
          </p:nvPr>
        </p:nvGraphicFramePr>
        <p:xfrm>
          <a:off x="981682" y="1284168"/>
          <a:ext cx="9875520" cy="3121026"/>
        </p:xfrm>
        <a:graphic>
          <a:graphicData uri="http://schemas.openxmlformats.org/drawingml/2006/table">
            <a:tbl>
              <a:tblPr/>
              <a:tblGrid>
                <a:gridCol w="4937760"/>
                <a:gridCol w="4937760"/>
              </a:tblGrid>
              <a:tr h="5182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Thí</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nghiệm</a:t>
                      </a:r>
                      <a:endParaRPr kumimoji="0" lang="en-US" sz="2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Kết</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quả</a:t>
                      </a:r>
                      <a:endParaRPr kumimoji="0" lang="en-US" sz="2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Chiếu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err="1" smtClean="0">
                          <a:ln>
                            <a:noFill/>
                          </a:ln>
                          <a:solidFill>
                            <a:schemeClr val="tx1"/>
                          </a:solidFill>
                          <a:effectLst/>
                          <a:latin typeface="Times New Roman" pitchFamily="18" charset="0"/>
                          <a:cs typeface="Times New Roman" pitchFamily="18" charset="0"/>
                        </a:rPr>
                        <a:t>đèn</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học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ở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phía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chiếc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err="1" smtClean="0">
                          <a:ln>
                            <a:noFill/>
                          </a:ln>
                          <a:solidFill>
                            <a:schemeClr val="tx1"/>
                          </a:solidFill>
                          <a:effectLst/>
                          <a:latin typeface="Times New Roman" pitchFamily="18" charset="0"/>
                          <a:cs typeface="Times New Roman" pitchFamily="18" charset="0"/>
                        </a:rPr>
                        <a:t>bút</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3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Chiếu đèn học ở </a:t>
                      </a: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phía bên phải</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chiếc bút </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Chiếu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err="1" smtClean="0">
                          <a:ln>
                            <a:noFill/>
                          </a:ln>
                          <a:solidFill>
                            <a:schemeClr val="tx1"/>
                          </a:solidFill>
                          <a:effectLst/>
                          <a:latin typeface="Times New Roman" pitchFamily="18" charset="0"/>
                          <a:cs typeface="Times New Roman" pitchFamily="18" charset="0"/>
                        </a:rPr>
                        <a:t>đèn</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học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ở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phía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chiếc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err="1" smtClean="0">
                          <a:ln>
                            <a:noFill/>
                          </a:ln>
                          <a:solidFill>
                            <a:schemeClr val="tx1"/>
                          </a:solidFill>
                          <a:effectLst/>
                          <a:latin typeface="Times New Roman" pitchFamily="18" charset="0"/>
                          <a:cs typeface="Times New Roman" pitchFamily="18" charset="0"/>
                        </a:rPr>
                        <a:t>bút</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3059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754" y="-379375"/>
            <a:ext cx="1639107" cy="2046844"/>
          </a:xfrm>
          <a:prstGeom prst="rect">
            <a:avLst/>
          </a:prstGeom>
        </p:spPr>
      </p:pic>
      <p:grpSp>
        <p:nvGrpSpPr>
          <p:cNvPr id="2" name="Group 51"/>
          <p:cNvGrpSpPr>
            <a:grpSpLocks/>
          </p:cNvGrpSpPr>
          <p:nvPr/>
        </p:nvGrpSpPr>
        <p:grpSpPr bwMode="auto">
          <a:xfrm rot="-527118">
            <a:off x="5513070" y="4960807"/>
            <a:ext cx="731520" cy="228600"/>
            <a:chOff x="3552" y="528"/>
            <a:chExt cx="1467" cy="462"/>
          </a:xfrm>
        </p:grpSpPr>
        <p:sp>
          <p:nvSpPr>
            <p:cNvPr id="3" name="Oval 34"/>
            <p:cNvSpPr>
              <a:spLocks noChangeArrowheads="1"/>
            </p:cNvSpPr>
            <p:nvPr/>
          </p:nvSpPr>
          <p:spPr bwMode="auto">
            <a:xfrm rot="618644" flipH="1">
              <a:off x="3600" y="528"/>
              <a:ext cx="1419" cy="462"/>
            </a:xfrm>
            <a:prstGeom prst="ellipse">
              <a:avLst/>
            </a:prstGeom>
            <a:solidFill>
              <a:srgbClr val="C0C0C0"/>
            </a:solidFill>
            <a:ln w="9525">
              <a:solidFill>
                <a:srgbClr val="C0C0C0"/>
              </a:solidFill>
              <a:round/>
              <a:headEnd/>
              <a:tailEnd/>
            </a:ln>
          </p:spPr>
          <p:txBody>
            <a:bodyPr/>
            <a:lstStyle/>
            <a:p>
              <a:pPr>
                <a:defRPr/>
              </a:pPr>
              <a:endParaRPr lang="vi-VN" kern="0">
                <a:solidFill>
                  <a:sysClr val="windowText" lastClr="000000"/>
                </a:solidFill>
              </a:endParaRPr>
            </a:p>
          </p:txBody>
        </p:sp>
        <p:sp>
          <p:nvSpPr>
            <p:cNvPr id="4" name="Rectangle 35"/>
            <p:cNvSpPr>
              <a:spLocks noChangeArrowheads="1"/>
            </p:cNvSpPr>
            <p:nvPr/>
          </p:nvSpPr>
          <p:spPr bwMode="auto">
            <a:xfrm rot="618644" flipH="1">
              <a:off x="3552" y="864"/>
              <a:ext cx="1419" cy="74"/>
            </a:xfrm>
            <a:prstGeom prst="rect">
              <a:avLst/>
            </a:prstGeom>
            <a:solidFill>
              <a:srgbClr val="C0C0C0"/>
            </a:solidFill>
            <a:ln w="38100" cmpd="dbl">
              <a:solidFill>
                <a:srgbClr val="C0C0C0"/>
              </a:solidFill>
              <a:miter lim="800000"/>
              <a:headEnd/>
              <a:tailEnd/>
            </a:ln>
          </p:spPr>
          <p:txBody>
            <a:bodyPr/>
            <a:lstStyle/>
            <a:p>
              <a:pPr>
                <a:defRPr/>
              </a:pPr>
              <a:endParaRPr lang="vi-VN" kern="0">
                <a:solidFill>
                  <a:sysClr val="windowText" lastClr="000000"/>
                </a:solidFill>
              </a:endParaRPr>
            </a:p>
          </p:txBody>
        </p:sp>
      </p:grpSp>
      <p:grpSp>
        <p:nvGrpSpPr>
          <p:cNvPr id="5" name="Group 4"/>
          <p:cNvGrpSpPr>
            <a:grpSpLocks/>
          </p:cNvGrpSpPr>
          <p:nvPr/>
        </p:nvGrpSpPr>
        <p:grpSpPr bwMode="auto">
          <a:xfrm>
            <a:off x="5638800" y="771394"/>
            <a:ext cx="548640" cy="4457700"/>
            <a:chOff x="7200" y="360"/>
            <a:chExt cx="1800" cy="10620"/>
          </a:xfrm>
        </p:grpSpPr>
        <p:sp>
          <p:nvSpPr>
            <p:cNvPr id="6" name="Oval 5"/>
            <p:cNvSpPr>
              <a:spLocks noChangeArrowheads="1"/>
            </p:cNvSpPr>
            <p:nvPr/>
          </p:nvSpPr>
          <p:spPr bwMode="auto">
            <a:xfrm>
              <a:off x="7200" y="360"/>
              <a:ext cx="1800" cy="900"/>
            </a:xfrm>
            <a:prstGeom prst="ellipse">
              <a:avLst/>
            </a:prstGeom>
            <a:gradFill rotWithShape="1">
              <a:gsLst>
                <a:gs pos="0">
                  <a:srgbClr val="FFFFFF"/>
                </a:gs>
                <a:gs pos="100000">
                  <a:srgbClr val="0000FF"/>
                </a:gs>
              </a:gsLst>
              <a:lin ang="5400000" scaled="1"/>
            </a:gradFill>
            <a:ln w="9525">
              <a:solidFill>
                <a:srgbClr val="000000"/>
              </a:solidFill>
              <a:round/>
              <a:headEnd/>
              <a:tailEnd/>
            </a:ln>
          </p:spPr>
          <p:txBody>
            <a:bodyPr/>
            <a:lstStyle/>
            <a:p>
              <a:pPr>
                <a:defRPr/>
              </a:pPr>
              <a:endParaRPr lang="vi-VN" kern="0">
                <a:solidFill>
                  <a:sysClr val="windowText" lastClr="000000"/>
                </a:solidFill>
              </a:endParaRPr>
            </a:p>
          </p:txBody>
        </p:sp>
        <p:sp>
          <p:nvSpPr>
            <p:cNvPr id="7" name="AutoShape 6"/>
            <p:cNvSpPr>
              <a:spLocks noChangeArrowheads="1"/>
            </p:cNvSpPr>
            <p:nvPr/>
          </p:nvSpPr>
          <p:spPr bwMode="auto">
            <a:xfrm>
              <a:off x="7200" y="1260"/>
              <a:ext cx="1800" cy="9720"/>
            </a:xfrm>
            <a:prstGeom prst="downArrow">
              <a:avLst>
                <a:gd name="adj1" fmla="val 50000"/>
                <a:gd name="adj2" fmla="val 135000"/>
              </a:avLst>
            </a:prstGeom>
            <a:solidFill>
              <a:srgbClr val="3366FF"/>
            </a:solidFill>
            <a:ln w="9525">
              <a:solidFill>
                <a:srgbClr val="000000"/>
              </a:solidFill>
              <a:miter lim="800000"/>
              <a:headEnd/>
              <a:tailEnd/>
            </a:ln>
          </p:spPr>
          <p:txBody>
            <a:bodyPr/>
            <a:lstStyle/>
            <a:p>
              <a:pPr>
                <a:defRPr/>
              </a:pPr>
              <a:endParaRPr lang="vi-VN" kern="0">
                <a:solidFill>
                  <a:sysClr val="windowText" lastClr="000000"/>
                </a:solidFill>
              </a:endParaRPr>
            </a:p>
          </p:txBody>
        </p:sp>
        <p:sp>
          <p:nvSpPr>
            <p:cNvPr id="8" name="AutoShape 7"/>
            <p:cNvSpPr>
              <a:spLocks noChangeArrowheads="1"/>
            </p:cNvSpPr>
            <p:nvPr/>
          </p:nvSpPr>
          <p:spPr bwMode="auto">
            <a:xfrm>
              <a:off x="7740" y="7200"/>
              <a:ext cx="720" cy="3750"/>
            </a:xfrm>
            <a:prstGeom prst="downArrow">
              <a:avLst>
                <a:gd name="adj1" fmla="val 50000"/>
                <a:gd name="adj2" fmla="val 130208"/>
              </a:avLst>
            </a:prstGeom>
            <a:solidFill>
              <a:srgbClr val="FFFF00"/>
            </a:solidFill>
            <a:ln w="9525">
              <a:solidFill>
                <a:srgbClr val="000000"/>
              </a:solidFill>
              <a:miter lim="800000"/>
              <a:headEnd/>
              <a:tailEnd/>
            </a:ln>
          </p:spPr>
          <p:txBody>
            <a:bodyPr/>
            <a:lstStyle/>
            <a:p>
              <a:pPr>
                <a:defRPr/>
              </a:pPr>
              <a:endParaRPr lang="vi-VN" kern="0">
                <a:solidFill>
                  <a:sysClr val="windowText" lastClr="000000"/>
                </a:solidFill>
              </a:endParaRPr>
            </a:p>
          </p:txBody>
        </p:sp>
        <p:sp>
          <p:nvSpPr>
            <p:cNvPr id="9" name="Rectangle 8" descr="Dark vertical"/>
            <p:cNvSpPr>
              <a:spLocks noChangeArrowheads="1"/>
            </p:cNvSpPr>
            <p:nvPr/>
          </p:nvSpPr>
          <p:spPr bwMode="auto">
            <a:xfrm>
              <a:off x="7200" y="1260"/>
              <a:ext cx="1800" cy="7290"/>
            </a:xfrm>
            <a:prstGeom prst="rect">
              <a:avLst/>
            </a:prstGeom>
            <a:pattFill prst="dkVert">
              <a:fgClr>
                <a:srgbClr val="FFFF00"/>
              </a:fgClr>
              <a:bgClr>
                <a:srgbClr val="FF00FF"/>
              </a:bgClr>
            </a:pattFill>
            <a:ln w="9525">
              <a:solidFill>
                <a:srgbClr val="000000"/>
              </a:solidFill>
              <a:miter lim="800000"/>
              <a:headEnd/>
              <a:tailEnd/>
            </a:ln>
          </p:spPr>
          <p:txBody>
            <a:bodyPr/>
            <a:lstStyle/>
            <a:p>
              <a:pPr>
                <a:defRPr/>
              </a:pPr>
              <a:endParaRPr lang="vi-VN" kern="0">
                <a:solidFill>
                  <a:sysClr val="windowText" lastClr="000000"/>
                </a:solidFill>
              </a:endParaRPr>
            </a:p>
          </p:txBody>
        </p:sp>
        <p:sp>
          <p:nvSpPr>
            <p:cNvPr id="10" name="Line 9"/>
            <p:cNvSpPr>
              <a:spLocks noChangeShapeType="1"/>
            </p:cNvSpPr>
            <p:nvPr/>
          </p:nvSpPr>
          <p:spPr bwMode="auto">
            <a:xfrm>
              <a:off x="8100" y="8640"/>
              <a:ext cx="0" cy="23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vi-VN" kern="0">
                <a:solidFill>
                  <a:sysClr val="windowText" lastClr="000000"/>
                </a:solidFill>
              </a:endParaRPr>
            </a:p>
          </p:txBody>
        </p:sp>
        <p:sp>
          <p:nvSpPr>
            <p:cNvPr id="11" name="Rectangle 10" descr="Bouquet"/>
            <p:cNvSpPr>
              <a:spLocks noChangeArrowheads="1"/>
            </p:cNvSpPr>
            <p:nvPr/>
          </p:nvSpPr>
          <p:spPr bwMode="auto">
            <a:xfrm>
              <a:off x="7200" y="975"/>
              <a:ext cx="1800" cy="540"/>
            </a:xfrm>
            <a:prstGeom prst="rect">
              <a:avLst/>
            </a:prstGeom>
            <a:blipFill dpi="0" rotWithShape="1">
              <a:blip r:embed="rId5"/>
              <a:srcRect/>
              <a:tile tx="0" ty="0" sx="100000" sy="100000" flip="none" algn="tl"/>
            </a:blipFill>
            <a:ln w="38100" cmpd="dbl">
              <a:solidFill>
                <a:srgbClr val="000000"/>
              </a:solidFill>
              <a:miter lim="800000"/>
              <a:headEnd/>
              <a:tailEnd/>
            </a:ln>
          </p:spPr>
          <p:txBody>
            <a:bodyPr/>
            <a:lstStyle/>
            <a:p>
              <a:pPr>
                <a:defRPr/>
              </a:pPr>
              <a:endParaRPr lang="vi-VN" kern="0">
                <a:solidFill>
                  <a:sysClr val="windowText" lastClr="000000"/>
                </a:solidFill>
              </a:endParaRPr>
            </a:p>
          </p:txBody>
        </p:sp>
      </p:grpSp>
      <p:grpSp>
        <p:nvGrpSpPr>
          <p:cNvPr id="12" name="Group 40"/>
          <p:cNvGrpSpPr>
            <a:grpSpLocks/>
          </p:cNvGrpSpPr>
          <p:nvPr/>
        </p:nvGrpSpPr>
        <p:grpSpPr bwMode="auto">
          <a:xfrm rot="2385927">
            <a:off x="6073140" y="4962394"/>
            <a:ext cx="5059680" cy="1512888"/>
            <a:chOff x="2617" y="2245"/>
            <a:chExt cx="2656" cy="953"/>
          </a:xfrm>
        </p:grpSpPr>
        <p:sp>
          <p:nvSpPr>
            <p:cNvPr id="13" name="AutoShape 13"/>
            <p:cNvSpPr>
              <a:spLocks noChangeArrowheads="1"/>
            </p:cNvSpPr>
            <p:nvPr/>
          </p:nvSpPr>
          <p:spPr bwMode="auto">
            <a:xfrm rot="4138661" flipH="1">
              <a:off x="3878" y="1570"/>
              <a:ext cx="120" cy="2641"/>
            </a:xfrm>
            <a:prstGeom prst="downArrow">
              <a:avLst>
                <a:gd name="adj1" fmla="val 50000"/>
                <a:gd name="adj2" fmla="val 550208"/>
              </a:avLst>
            </a:prstGeom>
            <a:solidFill>
              <a:srgbClr val="C0C0C0"/>
            </a:solidFill>
            <a:ln w="9525">
              <a:solidFill>
                <a:srgbClr val="C0C0C0"/>
              </a:solidFill>
              <a:miter lim="800000"/>
              <a:headEnd/>
              <a:tailEnd/>
            </a:ln>
          </p:spPr>
          <p:txBody>
            <a:bodyPr/>
            <a:lstStyle/>
            <a:p>
              <a:pPr>
                <a:defRPr/>
              </a:pPr>
              <a:endParaRPr lang="vi-VN" kern="0">
                <a:solidFill>
                  <a:sysClr val="windowText" lastClr="000000"/>
                </a:solidFill>
              </a:endParaRPr>
            </a:p>
          </p:txBody>
        </p:sp>
        <p:sp>
          <p:nvSpPr>
            <p:cNvPr id="14" name="AutoShape 14"/>
            <p:cNvSpPr>
              <a:spLocks noChangeArrowheads="1"/>
            </p:cNvSpPr>
            <p:nvPr/>
          </p:nvSpPr>
          <p:spPr bwMode="auto">
            <a:xfrm rot="4138661" flipH="1">
              <a:off x="3233" y="2645"/>
              <a:ext cx="48" cy="1019"/>
            </a:xfrm>
            <a:prstGeom prst="downArrow">
              <a:avLst>
                <a:gd name="adj1" fmla="val 50000"/>
                <a:gd name="adj2" fmla="val 530729"/>
              </a:avLst>
            </a:prstGeom>
            <a:solidFill>
              <a:srgbClr val="C0C0C0"/>
            </a:solidFill>
            <a:ln w="9525">
              <a:solidFill>
                <a:srgbClr val="C0C0C0"/>
              </a:solidFill>
              <a:miter lim="800000"/>
              <a:headEnd/>
              <a:tailEnd/>
            </a:ln>
          </p:spPr>
          <p:txBody>
            <a:bodyPr/>
            <a:lstStyle/>
            <a:p>
              <a:pPr>
                <a:defRPr/>
              </a:pPr>
              <a:endParaRPr lang="vi-VN" kern="0">
                <a:solidFill>
                  <a:sysClr val="windowText" lastClr="000000"/>
                </a:solidFill>
              </a:endParaRPr>
            </a:p>
          </p:txBody>
        </p:sp>
        <p:sp>
          <p:nvSpPr>
            <p:cNvPr id="15" name="Rectangle 15"/>
            <p:cNvSpPr>
              <a:spLocks noChangeArrowheads="1"/>
            </p:cNvSpPr>
            <p:nvPr/>
          </p:nvSpPr>
          <p:spPr bwMode="auto">
            <a:xfrm rot="4138661" flipH="1">
              <a:off x="4172" y="1786"/>
              <a:ext cx="120" cy="1981"/>
            </a:xfrm>
            <a:prstGeom prst="rect">
              <a:avLst/>
            </a:prstGeom>
            <a:solidFill>
              <a:srgbClr val="C0C0C0"/>
            </a:solidFill>
            <a:ln w="9525">
              <a:solidFill>
                <a:srgbClr val="C0C0C0"/>
              </a:solidFill>
              <a:miter lim="800000"/>
              <a:headEnd/>
              <a:tailEnd/>
            </a:ln>
          </p:spPr>
          <p:txBody>
            <a:bodyPr/>
            <a:lstStyle/>
            <a:p>
              <a:pPr>
                <a:defRPr/>
              </a:pPr>
              <a:endParaRPr lang="vi-VN" kern="0">
                <a:solidFill>
                  <a:sysClr val="windowText" lastClr="000000"/>
                </a:solidFill>
              </a:endParaRPr>
            </a:p>
          </p:txBody>
        </p:sp>
        <p:sp>
          <p:nvSpPr>
            <p:cNvPr id="16" name="Line 16"/>
            <p:cNvSpPr>
              <a:spLocks noChangeShapeType="1"/>
            </p:cNvSpPr>
            <p:nvPr/>
          </p:nvSpPr>
          <p:spPr bwMode="auto">
            <a:xfrm rot="4138661" flipH="1">
              <a:off x="3097" y="2880"/>
              <a:ext cx="0" cy="636"/>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vi-VN" kern="0">
                <a:solidFill>
                  <a:sysClr val="windowText" lastClr="000000"/>
                </a:solidFill>
              </a:endParaRPr>
            </a:p>
          </p:txBody>
        </p:sp>
        <p:grpSp>
          <p:nvGrpSpPr>
            <p:cNvPr id="17" name="Group 18"/>
            <p:cNvGrpSpPr>
              <a:grpSpLocks/>
            </p:cNvGrpSpPr>
            <p:nvPr/>
          </p:nvGrpSpPr>
          <p:grpSpPr bwMode="auto">
            <a:xfrm rot="2559232">
              <a:off x="5107" y="2245"/>
              <a:ext cx="166" cy="302"/>
              <a:chOff x="3987" y="605"/>
              <a:chExt cx="241" cy="383"/>
            </a:xfrm>
          </p:grpSpPr>
          <p:sp>
            <p:nvSpPr>
              <p:cNvPr id="18" name="Oval 12"/>
              <p:cNvSpPr>
                <a:spLocks noChangeArrowheads="1"/>
              </p:cNvSpPr>
              <p:nvPr/>
            </p:nvSpPr>
            <p:spPr bwMode="auto">
              <a:xfrm rot="1579428" flipH="1">
                <a:off x="4054" y="605"/>
                <a:ext cx="174" cy="310"/>
              </a:xfrm>
              <a:prstGeom prst="ellipse">
                <a:avLst/>
              </a:prstGeom>
              <a:solidFill>
                <a:srgbClr val="C0C0C0"/>
              </a:solidFill>
              <a:ln w="9525">
                <a:solidFill>
                  <a:srgbClr val="C0C0C0"/>
                </a:solidFill>
                <a:round/>
                <a:headEnd/>
                <a:tailEnd/>
              </a:ln>
            </p:spPr>
            <p:txBody>
              <a:bodyPr/>
              <a:lstStyle/>
              <a:p>
                <a:pPr>
                  <a:defRPr/>
                </a:pPr>
                <a:endParaRPr lang="vi-VN" kern="0">
                  <a:solidFill>
                    <a:sysClr val="windowText" lastClr="000000"/>
                  </a:solidFill>
                </a:endParaRPr>
              </a:p>
            </p:txBody>
          </p:sp>
          <p:sp>
            <p:nvSpPr>
              <p:cNvPr id="19" name="Rectangle 17"/>
              <p:cNvSpPr>
                <a:spLocks noChangeArrowheads="1"/>
              </p:cNvSpPr>
              <p:nvPr/>
            </p:nvSpPr>
            <p:spPr bwMode="auto">
              <a:xfrm rot="1579428" flipH="1">
                <a:off x="3987" y="802"/>
                <a:ext cx="174" cy="186"/>
              </a:xfrm>
              <a:prstGeom prst="rect">
                <a:avLst/>
              </a:prstGeom>
              <a:solidFill>
                <a:srgbClr val="C0C0C0"/>
              </a:solidFill>
              <a:ln w="38100" cmpd="dbl">
                <a:solidFill>
                  <a:srgbClr val="C0C0C0"/>
                </a:solidFill>
                <a:miter lim="800000"/>
                <a:headEnd/>
                <a:tailEnd/>
              </a:ln>
            </p:spPr>
            <p:txBody>
              <a:bodyPr/>
              <a:lstStyle/>
              <a:p>
                <a:pPr>
                  <a:defRPr/>
                </a:pPr>
                <a:endParaRPr lang="vi-VN" kern="0">
                  <a:solidFill>
                    <a:sysClr val="windowText" lastClr="000000"/>
                  </a:solidFill>
                </a:endParaRPr>
              </a:p>
            </p:txBody>
          </p:sp>
        </p:grpSp>
      </p:grpSp>
      <p:grpSp>
        <p:nvGrpSpPr>
          <p:cNvPr id="20" name="Group 20"/>
          <p:cNvGrpSpPr>
            <a:grpSpLocks/>
          </p:cNvGrpSpPr>
          <p:nvPr/>
        </p:nvGrpSpPr>
        <p:grpSpPr bwMode="auto">
          <a:xfrm rot="-8103296">
            <a:off x="2335530" y="3714619"/>
            <a:ext cx="2103120" cy="4057650"/>
            <a:chOff x="2766" y="605"/>
            <a:chExt cx="1462" cy="3468"/>
          </a:xfrm>
        </p:grpSpPr>
        <p:sp>
          <p:nvSpPr>
            <p:cNvPr id="21" name="AutoShape 21"/>
            <p:cNvSpPr>
              <a:spLocks noChangeArrowheads="1"/>
            </p:cNvSpPr>
            <p:nvPr/>
          </p:nvSpPr>
          <p:spPr bwMode="auto">
            <a:xfrm rot="1579428" flipH="1">
              <a:off x="3243" y="725"/>
              <a:ext cx="174" cy="3348"/>
            </a:xfrm>
            <a:prstGeom prst="downArrow">
              <a:avLst>
                <a:gd name="adj1" fmla="val 50000"/>
                <a:gd name="adj2" fmla="val 481034"/>
              </a:avLst>
            </a:prstGeom>
            <a:solidFill>
              <a:srgbClr val="C0C0C0"/>
            </a:solidFill>
            <a:ln w="9525">
              <a:solidFill>
                <a:srgbClr val="C0C0C0"/>
              </a:solidFill>
              <a:miter lim="800000"/>
              <a:headEnd/>
              <a:tailEnd/>
            </a:ln>
          </p:spPr>
          <p:txBody>
            <a:bodyPr/>
            <a:lstStyle/>
            <a:p>
              <a:pPr>
                <a:defRPr/>
              </a:pPr>
              <a:endParaRPr lang="vi-VN" kern="0">
                <a:solidFill>
                  <a:sysClr val="windowText" lastClr="000000"/>
                </a:solidFill>
              </a:endParaRPr>
            </a:p>
          </p:txBody>
        </p:sp>
        <p:sp>
          <p:nvSpPr>
            <p:cNvPr id="22" name="AutoShape 22"/>
            <p:cNvSpPr>
              <a:spLocks noChangeArrowheads="1"/>
            </p:cNvSpPr>
            <p:nvPr/>
          </p:nvSpPr>
          <p:spPr bwMode="auto">
            <a:xfrm rot="1579428" flipH="1">
              <a:off x="2843" y="2666"/>
              <a:ext cx="70" cy="1292"/>
            </a:xfrm>
            <a:prstGeom prst="downArrow">
              <a:avLst>
                <a:gd name="adj1" fmla="val 50000"/>
                <a:gd name="adj2" fmla="val 461429"/>
              </a:avLst>
            </a:prstGeom>
            <a:solidFill>
              <a:srgbClr val="C0C0C0"/>
            </a:solidFill>
            <a:ln w="9525">
              <a:solidFill>
                <a:srgbClr val="C0C0C0"/>
              </a:solidFill>
              <a:miter lim="800000"/>
              <a:headEnd/>
              <a:tailEnd/>
            </a:ln>
          </p:spPr>
          <p:txBody>
            <a:bodyPr/>
            <a:lstStyle/>
            <a:p>
              <a:pPr>
                <a:defRPr/>
              </a:pPr>
              <a:endParaRPr lang="vi-VN" kern="0">
                <a:solidFill>
                  <a:sysClr val="windowText" lastClr="000000"/>
                </a:solidFill>
              </a:endParaRPr>
            </a:p>
          </p:txBody>
        </p:sp>
        <p:sp>
          <p:nvSpPr>
            <p:cNvPr id="23" name="Rectangle 23"/>
            <p:cNvSpPr>
              <a:spLocks noChangeArrowheads="1"/>
            </p:cNvSpPr>
            <p:nvPr/>
          </p:nvSpPr>
          <p:spPr bwMode="auto">
            <a:xfrm rot="1579428" flipH="1">
              <a:off x="3428" y="769"/>
              <a:ext cx="174" cy="2511"/>
            </a:xfrm>
            <a:prstGeom prst="rect">
              <a:avLst/>
            </a:prstGeom>
            <a:solidFill>
              <a:srgbClr val="C0C0C0"/>
            </a:solidFill>
            <a:ln w="9525">
              <a:solidFill>
                <a:srgbClr val="C0C0C0"/>
              </a:solidFill>
              <a:miter lim="800000"/>
              <a:headEnd/>
              <a:tailEnd/>
            </a:ln>
          </p:spPr>
          <p:txBody>
            <a:bodyPr/>
            <a:lstStyle/>
            <a:p>
              <a:pPr>
                <a:defRPr/>
              </a:pPr>
              <a:endParaRPr lang="vi-VN" kern="0">
                <a:solidFill>
                  <a:sysClr val="windowText" lastClr="000000"/>
                </a:solidFill>
              </a:endParaRPr>
            </a:p>
          </p:txBody>
        </p:sp>
        <p:sp>
          <p:nvSpPr>
            <p:cNvPr id="24" name="Line 24"/>
            <p:cNvSpPr>
              <a:spLocks noChangeShapeType="1"/>
            </p:cNvSpPr>
            <p:nvPr/>
          </p:nvSpPr>
          <p:spPr bwMode="auto">
            <a:xfrm rot="1579428" flipH="1">
              <a:off x="2766" y="3136"/>
              <a:ext cx="0" cy="806"/>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vi-VN" kern="0">
                <a:solidFill>
                  <a:sysClr val="windowText" lastClr="000000"/>
                </a:solidFill>
              </a:endParaRPr>
            </a:p>
          </p:txBody>
        </p:sp>
        <p:grpSp>
          <p:nvGrpSpPr>
            <p:cNvPr id="25" name="Group 25"/>
            <p:cNvGrpSpPr>
              <a:grpSpLocks/>
            </p:cNvGrpSpPr>
            <p:nvPr/>
          </p:nvGrpSpPr>
          <p:grpSpPr bwMode="auto">
            <a:xfrm>
              <a:off x="3987" y="605"/>
              <a:ext cx="241" cy="383"/>
              <a:chOff x="3987" y="605"/>
              <a:chExt cx="241" cy="383"/>
            </a:xfrm>
          </p:grpSpPr>
          <p:sp>
            <p:nvSpPr>
              <p:cNvPr id="26" name="Oval 26"/>
              <p:cNvSpPr>
                <a:spLocks noChangeArrowheads="1"/>
              </p:cNvSpPr>
              <p:nvPr/>
            </p:nvSpPr>
            <p:spPr bwMode="auto">
              <a:xfrm rot="1579428" flipH="1">
                <a:off x="4054" y="605"/>
                <a:ext cx="174" cy="310"/>
              </a:xfrm>
              <a:prstGeom prst="ellipse">
                <a:avLst/>
              </a:prstGeom>
              <a:solidFill>
                <a:srgbClr val="C0C0C0"/>
              </a:solidFill>
              <a:ln w="9525">
                <a:solidFill>
                  <a:srgbClr val="C0C0C0"/>
                </a:solidFill>
                <a:round/>
                <a:headEnd/>
                <a:tailEnd/>
              </a:ln>
            </p:spPr>
            <p:txBody>
              <a:bodyPr/>
              <a:lstStyle/>
              <a:p>
                <a:pPr>
                  <a:defRPr/>
                </a:pPr>
                <a:endParaRPr lang="vi-VN" kern="0">
                  <a:solidFill>
                    <a:sysClr val="windowText" lastClr="000000"/>
                  </a:solidFill>
                </a:endParaRPr>
              </a:p>
            </p:txBody>
          </p:sp>
          <p:sp>
            <p:nvSpPr>
              <p:cNvPr id="27" name="Rectangle 27"/>
              <p:cNvSpPr>
                <a:spLocks noChangeArrowheads="1"/>
              </p:cNvSpPr>
              <p:nvPr/>
            </p:nvSpPr>
            <p:spPr bwMode="auto">
              <a:xfrm rot="1579428" flipH="1">
                <a:off x="3987" y="802"/>
                <a:ext cx="174" cy="186"/>
              </a:xfrm>
              <a:prstGeom prst="rect">
                <a:avLst/>
              </a:prstGeom>
              <a:solidFill>
                <a:srgbClr val="C0C0C0"/>
              </a:solidFill>
              <a:ln w="38100" cmpd="dbl">
                <a:solidFill>
                  <a:srgbClr val="C0C0C0"/>
                </a:solidFill>
                <a:miter lim="800000"/>
                <a:headEnd/>
                <a:tailEnd/>
              </a:ln>
            </p:spPr>
            <p:txBody>
              <a:bodyPr/>
              <a:lstStyle/>
              <a:p>
                <a:pPr>
                  <a:defRPr/>
                </a:pPr>
                <a:endParaRPr lang="vi-VN" kern="0">
                  <a:solidFill>
                    <a:sysClr val="windowText" lastClr="000000"/>
                  </a:solidFill>
                </a:endParaRPr>
              </a:p>
            </p:txBody>
          </p:sp>
        </p:grpSp>
      </p:grpSp>
      <p:sp>
        <p:nvSpPr>
          <p:cNvPr id="31" name="Text Box 44"/>
          <p:cNvSpPr txBox="1">
            <a:spLocks noChangeArrowheads="1"/>
          </p:cNvSpPr>
          <p:nvPr/>
        </p:nvSpPr>
        <p:spPr bwMode="auto">
          <a:xfrm>
            <a:off x="644813" y="1937928"/>
            <a:ext cx="4846320" cy="1384995"/>
          </a:xfrm>
          <a:prstGeom prst="rect">
            <a:avLst/>
          </a:prstGeom>
          <a:noFill/>
          <a:ln w="9525">
            <a:solidFill>
              <a:srgbClr val="56C7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thaiDist">
              <a:spcBef>
                <a:spcPct val="50000"/>
              </a:spcBef>
              <a:defRPr/>
            </a:pPr>
            <a:r>
              <a:rPr lang="en-US" altLang="en-US" sz="2800" u="sng" kern="0" dirty="0" err="1">
                <a:solidFill>
                  <a:schemeClr val="accent6"/>
                </a:solidFill>
                <a:latin typeface="Arial" charset="0"/>
              </a:rPr>
              <a:t>Thí</a:t>
            </a:r>
            <a:r>
              <a:rPr lang="en-US" altLang="en-US" sz="2800" u="sng" kern="0" dirty="0">
                <a:solidFill>
                  <a:schemeClr val="accent6"/>
                </a:solidFill>
                <a:latin typeface="Arial" charset="0"/>
              </a:rPr>
              <a:t> </a:t>
            </a:r>
            <a:r>
              <a:rPr lang="en-US" altLang="en-US" sz="2800" u="sng" kern="0" dirty="0" err="1">
                <a:solidFill>
                  <a:schemeClr val="accent6"/>
                </a:solidFill>
                <a:latin typeface="Arial" charset="0"/>
              </a:rPr>
              <a:t>nghiệm</a:t>
            </a:r>
            <a:r>
              <a:rPr lang="en-US" altLang="en-US" sz="2800" kern="0" dirty="0">
                <a:solidFill>
                  <a:schemeClr val="accent6"/>
                </a:solidFill>
                <a:latin typeface="Arial" charset="0"/>
              </a:rPr>
              <a:t>: </a:t>
            </a:r>
            <a:r>
              <a:rPr lang="en-US" altLang="en-US" sz="2800" kern="0" dirty="0" err="1">
                <a:solidFill>
                  <a:sysClr val="windowText" lastClr="000000"/>
                </a:solidFill>
                <a:latin typeface="Arial" charset="0"/>
              </a:rPr>
              <a:t>Thay</a:t>
            </a:r>
            <a:r>
              <a:rPr lang="en-US" altLang="en-US" sz="2800" kern="0" dirty="0">
                <a:solidFill>
                  <a:sysClr val="windowText" lastClr="000000"/>
                </a:solidFill>
                <a:latin typeface="Arial" charset="0"/>
              </a:rPr>
              <a:t> </a:t>
            </a:r>
            <a:r>
              <a:rPr lang="en-US" altLang="en-US" sz="2800" kern="0" err="1">
                <a:solidFill>
                  <a:sysClr val="windowText" lastClr="000000"/>
                </a:solidFill>
                <a:latin typeface="Arial" charset="0"/>
              </a:rPr>
              <a:t>đổi</a:t>
            </a:r>
            <a:r>
              <a:rPr lang="en-US" altLang="en-US" sz="2800" kern="0">
                <a:solidFill>
                  <a:sysClr val="windowText" lastClr="000000"/>
                </a:solidFill>
                <a:latin typeface="Arial" charset="0"/>
              </a:rPr>
              <a:t> </a:t>
            </a:r>
            <a:r>
              <a:rPr lang="en-US" altLang="en-US" sz="2800" kern="0">
                <a:solidFill>
                  <a:schemeClr val="accent1"/>
                </a:solidFill>
                <a:latin typeface="Arial" charset="0"/>
              </a:rPr>
              <a:t>hướng </a:t>
            </a:r>
            <a:r>
              <a:rPr lang="en-US" altLang="en-US" sz="2800" kern="0" dirty="0" err="1">
                <a:solidFill>
                  <a:schemeClr val="accent1"/>
                </a:solidFill>
                <a:latin typeface="Arial" charset="0"/>
              </a:rPr>
              <a:t>chiếu</a:t>
            </a:r>
            <a:r>
              <a:rPr lang="en-US" altLang="en-US" sz="2800" kern="0" dirty="0">
                <a:solidFill>
                  <a:schemeClr val="accent1"/>
                </a:solidFill>
                <a:latin typeface="Arial" charset="0"/>
              </a:rPr>
              <a:t> </a:t>
            </a:r>
            <a:r>
              <a:rPr lang="en-US" altLang="en-US" sz="2800" kern="0" dirty="0" err="1">
                <a:solidFill>
                  <a:schemeClr val="accent1"/>
                </a:solidFill>
                <a:latin typeface="Arial" charset="0"/>
              </a:rPr>
              <a:t>sáng</a:t>
            </a:r>
            <a:r>
              <a:rPr lang="en-US" altLang="en-US" sz="2800" kern="0" dirty="0">
                <a:solidFill>
                  <a:schemeClr val="accent1"/>
                </a:solidFill>
                <a:latin typeface="Arial" charset="0"/>
              </a:rPr>
              <a:t> </a:t>
            </a:r>
            <a:r>
              <a:rPr lang="en-US" altLang="en-US" sz="2800" kern="0" dirty="0" err="1">
                <a:solidFill>
                  <a:sysClr val="windowText" lastClr="000000"/>
                </a:solidFill>
                <a:latin typeface="Arial" charset="0"/>
              </a:rPr>
              <a:t>của</a:t>
            </a:r>
            <a:r>
              <a:rPr lang="en-US" altLang="en-US" sz="2800" kern="0" dirty="0">
                <a:solidFill>
                  <a:sysClr val="windowText" lastClr="000000"/>
                </a:solidFill>
                <a:latin typeface="Arial" charset="0"/>
              </a:rPr>
              <a:t> </a:t>
            </a:r>
            <a:r>
              <a:rPr lang="en-US" altLang="en-US" sz="2800" kern="0" dirty="0" err="1">
                <a:solidFill>
                  <a:sysClr val="windowText" lastClr="000000"/>
                </a:solidFill>
                <a:latin typeface="Arial" charset="0"/>
              </a:rPr>
              <a:t>vật</a:t>
            </a:r>
            <a:r>
              <a:rPr lang="en-US" altLang="en-US" sz="2800" kern="0" dirty="0">
                <a:solidFill>
                  <a:sysClr val="windowText" lastClr="000000"/>
                </a:solidFill>
                <a:latin typeface="Arial" charset="0"/>
              </a:rPr>
              <a:t> </a:t>
            </a:r>
            <a:r>
              <a:rPr lang="en-US" altLang="en-US" sz="2800" kern="0" dirty="0" err="1">
                <a:solidFill>
                  <a:sysClr val="windowText" lastClr="000000"/>
                </a:solidFill>
                <a:latin typeface="Arial" charset="0"/>
              </a:rPr>
              <a:t>chiếu</a:t>
            </a:r>
            <a:r>
              <a:rPr lang="en-US" altLang="en-US" sz="2800" kern="0" dirty="0">
                <a:solidFill>
                  <a:sysClr val="windowText" lastClr="000000"/>
                </a:solidFill>
                <a:latin typeface="Arial" charset="0"/>
              </a:rPr>
              <a:t> </a:t>
            </a:r>
            <a:r>
              <a:rPr lang="en-US" altLang="en-US" sz="2800" kern="0" dirty="0" err="1">
                <a:solidFill>
                  <a:sysClr val="windowText" lastClr="000000"/>
                </a:solidFill>
                <a:latin typeface="Arial" charset="0"/>
              </a:rPr>
              <a:t>sáng</a:t>
            </a:r>
            <a:r>
              <a:rPr lang="en-US" altLang="en-US" sz="2800" kern="0" dirty="0">
                <a:solidFill>
                  <a:sysClr val="windowText" lastClr="000000"/>
                </a:solidFill>
                <a:latin typeface="Arial" charset="0"/>
              </a:rPr>
              <a:t>, </a:t>
            </a:r>
            <a:r>
              <a:rPr lang="en-US" altLang="en-US" sz="2800" kern="0" dirty="0" err="1">
                <a:solidFill>
                  <a:sysClr val="windowText" lastClr="000000"/>
                </a:solidFill>
                <a:latin typeface="Arial" charset="0"/>
              </a:rPr>
              <a:t>đối</a:t>
            </a:r>
            <a:r>
              <a:rPr lang="en-US" altLang="en-US" sz="2800" kern="0" dirty="0">
                <a:solidFill>
                  <a:sysClr val="windowText" lastClr="000000"/>
                </a:solidFill>
                <a:latin typeface="Arial" charset="0"/>
              </a:rPr>
              <a:t> </a:t>
            </a:r>
            <a:r>
              <a:rPr lang="en-US" altLang="en-US" sz="2800" kern="0" dirty="0" err="1">
                <a:solidFill>
                  <a:sysClr val="windowText" lastClr="000000"/>
                </a:solidFill>
                <a:latin typeface="Arial" charset="0"/>
              </a:rPr>
              <a:t>với</a:t>
            </a:r>
            <a:r>
              <a:rPr lang="en-US" altLang="en-US" sz="2800" kern="0" dirty="0">
                <a:solidFill>
                  <a:sysClr val="windowText" lastClr="000000"/>
                </a:solidFill>
                <a:latin typeface="Arial" charset="0"/>
              </a:rPr>
              <a:t> </a:t>
            </a:r>
            <a:r>
              <a:rPr lang="en-US" altLang="en-US" sz="2800" kern="0" dirty="0" err="1">
                <a:solidFill>
                  <a:sysClr val="windowText" lastClr="000000"/>
                </a:solidFill>
                <a:latin typeface="Arial" charset="0"/>
              </a:rPr>
              <a:t>vật</a:t>
            </a:r>
            <a:r>
              <a:rPr lang="en-US" altLang="en-US" sz="2800" kern="0" dirty="0">
                <a:solidFill>
                  <a:sysClr val="windowText" lastClr="000000"/>
                </a:solidFill>
                <a:latin typeface="Arial" charset="0"/>
              </a:rPr>
              <a:t> </a:t>
            </a:r>
            <a:r>
              <a:rPr lang="en-US" altLang="en-US" sz="2800" kern="0" dirty="0" err="1">
                <a:solidFill>
                  <a:sysClr val="windowText" lastClr="000000"/>
                </a:solidFill>
                <a:latin typeface="Arial" charset="0"/>
              </a:rPr>
              <a:t>cản</a:t>
            </a:r>
            <a:r>
              <a:rPr lang="en-US" altLang="en-US" sz="2800" kern="0" dirty="0">
                <a:solidFill>
                  <a:sysClr val="windowText" lastClr="000000"/>
                </a:solidFill>
                <a:latin typeface="Arial" charset="0"/>
              </a:rPr>
              <a:t> </a:t>
            </a:r>
            <a:r>
              <a:rPr lang="en-US" altLang="en-US" sz="2800" kern="0" dirty="0" err="1">
                <a:solidFill>
                  <a:sysClr val="windowText" lastClr="000000"/>
                </a:solidFill>
                <a:latin typeface="Arial" charset="0"/>
              </a:rPr>
              <a:t>sáng</a:t>
            </a:r>
            <a:r>
              <a:rPr lang="en-US" altLang="en-US" sz="2800" kern="0" dirty="0">
                <a:solidFill>
                  <a:sysClr val="windowText" lastClr="000000"/>
                </a:solidFill>
                <a:latin typeface="Arial" charset="0"/>
              </a:rPr>
              <a:t>.</a:t>
            </a:r>
          </a:p>
        </p:txBody>
      </p:sp>
      <p:sp>
        <p:nvSpPr>
          <p:cNvPr id="32" name="AutoShape 47">
            <a:hlinkClick r:id="rId6" action="ppaction://hlinksldjump" highlightClick="1"/>
          </p:cNvPr>
          <p:cNvSpPr>
            <a:spLocks noChangeArrowheads="1"/>
          </p:cNvSpPr>
          <p:nvPr/>
        </p:nvSpPr>
        <p:spPr bwMode="auto">
          <a:xfrm>
            <a:off x="11125200" y="6638794"/>
            <a:ext cx="457200" cy="457200"/>
          </a:xfrm>
          <a:prstGeom prst="actionButtonHome">
            <a:avLst/>
          </a:prstGeom>
          <a:gradFill rotWithShape="1">
            <a:gsLst>
              <a:gs pos="0">
                <a:srgbClr val="4E67C8"/>
              </a:gs>
              <a:gs pos="50000">
                <a:srgbClr val="FFFF00"/>
              </a:gs>
              <a:gs pos="100000">
                <a:srgbClr val="4E67C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ysClr val="windowText" lastClr="000000"/>
              </a:solidFill>
            </a:endParaRPr>
          </a:p>
        </p:txBody>
      </p:sp>
      <p:sp>
        <p:nvSpPr>
          <p:cNvPr id="33" name="Text Box 50"/>
          <p:cNvSpPr txBox="1">
            <a:spLocks noChangeArrowheads="1"/>
          </p:cNvSpPr>
          <p:nvPr/>
        </p:nvSpPr>
        <p:spPr bwMode="auto">
          <a:xfrm>
            <a:off x="6509861" y="1972256"/>
            <a:ext cx="4206240" cy="2677656"/>
          </a:xfrm>
          <a:prstGeom prst="rect">
            <a:avLst/>
          </a:prstGeom>
          <a:noFill/>
          <a:ln w="9525">
            <a:solidFill>
              <a:srgbClr val="56C7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thaiDist">
              <a:spcBef>
                <a:spcPct val="50000"/>
              </a:spcBef>
              <a:defRPr/>
            </a:pPr>
            <a:r>
              <a:rPr lang="en-US" altLang="en-US" sz="2800" u="sng" kern="0" dirty="0" err="1">
                <a:solidFill>
                  <a:schemeClr val="accent6"/>
                </a:solidFill>
                <a:latin typeface="Times New Roman" pitchFamily="18" charset="0"/>
                <a:cs typeface="Times New Roman" pitchFamily="18" charset="0"/>
              </a:rPr>
              <a:t>Kết</a:t>
            </a:r>
            <a:r>
              <a:rPr lang="en-US" altLang="en-US" sz="2800" u="sng" kern="0" dirty="0">
                <a:solidFill>
                  <a:schemeClr val="accent6"/>
                </a:solidFill>
                <a:latin typeface="Times New Roman" pitchFamily="18" charset="0"/>
                <a:cs typeface="Times New Roman" pitchFamily="18" charset="0"/>
              </a:rPr>
              <a:t> </a:t>
            </a:r>
            <a:r>
              <a:rPr lang="en-US" altLang="en-US" sz="2800" u="sng" kern="0" dirty="0" err="1">
                <a:solidFill>
                  <a:schemeClr val="accent6"/>
                </a:solidFill>
                <a:latin typeface="Times New Roman" pitchFamily="18" charset="0"/>
                <a:cs typeface="Times New Roman" pitchFamily="18" charset="0"/>
              </a:rPr>
              <a:t>luận</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Khi</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thay</a:t>
            </a:r>
            <a:r>
              <a:rPr lang="en-US" altLang="en-US" sz="2800" kern="0" dirty="0">
                <a:solidFill>
                  <a:sysClr val="windowText" lastClr="000000"/>
                </a:solidFill>
                <a:latin typeface="Times New Roman" pitchFamily="18" charset="0"/>
                <a:cs typeface="Times New Roman" pitchFamily="18" charset="0"/>
              </a:rPr>
              <a:t> </a:t>
            </a:r>
            <a:r>
              <a:rPr lang="en-US" altLang="en-US" sz="2800" kern="0" err="1">
                <a:solidFill>
                  <a:sysClr val="windowText" lastClr="000000"/>
                </a:solidFill>
                <a:latin typeface="Times New Roman" pitchFamily="18" charset="0"/>
                <a:cs typeface="Times New Roman" pitchFamily="18" charset="0"/>
              </a:rPr>
              <a:t>đổi</a:t>
            </a:r>
            <a:r>
              <a:rPr lang="en-US" altLang="en-US" sz="2800" kern="0">
                <a:solidFill>
                  <a:sysClr val="windowText" lastClr="000000"/>
                </a:solidFill>
                <a:latin typeface="Times New Roman" pitchFamily="18" charset="0"/>
                <a:cs typeface="Times New Roman" pitchFamily="18" charset="0"/>
              </a:rPr>
              <a:t>  hướng chiếu </a:t>
            </a:r>
            <a:r>
              <a:rPr lang="en-US" altLang="en-US" sz="2800" kern="0" dirty="0" err="1">
                <a:solidFill>
                  <a:sysClr val="windowText" lastClr="000000"/>
                </a:solidFill>
                <a:latin typeface="Times New Roman" pitchFamily="18" charset="0"/>
                <a:cs typeface="Times New Roman" pitchFamily="18" charset="0"/>
              </a:rPr>
              <a:t>sáng</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của</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vật</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chiếu</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sáng</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đối</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với</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vật</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cản</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sáng</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thì</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bóng</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của</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vật</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thay</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đổi</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về</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hình</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dạng</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kích</a:t>
            </a:r>
            <a:r>
              <a:rPr lang="en-US" altLang="en-US" sz="2800" kern="0" dirty="0">
                <a:solidFill>
                  <a:sysClr val="windowText" lastClr="000000"/>
                </a:solidFill>
                <a:latin typeface="Times New Roman" pitchFamily="18" charset="0"/>
                <a:cs typeface="Times New Roman" pitchFamily="18" charset="0"/>
              </a:rPr>
              <a:t> </a:t>
            </a:r>
            <a:r>
              <a:rPr lang="en-US" altLang="en-US" sz="2800" kern="0" dirty="0" err="1">
                <a:solidFill>
                  <a:sysClr val="windowText" lastClr="000000"/>
                </a:solidFill>
                <a:latin typeface="Times New Roman" pitchFamily="18" charset="0"/>
                <a:cs typeface="Times New Roman" pitchFamily="18" charset="0"/>
              </a:rPr>
              <a:t>thước</a:t>
            </a:r>
            <a:r>
              <a:rPr lang="en-US" altLang="en-US" sz="2800" kern="0" dirty="0">
                <a:solidFill>
                  <a:sysClr val="windowText" lastClr="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51204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4" presetClass="exit" presetSubtype="0" fill="hold" nodeType="clickEffect">
                                  <p:stCondLst>
                                    <p:cond delay="0"/>
                                  </p:stCondLst>
                                  <p:childTnLst>
                                    <p:anim to="" calcmode="lin" valueType="num">
                                      <p:cBhvr>
                                        <p:cTn id="12" dur="1"/>
                                        <p:tgtEl>
                                          <p:spTgt spid="2"/>
                                        </p:tgtEl>
                                        <p:attrNameLst>
                                          <p:attrName/>
                                        </p:attrNameLst>
                                      </p:cBhvr>
                                    </p:anim>
                                    <p:set>
                                      <p:cBhvr>
                                        <p:cTn id="13" dur="1" fill="hold">
                                          <p:stCondLst>
                                            <p:cond delay="0"/>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1000"/>
                                        <p:tgtEl>
                                          <p:spTgt spid="20"/>
                                        </p:tgtEl>
                                      </p:cBhvr>
                                    </p:animEffect>
                                  </p:childTnLst>
                                  <p:subTnLst>
                                    <p:audio>
                                      <p:cMediaNode>
                                        <p:cTn display="0" masterRel="sameClick">
                                          <p:stCondLst>
                                            <p:cond evt="begin" delay="0">
                                              <p:tn val="16"/>
                                            </p:cond>
                                          </p:stCondLst>
                                          <p:endCondLst>
                                            <p:cond evt="onStopAudio" delay="0">
                                              <p:tgtEl>
                                                <p:sldTgt/>
                                              </p:tgtEl>
                                            </p:cond>
                                          </p:endCondLst>
                                        </p:cTn>
                                        <p:tgtEl>
                                          <p:sndTgt r:embed="rId2"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2"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4" presetClass="exit" presetSubtype="0" fill="hold" grpId="0" nodeType="clickEffect">
                                  <p:stCondLst>
                                    <p:cond delay="0"/>
                                  </p:stCondLst>
                                  <p:childTnLst>
                                    <p:anim to="" calcmode="lin" valueType="num">
                                      <p:cBhvr>
                                        <p:cTn id="32" dur="1"/>
                                        <p:tgtEl>
                                          <p:spTgt spid="31"/>
                                        </p:tgtEl>
                                        <p:attrNameLst>
                                          <p:attrName/>
                                        </p:attrNameLst>
                                      </p:cBhvr>
                                    </p:anim>
                                    <p:set>
                                      <p:cBhvr>
                                        <p:cTn id="33" dur="1" fill="hold">
                                          <p:stCondLst>
                                            <p:cond delay="0"/>
                                          </p:stCondLst>
                                        </p:cTn>
                                        <p:tgtEl>
                                          <p:spTgt spid="3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Group 82"/>
          <p:cNvGraphicFramePr>
            <a:graphicFrameLocks/>
          </p:cNvGraphicFramePr>
          <p:nvPr>
            <p:extLst>
              <p:ext uri="{D42A27DB-BD31-4B8C-83A1-F6EECF244321}">
                <p14:modId xmlns:p14="http://schemas.microsoft.com/office/powerpoint/2010/main" val="2973940785"/>
              </p:ext>
            </p:extLst>
          </p:nvPr>
        </p:nvGraphicFramePr>
        <p:xfrm>
          <a:off x="926927" y="1900791"/>
          <a:ext cx="10106834" cy="3121026"/>
        </p:xfrm>
        <a:graphic>
          <a:graphicData uri="http://schemas.openxmlformats.org/drawingml/2006/table">
            <a:tbl>
              <a:tblPr/>
              <a:tblGrid>
                <a:gridCol w="5169074"/>
                <a:gridCol w="4937760"/>
              </a:tblGrid>
              <a:tr h="5182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smtClean="0">
                          <a:ln>
                            <a:noFill/>
                          </a:ln>
                          <a:solidFill>
                            <a:srgbClr val="0000FF"/>
                          </a:solidFill>
                          <a:effectLst/>
                          <a:latin typeface="Arial" charset="0"/>
                          <a:cs typeface="Arial" charset="0"/>
                        </a:rPr>
                        <a:t>Thí</a:t>
                      </a:r>
                      <a:r>
                        <a:rPr kumimoji="0" lang="en-US" sz="2800" b="0" i="0" u="none" strike="noStrike" cap="none" normalizeH="0" baseline="0" dirty="0" smtClean="0">
                          <a:ln>
                            <a:noFill/>
                          </a:ln>
                          <a:solidFill>
                            <a:srgbClr val="0000FF"/>
                          </a:solidFill>
                          <a:effectLst/>
                          <a:latin typeface="Arial" charset="0"/>
                          <a:cs typeface="Arial" charset="0"/>
                        </a:rPr>
                        <a:t> </a:t>
                      </a:r>
                      <a:r>
                        <a:rPr kumimoji="0" lang="en-US" sz="2800" b="0" i="0" u="none" strike="noStrike" cap="none" normalizeH="0" baseline="0" dirty="0" err="1" smtClean="0">
                          <a:ln>
                            <a:noFill/>
                          </a:ln>
                          <a:solidFill>
                            <a:srgbClr val="0000FF"/>
                          </a:solidFill>
                          <a:effectLst/>
                          <a:latin typeface="Arial" charset="0"/>
                          <a:cs typeface="Arial" charset="0"/>
                        </a:rPr>
                        <a:t>nghiệm</a:t>
                      </a:r>
                      <a:endParaRPr kumimoji="0" lang="en-US" sz="2800" b="0" i="0" u="none" strike="noStrike" cap="none" normalizeH="0" baseline="0" dirty="0" smtClean="0">
                        <a:ln>
                          <a:noFill/>
                        </a:ln>
                        <a:solidFill>
                          <a:srgbClr val="0000FF"/>
                        </a:solidFill>
                        <a:effectLst/>
                        <a:latin typeface="Arial" charset="0"/>
                        <a:cs typeface="Arial" charset="0"/>
                      </a:endParaRP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smtClean="0">
                          <a:ln>
                            <a:noFill/>
                          </a:ln>
                          <a:solidFill>
                            <a:srgbClr val="0000FF"/>
                          </a:solidFill>
                          <a:effectLst/>
                          <a:latin typeface="Arial" charset="0"/>
                          <a:cs typeface="Arial" charset="0"/>
                        </a:rPr>
                        <a:t>Kết</a:t>
                      </a:r>
                      <a:r>
                        <a:rPr kumimoji="0" lang="en-US" sz="2800" b="0" i="0" u="none" strike="noStrike" cap="none" normalizeH="0" baseline="0" dirty="0" smtClean="0">
                          <a:ln>
                            <a:noFill/>
                          </a:ln>
                          <a:solidFill>
                            <a:srgbClr val="0000FF"/>
                          </a:solidFill>
                          <a:effectLst/>
                          <a:latin typeface="Arial" charset="0"/>
                          <a:cs typeface="Arial" charset="0"/>
                        </a:rPr>
                        <a:t> </a:t>
                      </a:r>
                      <a:r>
                        <a:rPr kumimoji="0" lang="en-US" sz="2800" b="0" i="0" u="none" strike="noStrike" cap="none" normalizeH="0" baseline="0" dirty="0" err="1" smtClean="0">
                          <a:ln>
                            <a:noFill/>
                          </a:ln>
                          <a:solidFill>
                            <a:srgbClr val="0000FF"/>
                          </a:solidFill>
                          <a:effectLst/>
                          <a:latin typeface="Arial" charset="0"/>
                          <a:cs typeface="Arial" charset="0"/>
                        </a:rPr>
                        <a:t>quả</a:t>
                      </a:r>
                      <a:endParaRPr kumimoji="0" lang="en-US" sz="2800" b="0" i="0" u="none" strike="noStrike" cap="none" normalizeH="0" baseline="0" dirty="0" smtClean="0">
                        <a:ln>
                          <a:noFill/>
                        </a:ln>
                        <a:solidFill>
                          <a:srgbClr val="0000FF"/>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smtClean="0">
                          <a:ln>
                            <a:noFill/>
                          </a:ln>
                          <a:solidFill>
                            <a:schemeClr val="tx1"/>
                          </a:solidFill>
                          <a:effectLst/>
                          <a:latin typeface="Arial" charset="0"/>
                          <a:cs typeface="Arial" charset="0"/>
                        </a:rPr>
                        <a:t>Chiếu</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err="1" smtClean="0">
                          <a:ln>
                            <a:noFill/>
                          </a:ln>
                          <a:solidFill>
                            <a:schemeClr val="tx1"/>
                          </a:solidFill>
                          <a:effectLst/>
                          <a:latin typeface="Arial" charset="0"/>
                          <a:cs typeface="Arial" charset="0"/>
                        </a:rPr>
                        <a:t>đèn</a:t>
                      </a:r>
                      <a:r>
                        <a:rPr kumimoji="0" lang="en-US" sz="2400" b="0" i="0" u="none" strike="noStrike" cap="none" normalizeH="0" baseline="0" smtClean="0">
                          <a:ln>
                            <a:noFill/>
                          </a:ln>
                          <a:solidFill>
                            <a:schemeClr val="tx1"/>
                          </a:solidFill>
                          <a:effectLst/>
                          <a:latin typeface="Arial" charset="0"/>
                          <a:cs typeface="Arial" charset="0"/>
                        </a:rPr>
                        <a:t> học </a:t>
                      </a:r>
                      <a:r>
                        <a:rPr kumimoji="0" lang="en-US" sz="2400" b="0" i="0" u="none" strike="noStrike" cap="none" normalizeH="0" baseline="0" dirty="0" smtClean="0">
                          <a:ln>
                            <a:noFill/>
                          </a:ln>
                          <a:solidFill>
                            <a:schemeClr val="tx1"/>
                          </a:solidFill>
                          <a:effectLst/>
                          <a:latin typeface="Arial" charset="0"/>
                          <a:cs typeface="Arial" charset="0"/>
                        </a:rPr>
                        <a:t>ở </a:t>
                      </a:r>
                      <a:r>
                        <a:rPr kumimoji="0" lang="en-US" sz="2400" b="1" i="0" u="none" strike="noStrike" cap="none" normalizeH="0" baseline="0" dirty="0" err="1" smtClean="0">
                          <a:ln>
                            <a:noFill/>
                          </a:ln>
                          <a:solidFill>
                            <a:schemeClr val="tx1"/>
                          </a:solidFill>
                          <a:effectLst/>
                          <a:latin typeface="Arial" charset="0"/>
                          <a:cs typeface="Arial" charset="0"/>
                        </a:rPr>
                        <a:t>phía</a:t>
                      </a: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1" i="0" u="none" strike="noStrike" cap="none" normalizeH="0" baseline="0" dirty="0" err="1" smtClean="0">
                          <a:ln>
                            <a:noFill/>
                          </a:ln>
                          <a:solidFill>
                            <a:schemeClr val="tx1"/>
                          </a:solidFill>
                          <a:effectLst/>
                          <a:latin typeface="Arial" charset="0"/>
                          <a:cs typeface="Arial" charset="0"/>
                        </a:rPr>
                        <a:t>trên</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err="1" smtClean="0">
                          <a:ln>
                            <a:noFill/>
                          </a:ln>
                          <a:solidFill>
                            <a:schemeClr val="tx1"/>
                          </a:solidFill>
                          <a:effectLst/>
                          <a:latin typeface="Arial" charset="0"/>
                          <a:cs typeface="Arial" charset="0"/>
                        </a:rPr>
                        <a:t>chiếc</a:t>
                      </a:r>
                      <a:r>
                        <a:rPr kumimoji="0" lang="en-US" sz="2400" b="0" i="0" u="none" strike="noStrike" cap="none" normalizeH="0" baseline="0" smtClean="0">
                          <a:ln>
                            <a:noFill/>
                          </a:ln>
                          <a:solidFill>
                            <a:schemeClr val="tx1"/>
                          </a:solidFill>
                          <a:effectLst/>
                          <a:latin typeface="Arial" charset="0"/>
                          <a:cs typeface="Arial" charset="0"/>
                        </a:rPr>
                        <a:t> bút</a:t>
                      </a:r>
                      <a:endParaRPr kumimoji="0" lang="en-US" sz="2400" b="0" i="0" u="none" strike="noStrike" cap="none" normalizeH="0" baseline="0" dirty="0" smtClean="0">
                        <a:ln>
                          <a:noFill/>
                        </a:ln>
                        <a:solidFill>
                          <a:schemeClr val="tx1"/>
                        </a:solidFill>
                        <a:effectLst/>
                        <a:latin typeface="Arial" charset="0"/>
                        <a:cs typeface="Arial" charset="0"/>
                      </a:endParaRP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3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Chiếu đèn học ở </a:t>
                      </a:r>
                      <a:r>
                        <a:rPr kumimoji="0" lang="en-US" sz="2400" b="1" i="0" u="none" strike="noStrike" cap="none" normalizeH="0" baseline="0" smtClean="0">
                          <a:ln>
                            <a:noFill/>
                          </a:ln>
                          <a:solidFill>
                            <a:schemeClr val="tx1"/>
                          </a:solidFill>
                          <a:effectLst/>
                          <a:latin typeface="Arial" charset="0"/>
                          <a:cs typeface="Arial" charset="0"/>
                        </a:rPr>
                        <a:t>phía bên phải</a:t>
                      </a:r>
                      <a:r>
                        <a:rPr kumimoji="0" lang="en-US" sz="2400" b="0" i="0" u="none" strike="noStrike" cap="none" normalizeH="0" baseline="0" smtClean="0">
                          <a:ln>
                            <a:noFill/>
                          </a:ln>
                          <a:solidFill>
                            <a:schemeClr val="tx1"/>
                          </a:solidFill>
                          <a:effectLst/>
                          <a:latin typeface="Arial" charset="0"/>
                          <a:cs typeface="Arial" charset="0"/>
                        </a:rPr>
                        <a:t> chiếc bút</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smtClean="0">
                          <a:ln>
                            <a:noFill/>
                          </a:ln>
                          <a:solidFill>
                            <a:schemeClr val="tx1"/>
                          </a:solidFill>
                          <a:effectLst/>
                          <a:latin typeface="Arial" charset="0"/>
                          <a:cs typeface="Arial" charset="0"/>
                        </a:rPr>
                        <a:t>Chiếu</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err="1" smtClean="0">
                          <a:ln>
                            <a:noFill/>
                          </a:ln>
                          <a:solidFill>
                            <a:schemeClr val="tx1"/>
                          </a:solidFill>
                          <a:effectLst/>
                          <a:latin typeface="Arial" charset="0"/>
                          <a:cs typeface="Arial" charset="0"/>
                        </a:rPr>
                        <a:t>đèn</a:t>
                      </a:r>
                      <a:r>
                        <a:rPr kumimoji="0" lang="en-US" sz="2400" b="0" i="0" u="none" strike="noStrike" cap="none" normalizeH="0" baseline="0" smtClean="0">
                          <a:ln>
                            <a:noFill/>
                          </a:ln>
                          <a:solidFill>
                            <a:schemeClr val="tx1"/>
                          </a:solidFill>
                          <a:effectLst/>
                          <a:latin typeface="Arial" charset="0"/>
                          <a:cs typeface="Arial" charset="0"/>
                        </a:rPr>
                        <a:t> học ở </a:t>
                      </a:r>
                      <a:r>
                        <a:rPr kumimoji="0" lang="en-US" sz="2400" b="1" i="0" u="none" strike="noStrike" cap="none" normalizeH="0" baseline="0" dirty="0" err="1" smtClean="0">
                          <a:ln>
                            <a:noFill/>
                          </a:ln>
                          <a:solidFill>
                            <a:schemeClr val="tx1"/>
                          </a:solidFill>
                          <a:effectLst/>
                          <a:latin typeface="Arial" charset="0"/>
                          <a:cs typeface="Arial" charset="0"/>
                        </a:rPr>
                        <a:t>phía</a:t>
                      </a: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1" i="0" u="none" strike="noStrike" cap="none" normalizeH="0" baseline="0" dirty="0" err="1" smtClean="0">
                          <a:ln>
                            <a:noFill/>
                          </a:ln>
                          <a:solidFill>
                            <a:schemeClr val="tx1"/>
                          </a:solidFill>
                          <a:effectLst/>
                          <a:latin typeface="Arial" charset="0"/>
                          <a:cs typeface="Arial" charset="0"/>
                        </a:rPr>
                        <a:t>bên</a:t>
                      </a: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1" i="0" u="none" strike="noStrike" cap="none" normalizeH="0" baseline="0" dirty="0" err="1" smtClean="0">
                          <a:ln>
                            <a:noFill/>
                          </a:ln>
                          <a:solidFill>
                            <a:schemeClr val="tx1"/>
                          </a:solidFill>
                          <a:effectLst/>
                          <a:latin typeface="Arial" charset="0"/>
                          <a:cs typeface="Arial" charset="0"/>
                        </a:rPr>
                        <a:t>trái</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err="1" smtClean="0">
                          <a:ln>
                            <a:noFill/>
                          </a:ln>
                          <a:solidFill>
                            <a:schemeClr val="tx1"/>
                          </a:solidFill>
                          <a:effectLst/>
                          <a:latin typeface="Arial" charset="0"/>
                          <a:cs typeface="Arial" charset="0"/>
                        </a:rPr>
                        <a:t>chiếc</a:t>
                      </a:r>
                      <a:r>
                        <a:rPr kumimoji="0" lang="en-US" sz="2400" b="0" i="0" u="none" strike="noStrike" cap="none" normalizeH="0" baseline="0" smtClean="0">
                          <a:ln>
                            <a:noFill/>
                          </a:ln>
                          <a:solidFill>
                            <a:schemeClr val="tx1"/>
                          </a:solidFill>
                          <a:effectLst/>
                          <a:latin typeface="Arial" charset="0"/>
                          <a:cs typeface="Arial" charset="0"/>
                        </a:rPr>
                        <a:t> bút</a:t>
                      </a:r>
                      <a:endParaRPr kumimoji="0" lang="en-US" sz="2400" b="0" i="0" u="none" strike="noStrike" cap="none" normalizeH="0" baseline="0" dirty="0" smtClean="0">
                        <a:ln>
                          <a:noFill/>
                        </a:ln>
                        <a:solidFill>
                          <a:schemeClr val="tx1"/>
                        </a:solidFill>
                        <a:effectLst/>
                        <a:latin typeface="Arial" charset="0"/>
                        <a:cs typeface="Arial" charset="0"/>
                      </a:endParaRP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77"/>
          <p:cNvSpPr txBox="1">
            <a:spLocks noChangeArrowheads="1"/>
          </p:cNvSpPr>
          <p:nvPr/>
        </p:nvSpPr>
        <p:spPr bwMode="auto">
          <a:xfrm>
            <a:off x="6096000" y="2403729"/>
            <a:ext cx="521208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bi </a:t>
            </a:r>
            <a:r>
              <a:rPr lang="en-US" sz="2400" u="sng" dirty="0" err="1">
                <a:latin typeface="Times New Roman" pitchFamily="18" charset="0"/>
                <a:cs typeface="Times New Roman" pitchFamily="18" charset="0"/>
              </a:rPr>
              <a:t>ngắn</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bi.</a:t>
            </a:r>
          </a:p>
        </p:txBody>
      </p:sp>
      <p:sp>
        <p:nvSpPr>
          <p:cNvPr id="6" name="Text Box 79"/>
          <p:cNvSpPr txBox="1">
            <a:spLocks noChangeArrowheads="1"/>
          </p:cNvSpPr>
          <p:nvPr/>
        </p:nvSpPr>
        <p:spPr bwMode="auto">
          <a:xfrm>
            <a:off x="6092951" y="3342215"/>
            <a:ext cx="521208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bi </a:t>
            </a:r>
            <a:r>
              <a:rPr lang="en-US" sz="2400" u="sng" dirty="0" err="1">
                <a:latin typeface="Times New Roman" pitchFamily="18" charset="0"/>
                <a:cs typeface="Times New Roman" pitchFamily="18" charset="0"/>
              </a:rPr>
              <a:t>dài</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ra</a:t>
            </a:r>
            <a:r>
              <a:rPr lang="en-US" sz="2400" u="sng"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a:t>
            </a:r>
          </a:p>
        </p:txBody>
      </p:sp>
      <p:sp>
        <p:nvSpPr>
          <p:cNvPr id="7" name="Text Box 81"/>
          <p:cNvSpPr txBox="1">
            <a:spLocks noChangeArrowheads="1"/>
          </p:cNvSpPr>
          <p:nvPr/>
        </p:nvSpPr>
        <p:spPr bwMode="auto">
          <a:xfrm>
            <a:off x="6096000" y="4193274"/>
            <a:ext cx="521208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bi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86474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Oval 1"/>
          <p:cNvSpPr/>
          <p:nvPr/>
        </p:nvSpPr>
        <p:spPr>
          <a:xfrm>
            <a:off x="363254" y="3161184"/>
            <a:ext cx="520665" cy="591981"/>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13" descr="12022012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644" y="2773572"/>
            <a:ext cx="502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ChangeArrowheads="1"/>
          </p:cNvSpPr>
          <p:nvPr/>
        </p:nvSpPr>
        <p:spPr bwMode="auto">
          <a:xfrm>
            <a:off x="1158240" y="323432"/>
            <a:ext cx="103932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thể</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bóng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của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quyển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tấm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bìa</a:t>
            </a:r>
            <a:r>
              <a:rPr lang="en-US" sz="3200" dirty="0">
                <a:solidFill>
                  <a:srgbClr val="002060"/>
                </a:solidFill>
                <a:latin typeface="Times New Roman" pitchFamily="18" charset="0"/>
                <a:cs typeface="Times New Roman" pitchFamily="18" charset="0"/>
              </a:rPr>
              <a:t> to </a:t>
            </a:r>
            <a:r>
              <a:rPr lang="en-US" sz="3200" dirty="0" err="1">
                <a:solidFill>
                  <a:srgbClr val="002060"/>
                </a:solidFill>
                <a:latin typeface="Times New Roman" pitchFamily="18" charset="0"/>
                <a:cs typeface="Times New Roman" pitchFamily="18" charset="0"/>
              </a:rPr>
              <a:t>hơn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bằng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cách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nào</a:t>
            </a:r>
            <a:r>
              <a:rPr lang="en-US" sz="3200" dirty="0">
                <a:solidFill>
                  <a:srgbClr val="002060"/>
                </a:solidFill>
                <a:latin typeface="Times New Roman" pitchFamily="18" charset="0"/>
                <a:cs typeface="Times New Roman" pitchFamily="18" charset="0"/>
              </a:rPr>
              <a:t>?</a:t>
            </a:r>
          </a:p>
        </p:txBody>
      </p:sp>
      <p:sp>
        <p:nvSpPr>
          <p:cNvPr id="6" name="Text Box 15"/>
          <p:cNvSpPr txBox="1">
            <a:spLocks noChangeArrowheads="1"/>
          </p:cNvSpPr>
          <p:nvPr/>
        </p:nvSpPr>
        <p:spPr bwMode="auto">
          <a:xfrm>
            <a:off x="459040" y="2699520"/>
            <a:ext cx="53798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b="0" dirty="0">
                <a:latin typeface="Times New Roman" pitchFamily="18" charset="0"/>
                <a:cs typeface="Times New Roman" pitchFamily="18" charset="0"/>
              </a:rPr>
              <a:t>a) </a:t>
            </a:r>
            <a:r>
              <a:rPr lang="en-US" sz="2400" b="0" dirty="0" err="1">
                <a:latin typeface="Times New Roman" pitchFamily="18" charset="0"/>
                <a:cs typeface="Times New Roman" pitchFamily="18" charset="0"/>
              </a:rPr>
              <a:t>Dịch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quyển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sách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lại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gần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tấm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bìa</a:t>
            </a:r>
            <a:r>
              <a:rPr lang="en-US" sz="2400" b="0" dirty="0">
                <a:latin typeface="Times New Roman" pitchFamily="18" charset="0"/>
                <a:cs typeface="Times New Roman" pitchFamily="18" charset="0"/>
              </a:rPr>
              <a:t>.</a:t>
            </a:r>
          </a:p>
        </p:txBody>
      </p:sp>
      <p:sp>
        <p:nvSpPr>
          <p:cNvPr id="7" name="Text Box 17"/>
          <p:cNvSpPr txBox="1">
            <a:spLocks noChangeArrowheads="1"/>
          </p:cNvSpPr>
          <p:nvPr/>
        </p:nvSpPr>
        <p:spPr bwMode="auto">
          <a:xfrm>
            <a:off x="478506" y="3779640"/>
            <a:ext cx="5577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b="0" dirty="0">
                <a:latin typeface="Times New Roman" pitchFamily="18" charset="0"/>
                <a:cs typeface="Times New Roman" pitchFamily="18" charset="0"/>
              </a:rPr>
              <a:t>c) </a:t>
            </a:r>
            <a:r>
              <a:rPr lang="en-US" sz="2400" b="0" dirty="0" err="1">
                <a:latin typeface="Times New Roman" pitchFamily="18" charset="0"/>
                <a:cs typeface="Times New Roman" pitchFamily="18" charset="0"/>
              </a:rPr>
              <a:t>Dịch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tấm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bìa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lại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gần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quyển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sách</a:t>
            </a:r>
            <a:endParaRPr lang="en-US" sz="2400" b="0" dirty="0">
              <a:latin typeface="Times New Roman" pitchFamily="18" charset="0"/>
              <a:cs typeface="Times New Roman" pitchFamily="18" charset="0"/>
            </a:endParaRPr>
          </a:p>
        </p:txBody>
      </p:sp>
      <p:sp>
        <p:nvSpPr>
          <p:cNvPr id="8" name="Text Box 18"/>
          <p:cNvSpPr txBox="1">
            <a:spLocks noChangeArrowheads="1"/>
          </p:cNvSpPr>
          <p:nvPr/>
        </p:nvSpPr>
        <p:spPr bwMode="auto">
          <a:xfrm>
            <a:off x="459039" y="4326087"/>
            <a:ext cx="548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b="0" dirty="0">
                <a:latin typeface="Times New Roman" pitchFamily="18" charset="0"/>
                <a:cs typeface="Times New Roman" pitchFamily="18" charset="0"/>
              </a:rPr>
              <a:t>d) </a:t>
            </a:r>
            <a:r>
              <a:rPr lang="en-US" sz="2400" b="0" dirty="0" err="1">
                <a:latin typeface="Times New Roman" pitchFamily="18" charset="0"/>
                <a:cs typeface="Times New Roman" pitchFamily="18" charset="0"/>
              </a:rPr>
              <a:t>Dịch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bóng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đèn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ra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xa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quyển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sách</a:t>
            </a:r>
            <a:endParaRPr lang="en-US" sz="2400" b="0" dirty="0">
              <a:latin typeface="Times New Roman" pitchFamily="18" charset="0"/>
              <a:cs typeface="Times New Roman" pitchFamily="18" charset="0"/>
            </a:endParaRPr>
          </a:p>
        </p:txBody>
      </p:sp>
      <p:pic>
        <p:nvPicPr>
          <p:cNvPr id="9" name="Picture 40" descr="dauHoi xanh"/>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039" y="416997"/>
            <a:ext cx="630556" cy="762000"/>
          </a:xfrm>
          <a:prstGeom prst="rect">
            <a:avLst/>
          </a:prstGeom>
          <a:solidFill>
            <a:schemeClr val="accent4">
              <a:lumMod val="20000"/>
              <a:lumOff val="80000"/>
            </a:schemeClr>
          </a:solidFill>
          <a:ln>
            <a:noFill/>
          </a:ln>
          <a:extLst/>
        </p:spPr>
      </p:pic>
      <p:sp>
        <p:nvSpPr>
          <p:cNvPr id="10" name="Oval 20"/>
          <p:cNvSpPr>
            <a:spLocks noChangeArrowheads="1"/>
          </p:cNvSpPr>
          <p:nvPr/>
        </p:nvSpPr>
        <p:spPr bwMode="auto">
          <a:xfrm>
            <a:off x="883920" y="7086600"/>
            <a:ext cx="54864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2" name="Rectangle 11"/>
          <p:cNvSpPr/>
          <p:nvPr/>
        </p:nvSpPr>
        <p:spPr>
          <a:xfrm>
            <a:off x="459039" y="3203576"/>
            <a:ext cx="4685898" cy="461665"/>
          </a:xfrm>
          <a:prstGeom prst="rect">
            <a:avLst/>
          </a:prstGeom>
        </p:spPr>
        <p:txBody>
          <a:bodyPr wrap="none">
            <a:spAutoFit/>
          </a:bodyPr>
          <a:lstStyle/>
          <a:p>
            <a:pPr lvl="0" fontAlgn="base">
              <a:spcBef>
                <a:spcPct val="50000"/>
              </a:spcBef>
              <a:spcAft>
                <a:spcPct val="0"/>
              </a:spcAft>
            </a:pPr>
            <a:r>
              <a:rPr lang="en-US" sz="2400" dirty="0">
                <a:solidFill>
                  <a:prstClr val="black"/>
                </a:solidFill>
                <a:latin typeface="Times New Roman" pitchFamily="18" charset="0"/>
                <a:cs typeface="Times New Roman" pitchFamily="18" charset="0"/>
              </a:rPr>
              <a:t>b) </a:t>
            </a:r>
            <a:r>
              <a:rPr lang="en-US" sz="2400" dirty="0" err="1">
                <a:solidFill>
                  <a:prstClr val="black"/>
                </a:solidFill>
                <a:latin typeface="Times New Roman" pitchFamily="18" charset="0"/>
                <a:cs typeface="Times New Roman" pitchFamily="18" charset="0"/>
              </a:rPr>
              <a:t>Dịch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bóng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đèn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gần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quyển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sách</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4968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1" nodeType="clickEffect">
                                  <p:stCondLst>
                                    <p:cond delay="0"/>
                                  </p:stCondLst>
                                  <p:childTnLst>
                                    <p:animClr clrSpc="rgb" dir="cw">
                                      <p:cBhvr override="childStyle">
                                        <p:cTn id="31" dur="2000" fill="hold"/>
                                        <p:tgtEl>
                                          <p:spTgt spid="12"/>
                                        </p:tgtEl>
                                        <p:attrNameLst>
                                          <p:attrName>style.color</p:attrName>
                                        </p:attrNameLst>
                                      </p:cBhvr>
                                      <p:to>
                                        <a:schemeClr val="accent2"/>
                                      </p:to>
                                    </p:animClr>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P spid="8" grpId="0"/>
      <p:bldP spid="12" grpId="0"/>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388875" y="3134372"/>
            <a:ext cx="9669524"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dirty="0">
                <a:solidFill>
                  <a:srgbClr val="990000"/>
                </a:solidFill>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a:t>
            </a:r>
            <a:r>
              <a:rPr lang="en-US" sz="2400" dirty="0">
                <a:latin typeface="Times New Roman" pitchFamily="18" charset="0"/>
                <a:cs typeface="Times New Roman" pitchFamily="18" charset="0"/>
              </a:rPr>
              <a:t> to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u="sng" dirty="0" err="1">
                <a:solidFill>
                  <a:srgbClr val="FF0000"/>
                </a:solidFill>
                <a:latin typeface="Times New Roman" pitchFamily="18" charset="0"/>
                <a:cs typeface="Times New Roman" pitchFamily="18" charset="0"/>
              </a:rPr>
              <a:t>dịch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bóng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đèn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quyển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sách</a:t>
            </a:r>
            <a:r>
              <a:rPr lang="en-US" sz="2400" dirty="0">
                <a:solidFill>
                  <a:srgbClr val="FF0000"/>
                </a:solidFill>
                <a:latin typeface="Times New Roman" pitchFamily="18" charset="0"/>
                <a:cs typeface="Times New Roman" pitchFamily="18" charset="0"/>
              </a:rPr>
              <a:t>.</a:t>
            </a:r>
          </a:p>
        </p:txBody>
      </p:sp>
      <p:sp>
        <p:nvSpPr>
          <p:cNvPr id="9" name="Rectangle 44">
            <a:hlinkClick r:id="rId3" action="ppaction://hlinksldjump"/>
          </p:cNvPr>
          <p:cNvSpPr>
            <a:spLocks noChangeArrowheads="1"/>
          </p:cNvSpPr>
          <p:nvPr/>
        </p:nvSpPr>
        <p:spPr bwMode="auto">
          <a:xfrm>
            <a:off x="388875" y="4157563"/>
            <a:ext cx="11018938" cy="992754"/>
          </a:xfrm>
          <a:prstGeom prst="rect">
            <a:avLst/>
          </a:prstGeom>
          <a:solidFill>
            <a:schemeClr val="accent4">
              <a:lumMod val="20000"/>
              <a:lumOff val="80000"/>
            </a:schemeClr>
          </a:solidFill>
          <a:ln w="9525">
            <a:solidFill>
              <a:schemeClr val="tx1"/>
            </a:solidFill>
            <a:miter lim="800000"/>
            <a:headEnd/>
            <a:tailEnd/>
          </a:ln>
          <a:effectLst/>
          <a:extLst/>
        </p:spPr>
        <p:txBody>
          <a:bodyPr wrap="none" anchor="ctr"/>
          <a:lstStyle/>
          <a:p>
            <a:pPr>
              <a:spcBef>
                <a:spcPct val="50000"/>
              </a:spcBef>
            </a:pPr>
            <a:r>
              <a:rPr lang="en-US" sz="2400">
                <a:latin typeface="Times New Roman" pitchFamily="18" charset="0"/>
                <a:cs typeface="Times New Roman" pitchFamily="18" charset="0"/>
              </a:rPr>
              <a:t>Kết luận: Bóng của một vật thay đổi khi vị trí của vật chiếu sáng đối với vật đó thay </a:t>
            </a:r>
            <a:r>
              <a:rPr lang="en-US" sz="2400" smtClean="0">
                <a:latin typeface="Times New Roman" pitchFamily="18" charset="0"/>
                <a:cs typeface="Times New Roman" pitchFamily="18" charset="0"/>
              </a:rPr>
              <a:t>đổi</a:t>
            </a:r>
            <a:endParaRPr lang="en-US" sz="2400">
              <a:latin typeface="Times New Roman" pitchFamily="18" charset="0"/>
              <a:cs typeface="Times New Roman" pitchFamily="18" charset="0"/>
            </a:endParaRPr>
          </a:p>
        </p:txBody>
      </p:sp>
      <p:sp>
        <p:nvSpPr>
          <p:cNvPr id="11" name="AutoShape 46">
            <a:hlinkClick r:id="rId4" action="ppaction://hlinksldjump"/>
          </p:cNvPr>
          <p:cNvSpPr>
            <a:spLocks noChangeArrowheads="1"/>
          </p:cNvSpPr>
          <p:nvPr/>
        </p:nvSpPr>
        <p:spPr bwMode="auto">
          <a:xfrm>
            <a:off x="10850880" y="6096000"/>
            <a:ext cx="274320" cy="3810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369500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2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E2C220-9421-4B01-ACB4-BDF528F24635}" type="slidenum">
              <a:rPr lang="en-US"/>
              <a:pPr eaLnBrk="1" hangingPunct="1"/>
              <a:t>3</a:t>
            </a:fld>
            <a:endParaRPr lang="en-US"/>
          </a:p>
        </p:txBody>
      </p:sp>
      <p:graphicFrame>
        <p:nvGraphicFramePr>
          <p:cNvPr id="1026" name="Object 2"/>
          <p:cNvGraphicFramePr>
            <a:graphicFrameLocks noGrp="1" noChangeAspect="1"/>
          </p:cNvGraphicFramePr>
          <p:nvPr>
            <p:ph sz="quarter" idx="2"/>
          </p:nvPr>
        </p:nvGraphicFramePr>
        <p:xfrm>
          <a:off x="7442201" y="1600201"/>
          <a:ext cx="2333625" cy="2181225"/>
        </p:xfrm>
        <a:graphic>
          <a:graphicData uri="http://schemas.openxmlformats.org/presentationml/2006/ole">
            <mc:AlternateContent xmlns:mc="http://schemas.openxmlformats.org/markup-compatibility/2006">
              <mc:Choice xmlns:v="urn:schemas-microsoft-com:vml" Requires="v">
                <p:oleObj spid="_x0000_s1066" name="Chart" r:id="rId4" imgW="4038752" imgH="4114989" progId="MSGraph.Chart.8">
                  <p:embed followColorScheme="full"/>
                </p:oleObj>
              </mc:Choice>
              <mc:Fallback>
                <p:oleObj name="Chart" r:id="rId4" imgW="4038752" imgH="4114989" progId="MSGraph.Chart.8">
                  <p:embed followColorScheme="full"/>
                  <p:pic>
                    <p:nvPicPr>
                      <p:cNvPr id="0" name=""/>
                      <p:cNvPicPr>
                        <a:picLocks noChangeAspect="1" noChangeArrowheads="1"/>
                      </p:cNvPicPr>
                      <p:nvPr/>
                    </p:nvPicPr>
                    <p:blipFill>
                      <a:blip r:embed="rId5"/>
                      <a:srcRect/>
                      <a:stretch>
                        <a:fillRect/>
                      </a:stretch>
                    </p:blipFill>
                    <p:spPr bwMode="auto">
                      <a:xfrm>
                        <a:off x="7442201" y="1600201"/>
                        <a:ext cx="23336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Rectangle 3"/>
          <p:cNvSpPr>
            <a:spLocks noChangeArrowheads="1"/>
          </p:cNvSpPr>
          <p:nvPr/>
        </p:nvSpPr>
        <p:spPr bwMode="auto">
          <a:xfrm>
            <a:off x="2530475" y="5562600"/>
            <a:ext cx="23764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1029" name="Rectangle 4"/>
          <p:cNvSpPr>
            <a:spLocks noChangeArrowheads="1"/>
          </p:cNvSpPr>
          <p:nvPr/>
        </p:nvSpPr>
        <p:spPr bwMode="auto">
          <a:xfrm>
            <a:off x="7742239" y="5715000"/>
            <a:ext cx="23764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1030" name="Rectangle 5"/>
          <p:cNvSpPr>
            <a:spLocks noChangeArrowheads="1"/>
          </p:cNvSpPr>
          <p:nvPr/>
        </p:nvSpPr>
        <p:spPr bwMode="auto">
          <a:xfrm>
            <a:off x="2255839" y="6172200"/>
            <a:ext cx="21939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1031" name="Rectangle 6"/>
          <p:cNvSpPr>
            <a:spLocks noChangeArrowheads="1"/>
          </p:cNvSpPr>
          <p:nvPr/>
        </p:nvSpPr>
        <p:spPr bwMode="auto">
          <a:xfrm>
            <a:off x="2530476" y="5638800"/>
            <a:ext cx="2193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1032" name="Rectangle 7"/>
          <p:cNvSpPr>
            <a:spLocks noChangeArrowheads="1"/>
          </p:cNvSpPr>
          <p:nvPr/>
        </p:nvSpPr>
        <p:spPr bwMode="auto">
          <a:xfrm>
            <a:off x="7742239" y="5638800"/>
            <a:ext cx="23764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358408" name="Rectangle 8"/>
          <p:cNvSpPr>
            <a:spLocks noChangeArrowheads="1"/>
          </p:cNvSpPr>
          <p:nvPr/>
        </p:nvSpPr>
        <p:spPr bwMode="auto">
          <a:xfrm>
            <a:off x="4243785" y="5849522"/>
            <a:ext cx="731838" cy="533400"/>
          </a:xfrm>
          <a:prstGeom prst="rect">
            <a:avLst/>
          </a:prstGeom>
          <a:solidFill>
            <a:srgbClr val="FF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latin typeface="Tahoma" panose="020B0604030504040204" pitchFamily="34" charset="0"/>
                <a:cs typeface="Arial" panose="020B0604020202020204" pitchFamily="34" charset="0"/>
              </a:rPr>
              <a:t>1.</a:t>
            </a:r>
          </a:p>
        </p:txBody>
      </p:sp>
      <p:sp>
        <p:nvSpPr>
          <p:cNvPr id="358410" name="Rectangle 10"/>
          <p:cNvSpPr>
            <a:spLocks noChangeArrowheads="1"/>
          </p:cNvSpPr>
          <p:nvPr/>
        </p:nvSpPr>
        <p:spPr bwMode="auto">
          <a:xfrm>
            <a:off x="5112941" y="5830473"/>
            <a:ext cx="3108325" cy="533400"/>
          </a:xfrm>
          <a:prstGeom prst="rect">
            <a:avLst/>
          </a:prstGeom>
          <a:solidFill>
            <a:srgbClr val="FF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latin typeface="VNI-Times" pitchFamily="2" charset="0"/>
                <a:cs typeface="Arial" panose="020B0604020202020204" pitchFamily="34" charset="0"/>
              </a:rPr>
              <a:t>Ban ngaøy</a:t>
            </a:r>
          </a:p>
        </p:txBody>
      </p:sp>
      <p:pic>
        <p:nvPicPr>
          <p:cNvPr id="1035" name="Picture 12" descr="ban ngà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238" y="212726"/>
            <a:ext cx="10698162"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7671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58408"/>
                                        </p:tgtEl>
                                        <p:attrNameLst>
                                          <p:attrName>style.visibility</p:attrName>
                                        </p:attrNameLst>
                                      </p:cBhvr>
                                      <p:to>
                                        <p:strVal val="visible"/>
                                      </p:to>
                                    </p:set>
                                    <p:animEffect transition="in" filter="checkerboard(across)">
                                      <p:cBhvr>
                                        <p:cTn id="7" dur="500"/>
                                        <p:tgtEl>
                                          <p:spTgt spid="358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58410"/>
                                        </p:tgtEl>
                                        <p:attrNameLst>
                                          <p:attrName>style.visibility</p:attrName>
                                        </p:attrNameLst>
                                      </p:cBhvr>
                                      <p:to>
                                        <p:strVal val="visible"/>
                                      </p:to>
                                    </p:set>
                                    <p:anim calcmode="lin" valueType="num">
                                      <p:cBhvr>
                                        <p:cTn id="12" dur="1000" fill="hold"/>
                                        <p:tgtEl>
                                          <p:spTgt spid="358410"/>
                                        </p:tgtEl>
                                        <p:attrNameLst>
                                          <p:attrName>ppt_x</p:attrName>
                                        </p:attrNameLst>
                                      </p:cBhvr>
                                      <p:tavLst>
                                        <p:tav tm="0">
                                          <p:val>
                                            <p:strVal val="#ppt_x-.2"/>
                                          </p:val>
                                        </p:tav>
                                        <p:tav tm="100000">
                                          <p:val>
                                            <p:strVal val="#ppt_x"/>
                                          </p:val>
                                        </p:tav>
                                      </p:tavLst>
                                    </p:anim>
                                    <p:anim calcmode="lin" valueType="num">
                                      <p:cBhvr>
                                        <p:cTn id="13" dur="1000" fill="hold"/>
                                        <p:tgtEl>
                                          <p:spTgt spid="3584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58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8" grpId="0" animBg="1"/>
      <p:bldP spid="3584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983849" y="992945"/>
            <a:ext cx="10238928" cy="5078313"/>
          </a:xfrm>
          <a:prstGeom prst="rect">
            <a:avLst/>
          </a:prstGeom>
          <a:noFill/>
        </p:spPr>
        <p:txBody>
          <a:bodyPr wrap="square" rtlCol="0">
            <a:spAutoFit/>
          </a:bodyPr>
          <a:lstStyle/>
          <a:p>
            <a:pPr algn="ctr"/>
            <a:r>
              <a:rPr lang="nl-NL" sz="3600" b="1" u="sng" dirty="0">
                <a:solidFill>
                  <a:srgbClr val="0000FF"/>
                </a:solidFill>
                <a:latin typeface="Times New Roman" pitchFamily="18" charset="0"/>
                <a:cs typeface="Times New Roman" pitchFamily="18" charset="0"/>
              </a:rPr>
              <a:t>Kết luận</a:t>
            </a:r>
            <a:r>
              <a:rPr lang="nl-NL" sz="3600" u="sng" dirty="0">
                <a:solidFill>
                  <a:srgbClr val="0000FF"/>
                </a:solidFill>
                <a:latin typeface="Times New Roman" pitchFamily="18" charset="0"/>
                <a:cs typeface="Times New Roman" pitchFamily="18" charset="0"/>
              </a:rPr>
              <a:t> </a:t>
            </a:r>
            <a:r>
              <a:rPr lang="nl-NL" sz="3600" u="sng">
                <a:solidFill>
                  <a:srgbClr val="0000FF"/>
                </a:solidFill>
                <a:latin typeface="Times New Roman" pitchFamily="18" charset="0"/>
                <a:cs typeface="Times New Roman" pitchFamily="18" charset="0"/>
              </a:rPr>
              <a:t>: </a:t>
            </a:r>
            <a:endParaRPr lang="vi-VN" sz="3600" u="sng" smtClean="0">
              <a:solidFill>
                <a:srgbClr val="0000FF"/>
              </a:solidFill>
              <a:latin typeface="Times New Roman" pitchFamily="18" charset="0"/>
              <a:cs typeface="Times New Roman" pitchFamily="18" charset="0"/>
            </a:endParaRPr>
          </a:p>
          <a:p>
            <a:pPr algn="ctr"/>
            <a:endParaRPr lang="nl-NL" sz="3600" u="sng" dirty="0">
              <a:solidFill>
                <a:srgbClr val="0000FF"/>
              </a:solidFill>
              <a:latin typeface="Times New Roman" pitchFamily="18" charset="0"/>
              <a:cs typeface="Times New Roman" pitchFamily="18" charset="0"/>
            </a:endParaRPr>
          </a:p>
          <a:p>
            <a:r>
              <a:rPr lang="nl-NL" sz="2800" b="1" dirty="0">
                <a:solidFill>
                  <a:srgbClr val="0000FF"/>
                </a:solidFill>
                <a:latin typeface="Times New Roman"/>
                <a:ea typeface="Times New Roman"/>
              </a:rPr>
              <a:t> - </a:t>
            </a:r>
            <a:r>
              <a:rPr lang="nl-NL" sz="3600" b="1" i="1" dirty="0">
                <a:solidFill>
                  <a:srgbClr val="0000FF"/>
                </a:solidFill>
                <a:latin typeface="Times New Roman"/>
                <a:ea typeface="Times New Roman"/>
              </a:rPr>
              <a:t>Khi gặp vật cản sáng, ánh sáng không truyền qua được nên phía sau vật có một vùng không nhận được ánh sáng truyền tới, đó chính là vùng </a:t>
            </a:r>
            <a:r>
              <a:rPr lang="nl-NL" sz="3600" b="1" i="1">
                <a:solidFill>
                  <a:srgbClr val="0000FF"/>
                </a:solidFill>
                <a:latin typeface="Times New Roman"/>
                <a:ea typeface="Times New Roman"/>
              </a:rPr>
              <a:t>bóng </a:t>
            </a:r>
            <a:r>
              <a:rPr lang="nl-NL" sz="3600" b="1" i="1" smtClean="0">
                <a:solidFill>
                  <a:srgbClr val="0000FF"/>
                </a:solidFill>
                <a:latin typeface="Times New Roman"/>
                <a:ea typeface="Times New Roman"/>
              </a:rPr>
              <a:t>tối.</a:t>
            </a:r>
          </a:p>
          <a:p>
            <a:endParaRPr lang="nl-NL" sz="3600" dirty="0">
              <a:solidFill>
                <a:srgbClr val="0000FF"/>
              </a:solidFill>
              <a:latin typeface="Times New Roman" pitchFamily="18" charset="0"/>
              <a:cs typeface="Times New Roman" pitchFamily="18" charset="0"/>
            </a:endParaRPr>
          </a:p>
          <a:p>
            <a:r>
              <a:rPr lang="nl-NL" sz="3600" b="1" i="1" smtClean="0">
                <a:solidFill>
                  <a:srgbClr val="0000FF"/>
                </a:solidFill>
                <a:latin typeface="Times New Roman" pitchFamily="18" charset="0"/>
                <a:cs typeface="Times New Roman" pitchFamily="18" charset="0"/>
              </a:rPr>
              <a:t>- Do </a:t>
            </a:r>
            <a:r>
              <a:rPr lang="nl-NL" sz="3600" b="1" i="1" dirty="0">
                <a:solidFill>
                  <a:srgbClr val="0000FF"/>
                </a:solidFill>
                <a:latin typeface="Times New Roman" pitchFamily="18" charset="0"/>
                <a:cs typeface="Times New Roman" pitchFamily="18" charset="0"/>
              </a:rPr>
              <a:t>ánh sáng truyền theo đường thẳng nên bóng của vật phụ thuộc vào vật chiếu sáng hay vị trí của vật chiếu sáng.</a:t>
            </a:r>
            <a:endParaRPr lang="vi-VN"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415687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648" y="0"/>
            <a:ext cx="1498703" cy="584775"/>
          </a:xfrm>
          <a:prstGeom prst="rect">
            <a:avLst/>
          </a:prstGeom>
          <a:noFill/>
        </p:spPr>
        <p:txBody>
          <a:bodyPr wrap="square" rtlCol="0">
            <a:spAutoFit/>
          </a:bodyPr>
          <a:lstStyle/>
          <a:p>
            <a:r>
              <a:rPr lang="en-US" sz="3200" b="1" u="sng" smtClean="0">
                <a:solidFill>
                  <a:srgbClr val="0000FF"/>
                </a:solidFill>
                <a:latin typeface="Times New Roman" panose="02020603050405020304" pitchFamily="18" charset="0"/>
                <a:cs typeface="Times New Roman" panose="02020603050405020304" pitchFamily="18" charset="0"/>
              </a:rPr>
              <a:t>Ghi vở</a:t>
            </a:r>
            <a:endParaRPr lang="en-US" sz="3200" b="1" u="sng">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70798" cy="1409280"/>
          </a:xfrm>
          <a:prstGeom prst="rect">
            <a:avLst/>
          </a:prstGeom>
        </p:spPr>
      </p:pic>
      <p:sp>
        <p:nvSpPr>
          <p:cNvPr id="4" name="TextBox 3"/>
          <p:cNvSpPr txBox="1"/>
          <p:nvPr/>
        </p:nvSpPr>
        <p:spPr>
          <a:xfrm>
            <a:off x="35734" y="584775"/>
            <a:ext cx="12156266" cy="5632311"/>
          </a:xfrm>
          <a:prstGeom prst="rect">
            <a:avLst/>
          </a:prstGeom>
          <a:noFill/>
        </p:spPr>
        <p:txBody>
          <a:bodyPr wrap="square" rtlCol="0">
            <a:spAutoFit/>
          </a:bodyPr>
          <a:lstStyle/>
          <a:p>
            <a:pPr algn="ctr"/>
            <a:r>
              <a:rPr lang="en-US" sz="3000" smtClean="0">
                <a:latin typeface="Times New Roman" panose="02020603050405020304" pitchFamily="18" charset="0"/>
                <a:cs typeface="Times New Roman" panose="02020603050405020304" pitchFamily="18" charset="0"/>
              </a:rPr>
              <a:t>Thứ tư ngày 22 tháng 4 năm 2020</a:t>
            </a:r>
          </a:p>
          <a:p>
            <a:pPr algn="ctr"/>
            <a:r>
              <a:rPr lang="en-US" sz="3000" smtClean="0">
                <a:latin typeface="Times New Roman" panose="02020603050405020304" pitchFamily="18" charset="0"/>
                <a:cs typeface="Times New Roman" panose="02020603050405020304" pitchFamily="18" charset="0"/>
              </a:rPr>
              <a:t>Khoa học</a:t>
            </a:r>
          </a:p>
          <a:p>
            <a:pPr algn="ctr"/>
            <a:r>
              <a:rPr lang="en-US" sz="3000" smtClean="0">
                <a:latin typeface="Times New Roman" panose="02020603050405020304" pitchFamily="18" charset="0"/>
                <a:cs typeface="Times New Roman" panose="02020603050405020304" pitchFamily="18" charset="0"/>
              </a:rPr>
              <a:t>Ánh sáng và bóng tối</a:t>
            </a:r>
          </a:p>
          <a:p>
            <a:pPr marL="342900" indent="-342900">
              <a:buAutoNum type="arabicPeriod"/>
            </a:pPr>
            <a:r>
              <a:rPr lang="en-US" sz="3000" smtClean="0">
                <a:latin typeface="Times New Roman" panose="02020603050405020304" pitchFamily="18" charset="0"/>
                <a:cs typeface="Times New Roman" panose="02020603050405020304" pitchFamily="18" charset="0"/>
              </a:rPr>
              <a:t>Vật tự phát sáng và vật được chiếu sáng</a:t>
            </a:r>
          </a:p>
          <a:p>
            <a:pPr marL="285750" indent="-285750">
              <a:buFontTx/>
              <a:buChar char="-"/>
            </a:pPr>
            <a:r>
              <a:rPr lang="en-US" sz="3000" smtClean="0">
                <a:latin typeface="Times New Roman" panose="02020603050405020304" pitchFamily="18" charset="0"/>
                <a:cs typeface="Times New Roman" panose="02020603050405020304" pitchFamily="18" charset="0"/>
              </a:rPr>
              <a:t>Vật tự phát sáng: Mặt trời, bóng đèn đang bật, ngọn lửa đang cháy</a:t>
            </a:r>
          </a:p>
          <a:p>
            <a:pPr marL="285750" indent="-285750">
              <a:buFontTx/>
              <a:buChar char="-"/>
            </a:pPr>
            <a:r>
              <a:rPr lang="en-US" sz="3000" smtClean="0">
                <a:latin typeface="Times New Roman" panose="02020603050405020304" pitchFamily="18" charset="0"/>
                <a:cs typeface="Times New Roman" panose="02020603050405020304" pitchFamily="18" charset="0"/>
              </a:rPr>
              <a:t>Vật được chiếu s</a:t>
            </a:r>
            <a:r>
              <a:rPr lang="vi-VN" sz="3000" smtClean="0">
                <a:latin typeface="Times New Roman" panose="02020603050405020304" pitchFamily="18" charset="0"/>
                <a:cs typeface="Times New Roman" panose="02020603050405020304" pitchFamily="18" charset="0"/>
              </a:rPr>
              <a:t>áng: bàn, ghế, mặt trăng, tủ, quần áo...</a:t>
            </a:r>
          </a:p>
          <a:p>
            <a:r>
              <a:rPr lang="vi-VN" sz="3000" smtClean="0">
                <a:latin typeface="Times New Roman" panose="02020603050405020304" pitchFamily="18" charset="0"/>
                <a:cs typeface="Times New Roman" panose="02020603050405020304" pitchFamily="18" charset="0"/>
              </a:rPr>
              <a:t>2. Đường truyền của ánh sáng: ánh sáng truyền theo đường thẳng</a:t>
            </a:r>
          </a:p>
          <a:p>
            <a:r>
              <a:rPr lang="vi-VN" sz="3000" smtClean="0">
                <a:latin typeface="Times New Roman" panose="02020603050405020304" pitchFamily="18" charset="0"/>
                <a:cs typeface="Times New Roman" panose="02020603050405020304" pitchFamily="18" charset="0"/>
              </a:rPr>
              <a:t>3. Điều kiện để nhìn thấy vật: Khi có ánh sáng từ vật đó truyền vào mắt</a:t>
            </a:r>
          </a:p>
          <a:p>
            <a:r>
              <a:rPr lang="vi-VN" sz="3000" smtClean="0">
                <a:latin typeface="Times New Roman" panose="02020603050405020304" pitchFamily="18" charset="0"/>
                <a:cs typeface="Times New Roman" panose="02020603050405020304" pitchFamily="18" charset="0"/>
              </a:rPr>
              <a:t>4. Bóng tối xuất hiện ở đâu? </a:t>
            </a:r>
          </a:p>
          <a:p>
            <a:r>
              <a:rPr lang="vi-VN" sz="3000" smtClean="0">
                <a:latin typeface="Times New Roman" panose="02020603050405020304" pitchFamily="18" charset="0"/>
                <a:cs typeface="Times New Roman" panose="02020603050405020304" pitchFamily="18" charset="0"/>
              </a:rPr>
              <a:t>Bóng tối xuất hiện ở sau vật cản sáng (khi được chiếu sáng) </a:t>
            </a:r>
          </a:p>
          <a:p>
            <a:r>
              <a:rPr lang="vi-VN" sz="3000" smtClean="0">
                <a:latin typeface="Times New Roman" panose="02020603050405020304" pitchFamily="18" charset="0"/>
                <a:cs typeface="Times New Roman" panose="02020603050405020304" pitchFamily="18" charset="0"/>
              </a:rPr>
              <a:t>5. Đặc điểm của bóng tối</a:t>
            </a:r>
          </a:p>
          <a:p>
            <a:r>
              <a:rPr lang="vi-VN" sz="3000" smtClean="0">
                <a:latin typeface="Times New Roman" panose="02020603050405020304" pitchFamily="18" charset="0"/>
                <a:cs typeface="Times New Roman" panose="02020603050405020304" pitchFamily="18" charset="0"/>
              </a:rPr>
              <a:t>- Bóng tối thay đổi khi vị trí của vật chiếu sáng đối với vật cản sáng thay đổi.</a:t>
            </a:r>
            <a:endParaRPr lang="en-US" sz="30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202" y="0"/>
            <a:ext cx="1870798" cy="1409280"/>
          </a:xfrm>
          <a:prstGeom prst="rect">
            <a:avLst/>
          </a:prstGeom>
        </p:spPr>
      </p:pic>
    </p:spTree>
    <p:extLst>
      <p:ext uri="{BB962C8B-B14F-4D97-AF65-F5344CB8AC3E}">
        <p14:creationId xmlns:p14="http://schemas.microsoft.com/office/powerpoint/2010/main" val="1181203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730404" y="1546498"/>
            <a:ext cx="10871887" cy="923330"/>
          </a:xfrm>
          <a:prstGeom prst="rect">
            <a:avLst/>
          </a:prstGeom>
          <a:noFill/>
        </p:spPr>
        <p:txBody>
          <a:bodyPr wrap="none" lIns="91440" tIns="45720" rIns="91440" bIns="45720">
            <a:prstTxWarp prst="textArchUp">
              <a:avLst/>
            </a:prstTxWarp>
            <a:spAutoFit/>
          </a:bodyPr>
          <a:lstStyle/>
          <a:p>
            <a:pPr algn="ctr"/>
            <a:r>
              <a:rPr lang="vi-VN" sz="5400" b="1" cap="none" spc="0" smtClean="0">
                <a:ln w="0"/>
                <a:solidFill>
                  <a:srgbClr val="FF0066"/>
                </a:solidFill>
              </a:rPr>
              <a:t>Cảm ơn các em đã chú ý theo dõi!</a:t>
            </a:r>
            <a:endParaRPr lang="en-US" sz="5400" b="1" cap="none" spc="0">
              <a:ln w="0"/>
              <a:solidFill>
                <a:srgbClr val="FF0066"/>
              </a:solidFill>
            </a:endParaRPr>
          </a:p>
        </p:txBody>
      </p:sp>
    </p:spTree>
    <p:extLst>
      <p:ext uri="{BB962C8B-B14F-4D97-AF65-F5344CB8AC3E}">
        <p14:creationId xmlns:p14="http://schemas.microsoft.com/office/powerpoint/2010/main" val="463153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188878-353C-41AB-A550-165B1B525B68}" type="slidenum">
              <a:rPr lang="en-US"/>
              <a:pPr eaLnBrk="1" hangingPunct="1"/>
              <a:t>4</a:t>
            </a:fld>
            <a:endParaRPr lang="en-US"/>
          </a:p>
        </p:txBody>
      </p:sp>
      <p:graphicFrame>
        <p:nvGraphicFramePr>
          <p:cNvPr id="2050" name="Object 2"/>
          <p:cNvGraphicFramePr>
            <a:graphicFrameLocks noGrp="1" noChangeAspect="1"/>
          </p:cNvGraphicFramePr>
          <p:nvPr>
            <p:ph sz="quarter" idx="2"/>
          </p:nvPr>
        </p:nvGraphicFramePr>
        <p:xfrm>
          <a:off x="7442201" y="1600201"/>
          <a:ext cx="2333625" cy="2181225"/>
        </p:xfrm>
        <a:graphic>
          <a:graphicData uri="http://schemas.openxmlformats.org/presentationml/2006/ole">
            <mc:AlternateContent xmlns:mc="http://schemas.openxmlformats.org/markup-compatibility/2006">
              <mc:Choice xmlns:v="urn:schemas-microsoft-com:vml" Requires="v">
                <p:oleObj spid="_x0000_s2090" name="Chart" r:id="rId4" imgW="4038752" imgH="4114989" progId="MSGraph.Chart.8">
                  <p:embed followColorScheme="full"/>
                </p:oleObj>
              </mc:Choice>
              <mc:Fallback>
                <p:oleObj name="Chart" r:id="rId4" imgW="4038752" imgH="4114989" progId="MSGraph.Chart.8">
                  <p:embed followColorScheme="full"/>
                  <p:pic>
                    <p:nvPicPr>
                      <p:cNvPr id="0" name=""/>
                      <p:cNvPicPr>
                        <a:picLocks noChangeAspect="1" noChangeArrowheads="1"/>
                      </p:cNvPicPr>
                      <p:nvPr/>
                    </p:nvPicPr>
                    <p:blipFill>
                      <a:blip r:embed="rId5"/>
                      <a:srcRect/>
                      <a:stretch>
                        <a:fillRect/>
                      </a:stretch>
                    </p:blipFill>
                    <p:spPr bwMode="auto">
                      <a:xfrm>
                        <a:off x="7442201" y="1600201"/>
                        <a:ext cx="23336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 name="Rectangle 3"/>
          <p:cNvSpPr>
            <a:spLocks noChangeArrowheads="1"/>
          </p:cNvSpPr>
          <p:nvPr/>
        </p:nvSpPr>
        <p:spPr bwMode="auto">
          <a:xfrm>
            <a:off x="2530475" y="5562600"/>
            <a:ext cx="23764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2053" name="Rectangle 4"/>
          <p:cNvSpPr>
            <a:spLocks noChangeArrowheads="1"/>
          </p:cNvSpPr>
          <p:nvPr/>
        </p:nvSpPr>
        <p:spPr bwMode="auto">
          <a:xfrm>
            <a:off x="7742239" y="5715000"/>
            <a:ext cx="23764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2054" name="Rectangle 5"/>
          <p:cNvSpPr>
            <a:spLocks noChangeArrowheads="1"/>
          </p:cNvSpPr>
          <p:nvPr/>
        </p:nvSpPr>
        <p:spPr bwMode="auto">
          <a:xfrm>
            <a:off x="2255839" y="6172200"/>
            <a:ext cx="21939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2055" name="Rectangle 6"/>
          <p:cNvSpPr>
            <a:spLocks noChangeArrowheads="1"/>
          </p:cNvSpPr>
          <p:nvPr/>
        </p:nvSpPr>
        <p:spPr bwMode="auto">
          <a:xfrm>
            <a:off x="2530476" y="5638800"/>
            <a:ext cx="2193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2056" name="Rectangle 7"/>
          <p:cNvSpPr>
            <a:spLocks noChangeArrowheads="1"/>
          </p:cNvSpPr>
          <p:nvPr/>
        </p:nvSpPr>
        <p:spPr bwMode="auto">
          <a:xfrm>
            <a:off x="7742239" y="5638800"/>
            <a:ext cx="23764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2057" name="Rectangle 9"/>
          <p:cNvSpPr>
            <a:spLocks noChangeArrowheads="1"/>
          </p:cNvSpPr>
          <p:nvPr/>
        </p:nvSpPr>
        <p:spPr bwMode="auto">
          <a:xfrm>
            <a:off x="4174332" y="5981700"/>
            <a:ext cx="641350" cy="533400"/>
          </a:xfrm>
          <a:prstGeom prst="rect">
            <a:avLst/>
          </a:prstGeom>
          <a:solidFill>
            <a:srgbClr val="FF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latin typeface="Tahoma" panose="020B0604030504040204" pitchFamily="34" charset="0"/>
                <a:cs typeface="Arial" panose="020B0604020202020204" pitchFamily="34" charset="0"/>
              </a:rPr>
              <a:t>2.</a:t>
            </a:r>
          </a:p>
        </p:txBody>
      </p:sp>
      <p:sp>
        <p:nvSpPr>
          <p:cNvPr id="358411" name="Rectangle 11"/>
          <p:cNvSpPr>
            <a:spLocks noChangeArrowheads="1"/>
          </p:cNvSpPr>
          <p:nvPr/>
        </p:nvSpPr>
        <p:spPr bwMode="auto">
          <a:xfrm>
            <a:off x="4906964" y="5962650"/>
            <a:ext cx="3017837" cy="533400"/>
          </a:xfrm>
          <a:prstGeom prst="rect">
            <a:avLst/>
          </a:prstGeom>
          <a:solidFill>
            <a:srgbClr val="FF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latin typeface="VNI-Times" pitchFamily="2" charset="0"/>
                <a:cs typeface="Arial" panose="020B0604020202020204" pitchFamily="34" charset="0"/>
              </a:rPr>
              <a:t>Ban ñeâm</a:t>
            </a:r>
          </a:p>
        </p:txBody>
      </p:sp>
      <p:pic>
        <p:nvPicPr>
          <p:cNvPr id="2059" name="Picture 13" descr="ban dê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212725"/>
            <a:ext cx="10240963"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128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11"/>
                                        </p:tgtEl>
                                        <p:attrNameLst>
                                          <p:attrName>style.visibility</p:attrName>
                                        </p:attrNameLst>
                                      </p:cBhvr>
                                      <p:to>
                                        <p:strVal val="visible"/>
                                      </p:to>
                                    </p:set>
                                    <p:animEffect transition="in" filter="checkerboard(across)">
                                      <p:cBhvr>
                                        <p:cTn id="7" dur="1000"/>
                                        <p:tgtEl>
                                          <p:spTgt spid="358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07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805664-9B4F-429A-8118-A9F8797BD232}" type="slidenum">
              <a:rPr lang="en-US"/>
              <a:pPr eaLnBrk="1" hangingPunct="1"/>
              <a:t>5</a:t>
            </a:fld>
            <a:endParaRPr lang="en-US"/>
          </a:p>
        </p:txBody>
      </p:sp>
      <p:graphicFrame>
        <p:nvGraphicFramePr>
          <p:cNvPr id="3074" name="Object 2"/>
          <p:cNvGraphicFramePr>
            <a:graphicFrameLocks noGrp="1" noChangeAspect="1"/>
          </p:cNvGraphicFramePr>
          <p:nvPr>
            <p:ph sz="quarter" idx="2"/>
          </p:nvPr>
        </p:nvGraphicFramePr>
        <p:xfrm>
          <a:off x="7442201" y="1600201"/>
          <a:ext cx="2333625" cy="2181225"/>
        </p:xfrm>
        <a:graphic>
          <a:graphicData uri="http://schemas.openxmlformats.org/presentationml/2006/ole">
            <mc:AlternateContent xmlns:mc="http://schemas.openxmlformats.org/markup-compatibility/2006">
              <mc:Choice xmlns:v="urn:schemas-microsoft-com:vml" Requires="v">
                <p:oleObj spid="_x0000_s3114" name="Chart" r:id="rId4" imgW="4038752" imgH="4114989" progId="MSGraph.Chart.8">
                  <p:embed followColorScheme="full"/>
                </p:oleObj>
              </mc:Choice>
              <mc:Fallback>
                <p:oleObj name="Chart" r:id="rId4" imgW="4038752" imgH="4114989" progId="MSGraph.Chart.8">
                  <p:embed followColorScheme="full"/>
                  <p:pic>
                    <p:nvPicPr>
                      <p:cNvPr id="0" name=""/>
                      <p:cNvPicPr>
                        <a:picLocks noChangeAspect="1" noChangeArrowheads="1"/>
                      </p:cNvPicPr>
                      <p:nvPr/>
                    </p:nvPicPr>
                    <p:blipFill>
                      <a:blip r:embed="rId5"/>
                      <a:srcRect/>
                      <a:stretch>
                        <a:fillRect/>
                      </a:stretch>
                    </p:blipFill>
                    <p:spPr bwMode="auto">
                      <a:xfrm>
                        <a:off x="7442201" y="1600201"/>
                        <a:ext cx="23336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Rectangle 3"/>
          <p:cNvSpPr>
            <a:spLocks noChangeArrowheads="1"/>
          </p:cNvSpPr>
          <p:nvPr/>
        </p:nvSpPr>
        <p:spPr bwMode="auto">
          <a:xfrm>
            <a:off x="2530475" y="5562600"/>
            <a:ext cx="23764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3077" name="Rectangle 4"/>
          <p:cNvSpPr>
            <a:spLocks noChangeArrowheads="1"/>
          </p:cNvSpPr>
          <p:nvPr/>
        </p:nvSpPr>
        <p:spPr bwMode="auto">
          <a:xfrm>
            <a:off x="7742239" y="5715000"/>
            <a:ext cx="23764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3078" name="Rectangle 5"/>
          <p:cNvSpPr>
            <a:spLocks noChangeArrowheads="1"/>
          </p:cNvSpPr>
          <p:nvPr/>
        </p:nvSpPr>
        <p:spPr bwMode="auto">
          <a:xfrm>
            <a:off x="2255839" y="6172200"/>
            <a:ext cx="21939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3079" name="Rectangle 6"/>
          <p:cNvSpPr>
            <a:spLocks noChangeArrowheads="1"/>
          </p:cNvSpPr>
          <p:nvPr/>
        </p:nvSpPr>
        <p:spPr bwMode="auto">
          <a:xfrm>
            <a:off x="2530476" y="5638800"/>
            <a:ext cx="2193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3080" name="Rectangle 7"/>
          <p:cNvSpPr>
            <a:spLocks noChangeArrowheads="1"/>
          </p:cNvSpPr>
          <p:nvPr/>
        </p:nvSpPr>
        <p:spPr bwMode="auto">
          <a:xfrm>
            <a:off x="7742239" y="5638800"/>
            <a:ext cx="23764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endParaRPr lang="en-US" sz="3200">
              <a:solidFill>
                <a:srgbClr val="000000"/>
              </a:solidFill>
              <a:latin typeface="VNI-Times" pitchFamily="2" charset="0"/>
            </a:endParaRPr>
          </a:p>
        </p:txBody>
      </p:sp>
      <p:sp>
        <p:nvSpPr>
          <p:cNvPr id="3081" name="Rectangle 10"/>
          <p:cNvSpPr>
            <a:spLocks noChangeArrowheads="1"/>
          </p:cNvSpPr>
          <p:nvPr/>
        </p:nvSpPr>
        <p:spPr bwMode="auto">
          <a:xfrm>
            <a:off x="1835151" y="6248400"/>
            <a:ext cx="3108325" cy="533400"/>
          </a:xfrm>
          <a:prstGeom prst="rect">
            <a:avLst/>
          </a:prstGeom>
          <a:solidFill>
            <a:srgbClr val="FF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latin typeface="VNI-Times" pitchFamily="2" charset="0"/>
                <a:cs typeface="Arial" panose="020B0604020202020204" pitchFamily="34" charset="0"/>
              </a:rPr>
              <a:t>Ban ngaøy</a:t>
            </a:r>
          </a:p>
        </p:txBody>
      </p:sp>
      <p:sp>
        <p:nvSpPr>
          <p:cNvPr id="3082" name="Rectangle 11"/>
          <p:cNvSpPr>
            <a:spLocks noChangeArrowheads="1"/>
          </p:cNvSpPr>
          <p:nvPr/>
        </p:nvSpPr>
        <p:spPr bwMode="auto">
          <a:xfrm>
            <a:off x="7421564" y="6248400"/>
            <a:ext cx="3017837" cy="533400"/>
          </a:xfrm>
          <a:prstGeom prst="rect">
            <a:avLst/>
          </a:prstGeom>
          <a:solidFill>
            <a:srgbClr val="FF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latin typeface="VNI-Times" pitchFamily="2" charset="0"/>
                <a:cs typeface="Arial" panose="020B0604020202020204" pitchFamily="34" charset="0"/>
              </a:rPr>
              <a:t>Ban ñeâm</a:t>
            </a:r>
          </a:p>
        </p:txBody>
      </p:sp>
      <p:pic>
        <p:nvPicPr>
          <p:cNvPr id="3083" name="Picture 12" descr="ban ngà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6" y="685800"/>
            <a:ext cx="5324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descr="ban dê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3775" y="685800"/>
            <a:ext cx="53546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1790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335D32-CFEA-43E9-BD11-95C3B8062855}" type="slidenum">
              <a:rPr lang="en-US"/>
              <a:pPr eaLnBrk="1" hangingPunct="1"/>
              <a:t>6</a:t>
            </a:fld>
            <a:endParaRPr lang="en-US"/>
          </a:p>
        </p:txBody>
      </p:sp>
      <p:sp>
        <p:nvSpPr>
          <p:cNvPr id="14339" name="Text Box 5"/>
          <p:cNvSpPr txBox="1">
            <a:spLocks noChangeArrowheads="1"/>
          </p:cNvSpPr>
          <p:nvPr/>
        </p:nvSpPr>
        <p:spPr bwMode="auto">
          <a:xfrm>
            <a:off x="400833" y="280988"/>
            <a:ext cx="1090693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600" b="1">
                <a:solidFill>
                  <a:srgbClr val="0000FF"/>
                </a:solidFill>
                <a:latin typeface="Times New Roman" panose="02020603050405020304" pitchFamily="18" charset="0"/>
                <a:cs typeface="Times New Roman" panose="02020603050405020304" pitchFamily="18" charset="0"/>
              </a:rPr>
              <a:t>Nêu tên các vật tự phát sáng và những vật được chiếu </a:t>
            </a:r>
            <a:r>
              <a:rPr lang="en-US" sz="3600" b="1" smtClean="0">
                <a:solidFill>
                  <a:srgbClr val="0000FF"/>
                </a:solidFill>
                <a:latin typeface="Times New Roman" panose="02020603050405020304" pitchFamily="18" charset="0"/>
                <a:cs typeface="Times New Roman" panose="02020603050405020304" pitchFamily="18" charset="0"/>
              </a:rPr>
              <a:t>sáng?</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14340" name="Rectangle 8"/>
          <p:cNvSpPr>
            <a:spLocks noChangeArrowheads="1"/>
          </p:cNvSpPr>
          <p:nvPr/>
        </p:nvSpPr>
        <p:spPr bwMode="auto">
          <a:xfrm>
            <a:off x="4867422" y="3004344"/>
            <a:ext cx="7007252" cy="948678"/>
          </a:xfrm>
          <a:prstGeom prst="rect">
            <a:avLst/>
          </a:prstGeom>
          <a:solidFill>
            <a:schemeClr val="bg1"/>
          </a:solidFill>
          <a:ln w="76200" cmpd="tri">
            <a:solidFill>
              <a:schemeClr val="bg1"/>
            </a:solidFill>
            <a:miter lim="800000"/>
            <a:headEnd/>
            <a:tailEnd/>
          </a:ln>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lvl="1" indent="0" eaLnBrk="1" hangingPunct="1">
              <a:lnSpc>
                <a:spcPct val="90000"/>
              </a:lnSpc>
              <a:spcBef>
                <a:spcPct val="20000"/>
              </a:spcBef>
            </a:pPr>
            <a:r>
              <a:rPr lang="en-US" sz="3200" b="1" smtClean="0">
                <a:latin typeface="Times New Roman" panose="02020603050405020304" pitchFamily="18" charset="0"/>
                <a:cs typeface="Times New Roman" panose="02020603050405020304" pitchFamily="18" charset="0"/>
              </a:rPr>
              <a:t>- Vật </a:t>
            </a:r>
            <a:r>
              <a:rPr lang="en-US" sz="3200" b="1">
                <a:latin typeface="Times New Roman" panose="02020603050405020304" pitchFamily="18" charset="0"/>
                <a:cs typeface="Times New Roman" panose="02020603050405020304" pitchFamily="18" charset="0"/>
              </a:rPr>
              <a:t>được chiếu </a:t>
            </a:r>
            <a:r>
              <a:rPr lang="en-US" sz="3200" b="1" smtClean="0">
                <a:latin typeface="Times New Roman" panose="02020603050405020304" pitchFamily="18" charset="0"/>
                <a:cs typeface="Times New Roman" panose="02020603050405020304" pitchFamily="18" charset="0"/>
              </a:rPr>
              <a:t>sáng: bàn, ghế, gương, tủ …</a:t>
            </a:r>
            <a:endParaRPr lang="en-US" sz="3200" b="1">
              <a:latin typeface="Times New Roman" panose="02020603050405020304" pitchFamily="18" charset="0"/>
              <a:cs typeface="Times New Roman" panose="02020603050405020304" pitchFamily="18" charset="0"/>
            </a:endParaRPr>
          </a:p>
        </p:txBody>
      </p:sp>
      <p:sp>
        <p:nvSpPr>
          <p:cNvPr id="14341" name="Rectangle 1"/>
          <p:cNvSpPr>
            <a:spLocks noChangeArrowheads="1"/>
          </p:cNvSpPr>
          <p:nvPr/>
        </p:nvSpPr>
        <p:spPr bwMode="auto">
          <a:xfrm>
            <a:off x="677644" y="4771567"/>
            <a:ext cx="347082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sz="3200" b="1">
                <a:solidFill>
                  <a:srgbClr val="FF0000"/>
                </a:solidFill>
                <a:latin typeface="Times New Roman" panose="02020603050405020304" pitchFamily="18" charset="0"/>
                <a:cs typeface="Times New Roman" panose="02020603050405020304" pitchFamily="18" charset="0"/>
              </a:rPr>
              <a:t>Tranh 1: Ban ngày</a:t>
            </a:r>
          </a:p>
        </p:txBody>
      </p:sp>
      <p:sp>
        <p:nvSpPr>
          <p:cNvPr id="14342" name="Rectangle 2"/>
          <p:cNvSpPr>
            <a:spLocks noChangeArrowheads="1"/>
          </p:cNvSpPr>
          <p:nvPr/>
        </p:nvSpPr>
        <p:spPr bwMode="auto">
          <a:xfrm>
            <a:off x="5329306" y="1950353"/>
            <a:ext cx="51737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latin typeface="Times New Roman" panose="02020603050405020304" pitchFamily="18" charset="0"/>
                <a:cs typeface="Times New Roman" panose="02020603050405020304" pitchFamily="18" charset="0"/>
              </a:rPr>
              <a:t>- Vật tự phát sáng</a:t>
            </a:r>
            <a:r>
              <a:rPr lang="en-US" sz="3200" b="1" smtClean="0">
                <a:latin typeface="Times New Roman" panose="02020603050405020304" pitchFamily="18" charset="0"/>
                <a:cs typeface="Times New Roman" panose="02020603050405020304" pitchFamily="18" charset="0"/>
              </a:rPr>
              <a:t>: Mặt trời </a:t>
            </a:r>
            <a:endParaRPr lang="en-US" sz="3200" b="1">
              <a:latin typeface="Times New Roman" panose="02020603050405020304" pitchFamily="18" charset="0"/>
              <a:cs typeface="Times New Roman" panose="02020603050405020304" pitchFamily="18" charset="0"/>
            </a:endParaRPr>
          </a:p>
        </p:txBody>
      </p:sp>
      <p:pic>
        <p:nvPicPr>
          <p:cNvPr id="9" name="Picture 12" descr="ban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33" y="1582410"/>
            <a:ext cx="4289011" cy="306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3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9A5F7-1C76-4FA9-B895-3B30512D52BE}" type="slidenum">
              <a:rPr lang="en-US"/>
              <a:pPr eaLnBrk="1" hangingPunct="1"/>
              <a:t>7</a:t>
            </a:fld>
            <a:endParaRPr lang="en-US"/>
          </a:p>
        </p:txBody>
      </p:sp>
      <p:sp>
        <p:nvSpPr>
          <p:cNvPr id="15363" name="Text Box 5"/>
          <p:cNvSpPr txBox="1">
            <a:spLocks noChangeArrowheads="1"/>
          </p:cNvSpPr>
          <p:nvPr/>
        </p:nvSpPr>
        <p:spPr bwMode="auto">
          <a:xfrm>
            <a:off x="1158875" y="280988"/>
            <a:ext cx="10148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600" b="1">
                <a:solidFill>
                  <a:srgbClr val="0000FF"/>
                </a:solidFill>
                <a:latin typeface="Times New Roman" panose="02020603050405020304" pitchFamily="18" charset="0"/>
                <a:cs typeface="Times New Roman" panose="02020603050405020304" pitchFamily="18" charset="0"/>
              </a:rPr>
              <a:t>Nêu tên các vật tự phát sáng và những vật được chiếu sáng.</a:t>
            </a:r>
          </a:p>
        </p:txBody>
      </p:sp>
      <p:sp>
        <p:nvSpPr>
          <p:cNvPr id="15365" name="Rectangle 8"/>
          <p:cNvSpPr>
            <a:spLocks noChangeArrowheads="1"/>
          </p:cNvSpPr>
          <p:nvPr/>
        </p:nvSpPr>
        <p:spPr bwMode="auto">
          <a:xfrm>
            <a:off x="4301592" y="2991953"/>
            <a:ext cx="7823345" cy="609600"/>
          </a:xfrm>
          <a:prstGeom prst="rect">
            <a:avLst/>
          </a:prstGeom>
          <a:solidFill>
            <a:schemeClr val="bg1"/>
          </a:solidFill>
          <a:ln w="76200" cmpd="tri">
            <a:solidFill>
              <a:schemeClr val="bg1"/>
            </a:solidFill>
            <a:miter lim="800000"/>
            <a:headEnd/>
            <a:tailEnd/>
          </a:ln>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lvl="1" indent="0" eaLnBrk="1" hangingPunct="1">
              <a:lnSpc>
                <a:spcPct val="90000"/>
              </a:lnSpc>
              <a:spcBef>
                <a:spcPct val="20000"/>
              </a:spcBef>
            </a:pPr>
            <a:r>
              <a:rPr lang="en-US" sz="3200" b="1" smtClean="0">
                <a:latin typeface="Times New Roman" panose="02020603050405020304" pitchFamily="18" charset="0"/>
                <a:cs typeface="Times New Roman" panose="02020603050405020304" pitchFamily="18" charset="0"/>
              </a:rPr>
              <a:t>- Vật </a:t>
            </a:r>
            <a:r>
              <a:rPr lang="en-US" sz="3200" b="1">
                <a:latin typeface="Times New Roman" panose="02020603050405020304" pitchFamily="18" charset="0"/>
                <a:cs typeface="Times New Roman" panose="02020603050405020304" pitchFamily="18" charset="0"/>
              </a:rPr>
              <a:t>được chiếu sáng</a:t>
            </a:r>
            <a:r>
              <a:rPr lang="en-US" sz="3200" b="1" smtClean="0">
                <a:latin typeface="Times New Roman" panose="02020603050405020304" pitchFamily="18" charset="0"/>
                <a:cs typeface="Times New Roman" panose="02020603050405020304" pitchFamily="18" charset="0"/>
              </a:rPr>
              <a:t>: mặt trăng, gương, bàn, ghế, tủ…</a:t>
            </a:r>
            <a:endParaRPr lang="en-US" sz="3200" b="1">
              <a:latin typeface="Times New Roman" panose="02020603050405020304" pitchFamily="18" charset="0"/>
              <a:cs typeface="Times New Roman" panose="02020603050405020304" pitchFamily="18" charset="0"/>
            </a:endParaRPr>
          </a:p>
        </p:txBody>
      </p:sp>
      <p:sp>
        <p:nvSpPr>
          <p:cNvPr id="15366" name="Rectangle 7"/>
          <p:cNvSpPr>
            <a:spLocks noChangeArrowheads="1"/>
          </p:cNvSpPr>
          <p:nvPr/>
        </p:nvSpPr>
        <p:spPr bwMode="auto">
          <a:xfrm>
            <a:off x="533661" y="5182950"/>
            <a:ext cx="337945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sz="3200" b="1">
                <a:solidFill>
                  <a:srgbClr val="FF0000"/>
                </a:solidFill>
                <a:latin typeface="Times New Roman" panose="02020603050405020304" pitchFamily="18" charset="0"/>
                <a:cs typeface="Times New Roman" panose="02020603050405020304" pitchFamily="18" charset="0"/>
              </a:rPr>
              <a:t>Tranh 2: Ban đêm</a:t>
            </a:r>
          </a:p>
        </p:txBody>
      </p:sp>
      <p:sp>
        <p:nvSpPr>
          <p:cNvPr id="15367" name="Rectangle 8"/>
          <p:cNvSpPr>
            <a:spLocks noChangeArrowheads="1"/>
          </p:cNvSpPr>
          <p:nvPr/>
        </p:nvSpPr>
        <p:spPr bwMode="auto">
          <a:xfrm>
            <a:off x="4659169" y="1996524"/>
            <a:ext cx="68136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latin typeface="Times New Roman" panose="02020603050405020304" pitchFamily="18" charset="0"/>
                <a:cs typeface="Times New Roman" panose="02020603050405020304" pitchFamily="18" charset="0"/>
              </a:rPr>
              <a:t>- Vật tự phát sáng</a:t>
            </a:r>
            <a:r>
              <a:rPr lang="en-US" sz="3200" b="1" smtClean="0">
                <a:latin typeface="Times New Roman" panose="02020603050405020304" pitchFamily="18" charset="0"/>
                <a:cs typeface="Times New Roman" panose="02020603050405020304" pitchFamily="18" charset="0"/>
              </a:rPr>
              <a:t>: đèn điện đang bật </a:t>
            </a:r>
            <a:endParaRPr lang="en-US" sz="3200" b="1">
              <a:latin typeface="Times New Roman" panose="02020603050405020304" pitchFamily="18" charset="0"/>
              <a:cs typeface="Times New Roman" panose="02020603050405020304" pitchFamily="18" charset="0"/>
            </a:endParaRPr>
          </a:p>
        </p:txBody>
      </p:sp>
      <p:pic>
        <p:nvPicPr>
          <p:cNvPr id="9" name="Picture 13" descr="ban dê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4" y="1753656"/>
            <a:ext cx="4394546" cy="328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74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arn(inVertical)">
                                      <p:cBhvr>
                                        <p:cTn id="7" dur="500"/>
                                        <p:tgtEl>
                                          <p:spTgt spid="153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barn(inVertical)">
                                      <p:cBhvr>
                                        <p:cTn id="12"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4938" y="835597"/>
            <a:ext cx="2140012" cy="2140012"/>
          </a:xfrm>
          <a:prstGeom prst="rect">
            <a:avLst/>
          </a:prstGeom>
        </p:spPr>
      </p:pic>
      <p:sp>
        <p:nvSpPr>
          <p:cNvPr id="4" name="TextBox 3"/>
          <p:cNvSpPr txBox="1"/>
          <p:nvPr/>
        </p:nvSpPr>
        <p:spPr>
          <a:xfrm>
            <a:off x="2468155" y="140470"/>
            <a:ext cx="6876789" cy="646331"/>
          </a:xfrm>
          <a:prstGeom prst="rect">
            <a:avLst/>
          </a:prstGeom>
          <a:noFill/>
        </p:spPr>
        <p:txBody>
          <a:bodyPr wrap="square" rtlCol="0">
            <a:spAutoFit/>
          </a:bodyPr>
          <a:lstStyle/>
          <a:p>
            <a:r>
              <a:rPr lang="en-US" sz="3600" smtClean="0">
                <a:solidFill>
                  <a:srgbClr val="0000FF"/>
                </a:solidFill>
                <a:latin typeface="Times New Roman" panose="02020603050405020304" pitchFamily="18" charset="0"/>
                <a:cs typeface="Times New Roman" panose="02020603050405020304" pitchFamily="18" charset="0"/>
              </a:rPr>
              <a:t>Các con cùng quan sát thêm nhé!!!</a:t>
            </a:r>
            <a:endParaRPr lang="en-US" sz="3600">
              <a:solidFill>
                <a:srgbClr val="0000FF"/>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5837128" y="1189973"/>
            <a:ext cx="0" cy="522335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619" y="1251850"/>
            <a:ext cx="3238500" cy="14097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801" y="2818748"/>
            <a:ext cx="1914525" cy="23907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147" y="2802519"/>
            <a:ext cx="2381250" cy="23812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147" y="1134078"/>
            <a:ext cx="2066925" cy="154305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2717" y="1257270"/>
            <a:ext cx="2248971" cy="22489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4762" y="3413442"/>
            <a:ext cx="2079177" cy="2079177"/>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8155" y="1815700"/>
            <a:ext cx="1973637" cy="197363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0967" y="3490391"/>
            <a:ext cx="2415489" cy="1719132"/>
          </a:xfrm>
          <a:prstGeom prst="rect">
            <a:avLst/>
          </a:prstGeom>
        </p:spPr>
      </p:pic>
      <p:sp>
        <p:nvSpPr>
          <p:cNvPr id="16" name="Rectangle 15"/>
          <p:cNvSpPr/>
          <p:nvPr/>
        </p:nvSpPr>
        <p:spPr>
          <a:xfrm>
            <a:off x="7298674" y="5209523"/>
            <a:ext cx="3977820" cy="646331"/>
          </a:xfrm>
          <a:prstGeom prst="rect">
            <a:avLst/>
          </a:prstGeom>
          <a:noFill/>
        </p:spPr>
        <p:txBody>
          <a:bodyPr wrap="none" lIns="91440" tIns="45720" rIns="91440" bIns="45720">
            <a:spAutoFit/>
          </a:bodyPr>
          <a:lstStyle/>
          <a:p>
            <a:pPr algn="ctr"/>
            <a:r>
              <a:rPr lang="en-US" sz="3600" b="0" cap="none" spc="0" smtClean="0">
                <a:ln w="0"/>
                <a:solidFill>
                  <a:schemeClr val="tx1"/>
                </a:solidFill>
                <a:latin typeface="Times New Roman" panose="02020603050405020304" pitchFamily="18" charset="0"/>
                <a:cs typeface="Times New Roman" panose="02020603050405020304" pitchFamily="18" charset="0"/>
              </a:rPr>
              <a:t>Vật được chiếu sáng</a:t>
            </a:r>
            <a:endParaRPr lang="en-US" sz="3600" b="0" cap="none" spc="0">
              <a:ln w="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999489" y="5334914"/>
            <a:ext cx="3554178" cy="707886"/>
          </a:xfrm>
          <a:prstGeom prst="rect">
            <a:avLst/>
          </a:prstGeom>
          <a:noFill/>
        </p:spPr>
        <p:txBody>
          <a:bodyPr wrap="none" lIns="91440" tIns="45720" rIns="91440" bIns="45720">
            <a:spAutoFit/>
          </a:bodyPr>
          <a:lstStyle/>
          <a:p>
            <a:pPr algn="ctr"/>
            <a:r>
              <a:rPr lang="en-US" sz="4000" b="0" cap="none" spc="0" smtClean="0">
                <a:ln w="0"/>
                <a:solidFill>
                  <a:schemeClr val="tx1"/>
                </a:solidFill>
                <a:latin typeface="Times New Roman" panose="02020603050405020304" pitchFamily="18" charset="0"/>
                <a:cs typeface="Times New Roman" panose="02020603050405020304" pitchFamily="18" charset="0"/>
              </a:rPr>
              <a:t>Vật tự phát sáng</a:t>
            </a:r>
            <a:endParaRPr lang="en-US" sz="4000" b="0" cap="none" spc="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397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C8700E-D2ED-47BF-A89D-BF88C5C5C5C3}" type="slidenum">
              <a:rPr lang="en-US"/>
              <a:pPr eaLnBrk="1" hangingPunct="1"/>
              <a:t>9</a:t>
            </a:fld>
            <a:endParaRPr lang="en-US"/>
          </a:p>
        </p:txBody>
      </p:sp>
      <p:sp>
        <p:nvSpPr>
          <p:cNvPr id="22531" name="Text Box 6"/>
          <p:cNvSpPr txBox="1">
            <a:spLocks noChangeArrowheads="1"/>
          </p:cNvSpPr>
          <p:nvPr/>
        </p:nvSpPr>
        <p:spPr bwMode="auto">
          <a:xfrm>
            <a:off x="302467" y="1921082"/>
            <a:ext cx="9234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 Khi chiếu đèn pin thì ánh sáng đèn pin đến đâu</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363528" name="Text Box 8"/>
          <p:cNvSpPr txBox="1">
            <a:spLocks noChangeArrowheads="1"/>
          </p:cNvSpPr>
          <p:nvPr/>
        </p:nvSpPr>
        <p:spPr bwMode="auto">
          <a:xfrm>
            <a:off x="2325517" y="6094412"/>
            <a:ext cx="5368850" cy="52387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 Ánh sáng đi theo đường thẳng.</a:t>
            </a:r>
          </a:p>
        </p:txBody>
      </p:sp>
      <p:sp>
        <p:nvSpPr>
          <p:cNvPr id="22534" name="Text Box 9"/>
          <p:cNvSpPr txBox="1">
            <a:spLocks noChangeArrowheads="1"/>
          </p:cNvSpPr>
          <p:nvPr/>
        </p:nvSpPr>
        <p:spPr bwMode="auto">
          <a:xfrm>
            <a:off x="469436" y="1167450"/>
            <a:ext cx="5486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smtClean="0">
                <a:latin typeface="Times New Roman" panose="02020603050405020304" pitchFamily="18" charset="0"/>
                <a:cs typeface="Times New Roman" panose="02020603050405020304" pitchFamily="18" charset="0"/>
              </a:rPr>
              <a:t>Thí </a:t>
            </a:r>
            <a:r>
              <a:rPr lang="en-US" sz="2800" b="1">
                <a:latin typeface="Times New Roman" panose="02020603050405020304" pitchFamily="18" charset="0"/>
                <a:cs typeface="Times New Roman" panose="02020603050405020304" pitchFamily="18" charset="0"/>
              </a:rPr>
              <a:t>nghiệm </a:t>
            </a:r>
            <a:r>
              <a:rPr lang="en-US" sz="2800" b="1" smtClean="0">
                <a:latin typeface="Times New Roman" panose="02020603050405020304" pitchFamily="18" charset="0"/>
                <a:cs typeface="Times New Roman" panose="02020603050405020304" pitchFamily="18" charset="0"/>
              </a:rPr>
              <a:t>1 (SGK – Tr 90)</a:t>
            </a:r>
            <a:endParaRPr lang="en-US" sz="2800" b="1">
              <a:latin typeface="Times New Roman" panose="02020603050405020304" pitchFamily="18" charset="0"/>
              <a:cs typeface="Times New Roman" panose="02020603050405020304" pitchFamily="18" charset="0"/>
            </a:endParaRPr>
          </a:p>
        </p:txBody>
      </p:sp>
      <p:pic>
        <p:nvPicPr>
          <p:cNvPr id="22535" name="Picture 10" descr="DSCF3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23" y="2884951"/>
            <a:ext cx="9418638" cy="3036888"/>
          </a:xfrm>
          <a:prstGeom prst="rect">
            <a:avLst/>
          </a:prstGeom>
          <a:noFill/>
          <a:ln w="57150" cmpd="thinThick">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9436" y="142445"/>
            <a:ext cx="8004132" cy="769441"/>
          </a:xfrm>
          <a:prstGeom prst="rect">
            <a:avLst/>
          </a:prstGeom>
          <a:noFill/>
        </p:spPr>
        <p:txBody>
          <a:bodyPr wrap="square" rtlCol="0">
            <a:spAutoFit/>
          </a:bodyPr>
          <a:lstStyle/>
          <a:p>
            <a:r>
              <a:rPr lang="en-US" sz="4400" smtClean="0">
                <a:solidFill>
                  <a:srgbClr val="0000FF"/>
                </a:solidFill>
                <a:latin typeface="Times New Roman" panose="02020603050405020304" pitchFamily="18" charset="0"/>
                <a:cs typeface="Times New Roman" panose="02020603050405020304" pitchFamily="18" charset="0"/>
              </a:rPr>
              <a:t>2. Đường truyền của ánh sáng</a:t>
            </a:r>
            <a:endParaRPr lang="en-US" sz="4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717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3528"/>
                                        </p:tgtEl>
                                        <p:attrNameLst>
                                          <p:attrName>style.visibility</p:attrName>
                                        </p:attrNameLst>
                                      </p:cBhvr>
                                      <p:to>
                                        <p:strVal val="visible"/>
                                      </p:to>
                                    </p:set>
                                    <p:animEffect transition="in" filter="barn(inVertical)">
                                      <p:cBhvr>
                                        <p:cTn id="7" dur="500"/>
                                        <p:tgtEl>
                                          <p:spTgt spid="363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1350</Words>
  <Application>Microsoft Office PowerPoint</Application>
  <PresentationFormat>Widescreen</PresentationFormat>
  <Paragraphs>143</Paragraphs>
  <Slides>32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2" baseType="lpstr">
      <vt:lpstr>Arial</vt:lpstr>
      <vt:lpstr>Calibri</vt:lpstr>
      <vt:lpstr>Calibri Light</vt:lpstr>
      <vt:lpstr>Tahoma</vt:lpstr>
      <vt:lpstr>Times New Roman</vt:lpstr>
      <vt:lpstr>VNI-Times</vt:lpstr>
      <vt:lpstr>Wingdings</vt:lpstr>
      <vt:lpstr>Office Theme</vt:lpstr>
      <vt:lpstr>Chart</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Ta chỉ nhìn thấy vật khi có ánh sáng từ vật đó truyền vào mắt.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Customers at Home or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 users - Windows 8</dc:creator>
  <cp:lastModifiedBy>All users - Windows 8</cp:lastModifiedBy>
  <cp:revision>43</cp:revision>
  <dcterms:created xsi:type="dcterms:W3CDTF">2020-04-17T10:37:14Z</dcterms:created>
  <dcterms:modified xsi:type="dcterms:W3CDTF">2020-04-18T05:47:29Z</dcterms:modified>
</cp:coreProperties>
</file>