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85" r:id="rId2"/>
    <p:sldId id="259" r:id="rId3"/>
    <p:sldId id="260" r:id="rId4"/>
    <p:sldId id="257" r:id="rId5"/>
    <p:sldId id="271" r:id="rId6"/>
    <p:sldId id="274" r:id="rId7"/>
    <p:sldId id="276" r:id="rId8"/>
    <p:sldId id="283" r:id="rId9"/>
    <p:sldId id="284" r:id="rId10"/>
    <p:sldId id="28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FFFFFF"/>
    <a:srgbClr val="0033CC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8A9735-273D-470E-8876-13BF71110D20}" type="datetimeFigureOut">
              <a:rPr lang="en-US" smtClean="0"/>
              <a:t>21/01/2018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928043-3C65-410B-9DFB-2F4B4401A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041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21/01/2018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21/01/2018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21/01/2018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21/01/2018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21/01/2018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21/01/2018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21/01/2018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21/01/2018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21/01/2018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21/01/2018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21/01/2018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21/01/2018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5164" y="1363282"/>
            <a:ext cx="8493928" cy="256224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68580" tIns="34290" rIns="68580" bIns="3429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>
                <a:ln/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Việt Hưng</a:t>
            </a:r>
          </a:p>
          <a:p>
            <a:pPr algn="ctr"/>
            <a:r>
              <a:rPr lang="en-US" sz="5400" b="1">
                <a:ln/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 </a:t>
            </a:r>
            <a:r>
              <a:rPr lang="en-US" sz="5400" b="1">
                <a:ln/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 </a:t>
            </a:r>
            <a:r>
              <a:rPr lang="en-US" sz="5400" b="1" smtClean="0">
                <a:ln/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  <a:p>
            <a:pPr algn="ctr"/>
            <a:r>
              <a:rPr lang="en-US" sz="5400" b="1" smtClean="0">
                <a:ln/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 CHUNG (123)</a:t>
            </a:r>
            <a:endParaRPr lang="en-US" sz="5400" b="1">
              <a:ln/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181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f\Desktop\11_thank_you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609" y="1014975"/>
            <a:ext cx="6692976" cy="4634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2629204" y="2172269"/>
            <a:ext cx="6514796" cy="175432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Kính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chúc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cô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và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</a:p>
          <a:p>
            <a:pPr algn="ctr"/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các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em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mạnh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khỏe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!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48128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771" y="2724410"/>
            <a:ext cx="8199437" cy="209073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/>
        </p:spPr>
      </p:pic>
      <p:sp>
        <p:nvSpPr>
          <p:cNvPr id="3" name="Explosion 1 2"/>
          <p:cNvSpPr/>
          <p:nvPr/>
        </p:nvSpPr>
        <p:spPr>
          <a:xfrm>
            <a:off x="685800" y="-1"/>
            <a:ext cx="5638800" cy="2713037"/>
          </a:xfrm>
          <a:prstGeom prst="irregularSeal1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KIỂM TRA BÀI CŨ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70482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0" y="0"/>
                <a:ext cx="9144000" cy="63282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15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/>
                              <a:cs typeface="Times New Roman"/>
                            </a:rPr>
                          </m:ctrlPr>
                        </m:fPr>
                        <m:num>
                          <m:r>
                            <a:rPr lang="de-DE" sz="36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𝟗</m:t>
                          </m:r>
                        </m:num>
                        <m:den>
                          <m:r>
                            <a:rPr lang="de-DE" sz="36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𝟏𝟏</m:t>
                          </m:r>
                        </m:den>
                      </m:f>
                      <m:r>
                        <a:rPr lang="de-DE" sz="36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   </m:t>
                      </m:r>
                      <m:r>
                        <a:rPr lang="de-DE" sz="36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𝒗</m:t>
                      </m:r>
                      <m:r>
                        <a:rPr lang="de-DE" sz="36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à </m:t>
                      </m:r>
                      <m:f>
                        <m:fPr>
                          <m:ctrlPr>
                            <a:rPr lang="en-US" sz="3600" b="1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/>
                              <a:cs typeface="Times New Roman"/>
                            </a:rPr>
                          </m:ctrlPr>
                        </m:fPr>
                        <m:num>
                          <m:r>
                            <a:rPr lang="de-DE" sz="36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𝟗</m:t>
                          </m:r>
                        </m:num>
                        <m:den>
                          <m:r>
                            <a:rPr lang="de-DE" sz="36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𝟏𝟒</m:t>
                          </m:r>
                        </m:den>
                      </m:f>
                      <m:r>
                        <a:rPr lang="de-DE" sz="3600" i="1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  ;</m:t>
                      </m:r>
                      <m:r>
                        <a:rPr lang="en-US" sz="3600" b="0" i="0" smtClean="0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 </m:t>
                      </m:r>
                    </m:oMath>
                  </m:oMathPara>
                </a14:m>
                <a:endParaRPr lang="en-US" sz="3600" b="0" i="0" dirty="0" smtClean="0">
                  <a:effectLst/>
                  <a:latin typeface="Cambria Math"/>
                  <a:ea typeface="Times New Roman"/>
                  <a:cs typeface="Times New Roman"/>
                </a:endParaRPr>
              </a:p>
              <a:p>
                <a:pPr>
                  <a:lnSpc>
                    <a:spcPct val="115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effectLst/>
                            <a:latin typeface="Cambria Math" panose="02040503050406030204" pitchFamily="18" charset="0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9</m:t>
                        </m:r>
                      </m:num>
                      <m:den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11</m:t>
                        </m:r>
                      </m:den>
                    </m:f>
                    <m:r>
                      <a:rPr lang="de-DE" sz="40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 </m:t>
                    </m:r>
                    <m:f>
                      <m:fPr>
                        <m:ctrlPr>
                          <a:rPr lang="en-US" sz="4000" i="1">
                            <a:effectLst/>
                            <a:latin typeface="Cambria Math" panose="02040503050406030204" pitchFamily="18" charset="0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9</m:t>
                        </m:r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 </m:t>
                        </m:r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𝑥</m:t>
                        </m:r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 </m:t>
                        </m:r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14</m:t>
                        </m:r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 </m:t>
                        </m:r>
                      </m:num>
                      <m:den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11</m:t>
                        </m:r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 </m:t>
                        </m:r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𝑥</m:t>
                        </m:r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 </m:t>
                        </m:r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14</m:t>
                        </m:r>
                      </m:den>
                    </m:f>
                    <m:r>
                      <a:rPr lang="de-DE" sz="40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en-US" sz="4000" i="1">
                            <a:effectLst/>
                            <a:latin typeface="Cambria Math" panose="02040503050406030204" pitchFamily="18" charset="0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126</m:t>
                        </m:r>
                      </m:num>
                      <m:den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154</m:t>
                        </m:r>
                      </m:den>
                    </m:f>
                  </m:oMath>
                </a14:m>
                <a:r>
                  <a:rPr lang="de-DE" sz="4000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 và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effectLst/>
                            <a:latin typeface="Cambria Math" panose="02040503050406030204" pitchFamily="18" charset="0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9</m:t>
                        </m:r>
                      </m:num>
                      <m:den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14</m:t>
                        </m:r>
                      </m:den>
                    </m:f>
                    <m:r>
                      <a:rPr lang="de-DE" sz="40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en-US" sz="4000" i="1">
                            <a:effectLst/>
                            <a:latin typeface="Cambria Math" panose="02040503050406030204" pitchFamily="18" charset="0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9</m:t>
                        </m:r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 </m:t>
                        </m:r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𝑥</m:t>
                        </m:r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 </m:t>
                        </m:r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11</m:t>
                        </m:r>
                      </m:num>
                      <m:den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14</m:t>
                        </m:r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 </m:t>
                        </m:r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𝑥</m:t>
                        </m:r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 </m:t>
                        </m:r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11</m:t>
                        </m:r>
                      </m:den>
                    </m:f>
                    <m:r>
                      <a:rPr lang="de-DE" sz="40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en-US" sz="4000" i="1">
                            <a:effectLst/>
                            <a:latin typeface="Cambria Math" panose="02040503050406030204" pitchFamily="18" charset="0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99</m:t>
                        </m:r>
                      </m:num>
                      <m:den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154</m:t>
                        </m:r>
                      </m:den>
                    </m:f>
                    <m:r>
                      <a:rPr lang="de-DE" sz="40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 ;</m:t>
                    </m:r>
                  </m:oMath>
                </a14:m>
                <a:endParaRPr lang="en-US" sz="4000" dirty="0">
                  <a:effectLst/>
                  <a:latin typeface="Times New Roman" pitchFamily="18" charset="0"/>
                  <a:ea typeface="Times New Roman"/>
                  <a:cs typeface="Times New Roman" pitchFamily="18" charset="0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de-DE" sz="4000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 </a:t>
                </a:r>
                <a:r>
                  <a:rPr lang="de-DE" sz="4000" dirty="0" smtClean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Vì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effectLst/>
                            <a:latin typeface="Cambria Math" panose="02040503050406030204" pitchFamily="18" charset="0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126</m:t>
                        </m:r>
                      </m:num>
                      <m:den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154</m:t>
                        </m:r>
                      </m:den>
                    </m:f>
                    <m:r>
                      <a:rPr lang="de-DE" sz="40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&gt;</m:t>
                    </m:r>
                    <m:f>
                      <m:fPr>
                        <m:ctrlPr>
                          <a:rPr lang="en-US" sz="4000" i="1">
                            <a:effectLst/>
                            <a:latin typeface="Cambria Math" panose="02040503050406030204" pitchFamily="18" charset="0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99</m:t>
                        </m:r>
                      </m:num>
                      <m:den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154</m:t>
                        </m:r>
                      </m:den>
                    </m:f>
                  </m:oMath>
                </a14:m>
                <a:r>
                  <a:rPr lang="de-DE" sz="4000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 nên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solidFill>
                              <a:srgbClr val="0033CC"/>
                            </a:solidFill>
                            <a:effectLst/>
                            <a:latin typeface="Cambria Math" panose="02040503050406030204" pitchFamily="18" charset="0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de-DE" sz="4000" i="1">
                            <a:solidFill>
                              <a:srgbClr val="0033CC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9</m:t>
                        </m:r>
                      </m:num>
                      <m:den>
                        <m:r>
                          <a:rPr lang="de-DE" sz="4000" i="1">
                            <a:solidFill>
                              <a:srgbClr val="0033CC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11</m:t>
                        </m:r>
                      </m:den>
                    </m:f>
                    <m:r>
                      <a:rPr lang="de-DE" sz="4000" i="1">
                        <a:solidFill>
                          <a:srgbClr val="0033CC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</m:oMath>
                </a14:m>
                <a:r>
                  <a:rPr lang="de-DE" sz="4000" b="1" dirty="0">
                    <a:solidFill>
                      <a:srgbClr val="0033CC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ea typeface="Times New Roman"/>
                    <a:cs typeface="Times New Roman" pitchFamily="18" charset="0"/>
                  </a:rPr>
                  <a:t>&gt;</a:t>
                </a:r>
                <a14:m>
                  <m:oMath xmlns:m="http://schemas.openxmlformats.org/officeDocument/2006/math">
                    <m:r>
                      <a:rPr lang="de-DE" sz="4000" i="1">
                        <a:solidFill>
                          <a:srgbClr val="0033CC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  <m:f>
                      <m:fPr>
                        <m:ctrlPr>
                          <a:rPr lang="en-US" sz="4000" i="1">
                            <a:solidFill>
                              <a:srgbClr val="0033CC"/>
                            </a:solidFill>
                            <a:effectLst/>
                            <a:latin typeface="Cambria Math" panose="02040503050406030204" pitchFamily="18" charset="0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de-DE" sz="4000" i="1">
                            <a:solidFill>
                              <a:srgbClr val="0033CC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9</m:t>
                        </m:r>
                      </m:num>
                      <m:den>
                        <m:r>
                          <a:rPr lang="de-DE" sz="4000" i="1">
                            <a:solidFill>
                              <a:srgbClr val="0033CC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14</m:t>
                        </m:r>
                      </m:den>
                    </m:f>
                  </m:oMath>
                </a14:m>
                <a:endParaRPr lang="de-DE" sz="4000" dirty="0">
                  <a:effectLst/>
                  <a:latin typeface="Times New Roman" pitchFamily="18" charset="0"/>
                  <a:ea typeface="Times New Roman"/>
                  <a:cs typeface="Times New Roman" pitchFamily="18" charset="0"/>
                </a:endParaRPr>
              </a:p>
              <a:p>
                <a:pPr>
                  <a:lnSpc>
                    <a:spcPct val="115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de-DE" sz="4000" b="1" i="1">
                            <a:solidFill>
                              <a:srgbClr val="FF000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𝟖</m:t>
                        </m:r>
                      </m:num>
                      <m:den>
                        <m:r>
                          <a:rPr lang="de-DE" sz="4000" b="1" i="1">
                            <a:solidFill>
                              <a:srgbClr val="FF000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𝟗</m:t>
                        </m:r>
                      </m:den>
                    </m:f>
                    <m:r>
                      <a:rPr lang="de-DE" sz="4000" b="1" i="1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  <m:r>
                      <a:rPr lang="de-DE" sz="4000" b="1" i="1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𝒗</m:t>
                    </m:r>
                    <m:r>
                      <a:rPr lang="de-DE" sz="4000" b="1" i="1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à </m:t>
                    </m:r>
                    <m:f>
                      <m:fPr>
                        <m:ctrlPr>
                          <a:rPr lang="en-US" sz="40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de-DE" sz="4000" b="1" i="1">
                            <a:solidFill>
                              <a:srgbClr val="FF000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𝟖</m:t>
                        </m:r>
                      </m:num>
                      <m:den>
                        <m:r>
                          <a:rPr lang="de-DE" sz="4000" b="1" i="1">
                            <a:solidFill>
                              <a:srgbClr val="FF000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𝟏𝟏</m:t>
                        </m:r>
                      </m:den>
                    </m:f>
                  </m:oMath>
                </a14:m>
                <a:r>
                  <a:rPr lang="de-DE" sz="4000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 ;</a:t>
                </a:r>
                <a:endParaRPr lang="en-US" sz="4000" dirty="0">
                  <a:effectLst/>
                  <a:latin typeface="Times New Roman" pitchFamily="18" charset="0"/>
                  <a:ea typeface="Times New Roman"/>
                  <a:cs typeface="Times New Roman" pitchFamily="18" charset="0"/>
                </a:endParaRPr>
              </a:p>
              <a:p>
                <a:pPr>
                  <a:lnSpc>
                    <a:spcPct val="115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effectLst/>
                            <a:latin typeface="Cambria Math" panose="02040503050406030204" pitchFamily="18" charset="0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8</m:t>
                        </m:r>
                      </m:num>
                      <m:den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9</m:t>
                        </m:r>
                      </m:den>
                    </m:f>
                    <m:r>
                      <a:rPr lang="de-DE" sz="40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 </m:t>
                    </m:r>
                    <m:f>
                      <m:fPr>
                        <m:ctrlPr>
                          <a:rPr lang="en-US" sz="4000" i="1">
                            <a:effectLst/>
                            <a:latin typeface="Cambria Math" panose="02040503050406030204" pitchFamily="18" charset="0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8</m:t>
                        </m:r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 </m:t>
                        </m:r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𝑥</m:t>
                        </m:r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 </m:t>
                        </m:r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11</m:t>
                        </m:r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 </m:t>
                        </m:r>
                      </m:num>
                      <m:den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9</m:t>
                        </m:r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 </m:t>
                        </m:r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𝑥</m:t>
                        </m:r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 </m:t>
                        </m:r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11</m:t>
                        </m:r>
                      </m:den>
                    </m:f>
                    <m:r>
                      <a:rPr lang="de-DE" sz="40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en-US" sz="4000" i="1">
                            <a:effectLst/>
                            <a:latin typeface="Cambria Math" panose="02040503050406030204" pitchFamily="18" charset="0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88</m:t>
                        </m:r>
                      </m:num>
                      <m:den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99</m:t>
                        </m:r>
                      </m:den>
                    </m:f>
                  </m:oMath>
                </a14:m>
                <a:r>
                  <a:rPr lang="de-DE" sz="4000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 và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effectLst/>
                            <a:latin typeface="Cambria Math" panose="02040503050406030204" pitchFamily="18" charset="0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8</m:t>
                        </m:r>
                      </m:num>
                      <m:den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11</m:t>
                        </m:r>
                      </m:den>
                    </m:f>
                    <m:r>
                      <a:rPr lang="de-DE" sz="40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en-US" sz="4000" i="1">
                            <a:effectLst/>
                            <a:latin typeface="Cambria Math" panose="02040503050406030204" pitchFamily="18" charset="0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8</m:t>
                        </m:r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 </m:t>
                        </m:r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𝑥</m:t>
                        </m:r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 </m:t>
                        </m:r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9</m:t>
                        </m:r>
                      </m:num>
                      <m:den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11</m:t>
                        </m:r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 </m:t>
                        </m:r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𝑥</m:t>
                        </m:r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 </m:t>
                        </m:r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9</m:t>
                        </m:r>
                      </m:den>
                    </m:f>
                    <m:r>
                      <a:rPr lang="de-DE" sz="40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en-US" sz="4000" i="1">
                            <a:effectLst/>
                            <a:latin typeface="Cambria Math" panose="02040503050406030204" pitchFamily="18" charset="0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72</m:t>
                        </m:r>
                      </m:num>
                      <m:den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99</m:t>
                        </m:r>
                      </m:den>
                    </m:f>
                  </m:oMath>
                </a14:m>
                <a:endParaRPr lang="en-US" sz="4000" dirty="0">
                  <a:effectLst/>
                  <a:latin typeface="Times New Roman" pitchFamily="18" charset="0"/>
                  <a:ea typeface="Times New Roman"/>
                  <a:cs typeface="Times New Roman" pitchFamily="18" charset="0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de-DE" sz="4000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Vì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effectLst/>
                            <a:latin typeface="Cambria Math" panose="02040503050406030204" pitchFamily="18" charset="0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88</m:t>
                        </m:r>
                      </m:num>
                      <m:den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99</m:t>
                        </m:r>
                      </m:den>
                    </m:f>
                    <m:r>
                      <a:rPr lang="de-DE" sz="40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&gt;</m:t>
                    </m:r>
                    <m:f>
                      <m:fPr>
                        <m:ctrlPr>
                          <a:rPr lang="en-US" sz="4000" i="1">
                            <a:effectLst/>
                            <a:latin typeface="Cambria Math" panose="02040503050406030204" pitchFamily="18" charset="0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72</m:t>
                        </m:r>
                      </m:num>
                      <m:den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99</m:t>
                        </m:r>
                      </m:den>
                    </m:f>
                  </m:oMath>
                </a14:m>
                <a:r>
                  <a:rPr lang="de-DE" sz="4000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 nên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solidFill>
                              <a:srgbClr val="0033CC"/>
                            </a:solidFill>
                            <a:effectLst/>
                            <a:latin typeface="Cambria Math" panose="02040503050406030204" pitchFamily="18" charset="0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de-DE" sz="4000" i="1">
                            <a:solidFill>
                              <a:srgbClr val="0033CC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8</m:t>
                        </m:r>
                      </m:num>
                      <m:den>
                        <m:r>
                          <a:rPr lang="de-DE" sz="4000" i="1">
                            <a:solidFill>
                              <a:srgbClr val="0033CC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9</m:t>
                        </m:r>
                      </m:den>
                    </m:f>
                    <m:r>
                      <a:rPr lang="de-DE" sz="4000" i="1">
                        <a:solidFill>
                          <a:srgbClr val="0033CC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</m:oMath>
                </a14:m>
                <a:r>
                  <a:rPr lang="de-DE" sz="4000" b="1" dirty="0">
                    <a:solidFill>
                      <a:srgbClr val="0033CC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ea typeface="Times New Roman"/>
                    <a:cs typeface="Times New Roman" pitchFamily="18" charset="0"/>
                  </a:rPr>
                  <a:t>&gt;</a:t>
                </a:r>
                <a14:m>
                  <m:oMath xmlns:m="http://schemas.openxmlformats.org/officeDocument/2006/math">
                    <m:r>
                      <a:rPr lang="de-DE" sz="4000" i="1">
                        <a:solidFill>
                          <a:srgbClr val="0033CC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  <m:f>
                      <m:fPr>
                        <m:ctrlPr>
                          <a:rPr lang="en-US" sz="4000" i="1">
                            <a:solidFill>
                              <a:srgbClr val="0033CC"/>
                            </a:solidFill>
                            <a:effectLst/>
                            <a:latin typeface="Cambria Math" panose="02040503050406030204" pitchFamily="18" charset="0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de-DE" sz="4000" i="1">
                            <a:solidFill>
                              <a:srgbClr val="0033CC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8</m:t>
                        </m:r>
                      </m:num>
                      <m:den>
                        <m:r>
                          <a:rPr lang="de-DE" sz="4000" i="1">
                            <a:solidFill>
                              <a:srgbClr val="0033CC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11</m:t>
                        </m:r>
                      </m:den>
                    </m:f>
                  </m:oMath>
                </a14:m>
                <a:endParaRPr lang="en-US" sz="4000" dirty="0">
                  <a:effectLst/>
                  <a:latin typeface="Times New Roman" pitchFamily="18" charset="0"/>
                  <a:ea typeface="Times New Roman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144000" cy="6328207"/>
              </a:xfrm>
              <a:prstGeom prst="rect">
                <a:avLst/>
              </a:prstGeom>
              <a:blipFill rotWithShape="1">
                <a:blip r:embed="rId2"/>
                <a:stretch>
                  <a:fillRect l="-2333" b="-18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75223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41564"/>
            <a:ext cx="8382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13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2017</a:t>
            </a:r>
          </a:p>
          <a:p>
            <a:pPr algn="ctr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 TẬP CHUNG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4453619"/>
              </p:ext>
            </p:extLst>
          </p:nvPr>
        </p:nvGraphicFramePr>
        <p:xfrm>
          <a:off x="644236" y="2743200"/>
          <a:ext cx="505691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5691"/>
              </a:tblGrid>
              <a:tr h="1981200">
                <a:tc>
                  <a:txBody>
                    <a:bodyPr/>
                    <a:lstStyle/>
                    <a:p>
                      <a:pPr algn="l"/>
                      <a:r>
                        <a:rPr lang="en-US" sz="4000" b="1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&gt;</a:t>
                      </a:r>
                    </a:p>
                    <a:p>
                      <a:pPr algn="l"/>
                      <a:r>
                        <a:rPr lang="en-US" sz="4000" b="1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&lt;</a:t>
                      </a:r>
                    </a:p>
                    <a:p>
                      <a:pPr algn="l"/>
                      <a:r>
                        <a:rPr lang="en-US" sz="4000" b="1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=</a:t>
                      </a:r>
                      <a:endParaRPr lang="en-US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09599" y="1981200"/>
            <a:ext cx="44859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1,</a:t>
            </a:r>
            <a:r>
              <a:rPr lang="en-US" sz="36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36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6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6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123)</a:t>
            </a:r>
            <a:endParaRPr lang="en-US" sz="3600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1828800" y="2627531"/>
                <a:ext cx="6115678" cy="24602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en-US" sz="4000" b="0" i="1" smtClean="0">
                            <a:latin typeface="Cambria Math"/>
                          </a:rPr>
                          <m:t>14</m:t>
                        </m:r>
                      </m:den>
                    </m:f>
                  </m:oMath>
                </a14:m>
                <a:r>
                  <a:rPr lang="en-US" sz="4000" dirty="0" smtClean="0"/>
                  <a:t> …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</a:rPr>
                          <m:t>11</m:t>
                        </m:r>
                      </m:num>
                      <m:den>
                        <m:r>
                          <a:rPr lang="en-US" sz="4000" b="0" i="1" smtClean="0">
                            <a:latin typeface="Cambria Math"/>
                          </a:rPr>
                          <m:t>14</m:t>
                        </m:r>
                      </m:den>
                    </m:f>
                    <m:r>
                      <a:rPr lang="en-US" sz="4000" b="0" i="1" smtClean="0">
                        <a:latin typeface="Cambria Math"/>
                      </a:rPr>
                      <m:t>     </m:t>
                    </m:r>
                    <m:f>
                      <m:fPr>
                        <m:ctrlPr>
                          <a:rPr lang="en-US" sz="4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sz="4000" b="0" i="1" smtClean="0">
                            <a:latin typeface="Cambria Math"/>
                          </a:rPr>
                          <m:t>25</m:t>
                        </m:r>
                      </m:den>
                    </m:f>
                    <m:r>
                      <a:rPr lang="en-US" sz="4000" b="0" i="1" smtClean="0">
                        <a:latin typeface="Cambria Math"/>
                      </a:rPr>
                      <m:t> … </m:t>
                    </m:r>
                    <m:f>
                      <m:fPr>
                        <m:ctrlPr>
                          <a:rPr lang="en-US" sz="4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sz="4000" b="0" i="1" smtClean="0">
                            <a:latin typeface="Cambria Math"/>
                          </a:rPr>
                          <m:t>23</m:t>
                        </m:r>
                      </m:den>
                    </m:f>
                    <m:r>
                      <a:rPr lang="en-US" sz="4000" b="0" i="1" smtClean="0">
                        <a:latin typeface="Cambria Math"/>
                      </a:rPr>
                      <m:t>    </m:t>
                    </m:r>
                    <m:f>
                      <m:fPr>
                        <m:ctrlPr>
                          <a:rPr lang="en-US" sz="4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</a:rPr>
                          <m:t>14</m:t>
                        </m:r>
                      </m:num>
                      <m:den>
                        <m:r>
                          <a:rPr lang="en-US" sz="4000" b="0" i="1" smtClean="0">
                            <a:latin typeface="Cambria Math"/>
                          </a:rPr>
                          <m:t>15</m:t>
                        </m:r>
                      </m:den>
                    </m:f>
                  </m:oMath>
                </a14:m>
                <a:r>
                  <a:rPr lang="en-US" sz="4000" dirty="0" smtClean="0"/>
                  <a:t> … 1  </a:t>
                </a:r>
              </a:p>
              <a:p>
                <a:endParaRPr lang="en-US" sz="4000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en-US" sz="4000" b="0" i="1" smtClean="0"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sz="4000" dirty="0" smtClean="0"/>
                  <a:t> …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</a:rPr>
                          <m:t>24</m:t>
                        </m:r>
                      </m:num>
                      <m:den>
                        <m:r>
                          <a:rPr lang="en-US" sz="4000" b="0" i="1" smtClean="0">
                            <a:latin typeface="Cambria Math"/>
                          </a:rPr>
                          <m:t>27</m:t>
                        </m:r>
                      </m:den>
                    </m:f>
                  </m:oMath>
                </a14:m>
                <a:r>
                  <a:rPr lang="en-US" sz="4000" dirty="0" smtClean="0"/>
                  <a:t>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dirty="0" smtClean="0">
                            <a:latin typeface="Cambria Math"/>
                          </a:rPr>
                          <m:t>20</m:t>
                        </m:r>
                      </m:num>
                      <m:den>
                        <m:r>
                          <a:rPr lang="en-US" sz="4000" b="0" i="1" dirty="0" smtClean="0">
                            <a:latin typeface="Cambria Math"/>
                          </a:rPr>
                          <m:t>19</m:t>
                        </m:r>
                      </m:den>
                    </m:f>
                  </m:oMath>
                </a14:m>
                <a:r>
                  <a:rPr lang="en-US" sz="4000" dirty="0" smtClean="0"/>
                  <a:t>…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dirty="0" smtClean="0">
                            <a:latin typeface="Cambria Math"/>
                          </a:rPr>
                          <m:t>20</m:t>
                        </m:r>
                      </m:num>
                      <m:den>
                        <m:r>
                          <a:rPr lang="en-US" sz="4000" b="0" i="1" dirty="0" smtClean="0">
                            <a:latin typeface="Cambria Math"/>
                          </a:rPr>
                          <m:t>27</m:t>
                        </m:r>
                      </m:den>
                    </m:f>
                  </m:oMath>
                </a14:m>
                <a:r>
                  <a:rPr lang="en-US" sz="4000" dirty="0" smtClean="0"/>
                  <a:t>         1 …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</a:rPr>
                          <m:t>15</m:t>
                        </m:r>
                      </m:num>
                      <m:den>
                        <m:r>
                          <a:rPr lang="en-US" sz="4000" b="0" i="1" smtClean="0">
                            <a:latin typeface="Cambria Math"/>
                          </a:rPr>
                          <m:t>14</m:t>
                        </m:r>
                      </m:den>
                    </m:f>
                  </m:oMath>
                </a14:m>
                <a:endParaRPr lang="en-US" sz="40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2627531"/>
                <a:ext cx="6115678" cy="2460225"/>
              </a:xfrm>
              <a:prstGeom prst="rect">
                <a:avLst/>
              </a:prstGeom>
              <a:blipFill rotWithShape="1">
                <a:blip r:embed="rId2"/>
                <a:stretch>
                  <a:fillRect r="-199" b="-44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43864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5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673290" y="3048000"/>
                <a:ext cx="7696200" cy="249241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𝟗</m:t>
                        </m:r>
                      </m:num>
                      <m:den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𝟏𝟒</m:t>
                        </m:r>
                      </m:den>
                    </m:f>
                  </m:oMath>
                </a14:m>
                <a:r>
                  <a:rPr lang="en-US" sz="4000" b="1" dirty="0">
                    <a:solidFill>
                      <a:prstClr val="black"/>
                    </a:solidFill>
                  </a:rPr>
                  <a:t> </a:t>
                </a:r>
                <a:r>
                  <a:rPr lang="en-US" sz="4000" b="1" dirty="0" smtClean="0">
                    <a:solidFill>
                      <a:srgbClr val="FF0000"/>
                    </a:solidFill>
                  </a:rPr>
                  <a:t>&lt;</a:t>
                </a:r>
                <a:r>
                  <a:rPr lang="en-US" sz="4000" b="1" dirty="0" smtClean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𝟏𝟏</m:t>
                        </m:r>
                      </m:num>
                      <m:den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𝟏𝟒</m:t>
                        </m:r>
                      </m:den>
                    </m:f>
                    <m:r>
                      <a:rPr lang="en-US" sz="4000" b="1" i="1">
                        <a:solidFill>
                          <a:prstClr val="black"/>
                        </a:solidFill>
                        <a:latin typeface="Cambria Math"/>
                      </a:rPr>
                      <m:t>     </m:t>
                    </m:r>
                    <m:f>
                      <m:fPr>
                        <m:ctrlPr>
                          <a:rPr lang="en-US" sz="4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𝟐𝟓</m:t>
                        </m:r>
                      </m:den>
                    </m:f>
                    <m:r>
                      <a:rPr lang="en-US" sz="4000" b="1" i="1" smtClean="0">
                        <a:solidFill>
                          <a:srgbClr val="FF0000"/>
                        </a:solidFill>
                        <a:latin typeface="Cambria Math"/>
                      </a:rPr>
                      <m:t>&lt;</m:t>
                    </m:r>
                    <m:r>
                      <a:rPr lang="en-US" sz="4000" b="1" i="1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4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𝟐𝟑</m:t>
                        </m:r>
                      </m:den>
                    </m:f>
                    <m:r>
                      <a:rPr lang="en-US" sz="4000" b="1" i="1">
                        <a:solidFill>
                          <a:prstClr val="black"/>
                        </a:solidFill>
                        <a:latin typeface="Cambria Math"/>
                      </a:rPr>
                      <m:t>    </m:t>
                    </m:r>
                    <m:f>
                      <m:fPr>
                        <m:ctrlPr>
                          <a:rPr lang="en-US" sz="4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𝟏𝟒</m:t>
                        </m:r>
                      </m:num>
                      <m:den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𝟏𝟓</m:t>
                        </m:r>
                      </m:den>
                    </m:f>
                  </m:oMath>
                </a14:m>
                <a:r>
                  <a:rPr lang="en-US" sz="4000" b="1" dirty="0">
                    <a:solidFill>
                      <a:prstClr val="black"/>
                    </a:solidFill>
                  </a:rPr>
                  <a:t> </a:t>
                </a:r>
                <a:r>
                  <a:rPr lang="en-US" sz="4000" b="1" dirty="0" smtClean="0">
                    <a:solidFill>
                      <a:srgbClr val="FF0000"/>
                    </a:solidFill>
                  </a:rPr>
                  <a:t>&lt;</a:t>
                </a:r>
                <a:r>
                  <a:rPr lang="en-US" sz="4000" b="1" dirty="0" smtClean="0">
                    <a:solidFill>
                      <a:prstClr val="black"/>
                    </a:solidFill>
                  </a:rPr>
                  <a:t> </a:t>
                </a:r>
                <a:r>
                  <a:rPr lang="en-US" sz="4000" b="1" dirty="0">
                    <a:solidFill>
                      <a:prstClr val="black"/>
                    </a:solidFill>
                  </a:rPr>
                  <a:t>1  </a:t>
                </a:r>
              </a:p>
              <a:p>
                <a:pPr lvl="0"/>
                <a:endParaRPr lang="en-US" sz="4000" b="1" dirty="0">
                  <a:solidFill>
                    <a:prstClr val="black"/>
                  </a:solidFill>
                </a:endParaRPr>
              </a:p>
              <a:p>
                <a:pPr lvl="0"/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𝟖</m:t>
                        </m:r>
                      </m:num>
                      <m:den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𝟗</m:t>
                        </m:r>
                      </m:den>
                    </m:f>
                    <m:r>
                      <a:rPr lang="en-US" sz="4000" b="1" i="0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</m:oMath>
                </a14:m>
                <a:r>
                  <a:rPr lang="en-US" sz="4000" b="1" dirty="0" smtClean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𝟐𝟒</m:t>
                        </m:r>
                      </m:num>
                      <m:den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𝟐𝟕</m:t>
                        </m:r>
                      </m:den>
                    </m:f>
                  </m:oMath>
                </a14:m>
                <a:r>
                  <a:rPr lang="en-US" sz="4000" b="1" dirty="0">
                    <a:solidFill>
                      <a:prstClr val="black"/>
                    </a:solidFill>
                  </a:rPr>
                  <a:t>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  <m:t>𝟐𝟎</m:t>
                        </m:r>
                      </m:num>
                      <m:den>
                        <m:r>
                          <a:rPr lang="en-US" sz="4000" b="1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  <m:t>𝟏𝟗</m:t>
                        </m:r>
                      </m:den>
                    </m:f>
                    <m:r>
                      <a:rPr lang="en-US" sz="4000" b="1" i="0" dirty="0" smtClean="0">
                        <a:solidFill>
                          <a:srgbClr val="FF0000"/>
                        </a:solidFill>
                        <a:latin typeface="Cambria Math"/>
                      </a:rPr>
                      <m:t>&gt;</m:t>
                    </m:r>
                    <m:f>
                      <m:fPr>
                        <m:ctrlPr>
                          <a:rPr lang="en-US" sz="4000" b="1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  <m:t>𝟐𝟎</m:t>
                        </m:r>
                      </m:num>
                      <m:den>
                        <m:r>
                          <a:rPr lang="en-US" sz="4000" b="1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  <m:t>𝟐𝟕</m:t>
                        </m:r>
                      </m:den>
                    </m:f>
                  </m:oMath>
                </a14:m>
                <a:r>
                  <a:rPr lang="en-US" sz="4000" b="1" dirty="0">
                    <a:solidFill>
                      <a:prstClr val="black"/>
                    </a:solidFill>
                  </a:rPr>
                  <a:t>         1 </a:t>
                </a:r>
                <a:r>
                  <a:rPr lang="en-US" sz="40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&gt;</a:t>
                </a:r>
                <a:r>
                  <a:rPr lang="en-US" sz="40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𝟏𝟓</m:t>
                        </m:r>
                      </m:num>
                      <m:den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𝟏𝟒</m:t>
                        </m:r>
                      </m:den>
                    </m:f>
                  </m:oMath>
                </a14:m>
                <a:endParaRPr lang="en-US" sz="40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290" y="3048000"/>
                <a:ext cx="7696200" cy="2492414"/>
              </a:xfrm>
              <a:prstGeom prst="rect">
                <a:avLst/>
              </a:prstGeom>
              <a:blipFill rotWithShape="1">
                <a:blip r:embed="rId2"/>
                <a:stretch>
                  <a:fillRect b="-46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457200" y="152400"/>
            <a:ext cx="82296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13 </a:t>
            </a:r>
            <a:r>
              <a:rPr lang="en-US" sz="3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2017</a:t>
            </a:r>
          </a:p>
          <a:p>
            <a:pPr lvl="0" algn="ctr"/>
            <a:r>
              <a:rPr lang="en-US" sz="3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ctr"/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 TẬP CHUNG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" y="1968282"/>
            <a:ext cx="43909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6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1,</a:t>
            </a:r>
            <a:r>
              <a:rPr lang="en-US" sz="36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3600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6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6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123)</a:t>
            </a:r>
          </a:p>
        </p:txBody>
      </p:sp>
    </p:spTree>
    <p:extLst>
      <p:ext uri="{BB962C8B-B14F-4D97-AF65-F5344CB8AC3E}">
        <p14:creationId xmlns:p14="http://schemas.microsoft.com/office/powerpoint/2010/main" val="3877793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10502"/>
            <a:ext cx="8001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13 </a:t>
            </a:r>
            <a:r>
              <a:rPr lang="en-US" sz="3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2017</a:t>
            </a:r>
          </a:p>
          <a:p>
            <a:pPr algn="ctr"/>
            <a:r>
              <a:rPr lang="en-US" sz="3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 TẬP CHUNG</a:t>
            </a:r>
          </a:p>
        </p:txBody>
      </p:sp>
      <p:sp>
        <p:nvSpPr>
          <p:cNvPr id="5" name="Rectangle 4"/>
          <p:cNvSpPr/>
          <p:nvPr/>
        </p:nvSpPr>
        <p:spPr>
          <a:xfrm>
            <a:off x="914400" y="1981200"/>
            <a:ext cx="43909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2,</a:t>
            </a:r>
            <a:r>
              <a:rPr lang="en-US" sz="36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3600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6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6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123)</a:t>
            </a:r>
          </a:p>
        </p:txBody>
      </p:sp>
      <p:sp>
        <p:nvSpPr>
          <p:cNvPr id="3" name="Rectangle 2"/>
          <p:cNvSpPr/>
          <p:nvPr/>
        </p:nvSpPr>
        <p:spPr>
          <a:xfrm>
            <a:off x="685800" y="2905011"/>
            <a:ext cx="76962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de-DE" sz="4000" b="1" i="1" dirty="0">
                <a:latin typeface="Times New Roman" pitchFamily="18" charset="0"/>
                <a:ea typeface="Times New Roman"/>
                <a:cs typeface="Times New Roman" pitchFamily="18" charset="0"/>
              </a:rPr>
              <a:t>Với hai số tự nhiên 3 và 5, hãy viết:     </a:t>
            </a:r>
            <a:endParaRPr lang="en-US" sz="40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lnSpc>
                <a:spcPct val="115000"/>
              </a:lnSpc>
            </a:pPr>
            <a:r>
              <a:rPr lang="de-DE" sz="4000" dirty="0">
                <a:latin typeface="Times New Roman" pitchFamily="18" charset="0"/>
                <a:ea typeface="Times New Roman"/>
                <a:cs typeface="Times New Roman" pitchFamily="18" charset="0"/>
              </a:rPr>
              <a:t>a/ Phân số bé hơn 1 </a:t>
            </a:r>
            <a:endParaRPr lang="en-US" sz="40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lnSpc>
                <a:spcPct val="115000"/>
              </a:lnSpc>
            </a:pPr>
            <a:r>
              <a:rPr lang="de-DE" sz="4000" dirty="0">
                <a:latin typeface="Times New Roman" pitchFamily="18" charset="0"/>
                <a:ea typeface="Times New Roman"/>
                <a:cs typeface="Times New Roman" pitchFamily="18" charset="0"/>
              </a:rPr>
              <a:t>b/ Phân số lớn hơn 1 </a:t>
            </a:r>
            <a:endParaRPr lang="en-US" sz="4000" dirty="0">
              <a:effectLst/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6404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10502"/>
            <a:ext cx="8001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13 </a:t>
            </a:r>
            <a:r>
              <a:rPr lang="en-US" sz="3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2017</a:t>
            </a:r>
          </a:p>
          <a:p>
            <a:pPr algn="ctr"/>
            <a:r>
              <a:rPr lang="en-US" sz="3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 TẬP CHUNG</a:t>
            </a:r>
          </a:p>
        </p:txBody>
      </p:sp>
      <p:sp>
        <p:nvSpPr>
          <p:cNvPr id="5" name="Rectangle 4"/>
          <p:cNvSpPr/>
          <p:nvPr/>
        </p:nvSpPr>
        <p:spPr>
          <a:xfrm>
            <a:off x="914400" y="1981200"/>
            <a:ext cx="43909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2,</a:t>
            </a:r>
            <a:r>
              <a:rPr lang="en-US" sz="36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3600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6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6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123)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685800" y="2905011"/>
                <a:ext cx="7696200" cy="28864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</a:pPr>
                <a:r>
                  <a:rPr lang="de-DE" sz="4000" b="1" i="1" dirty="0" smtClean="0">
                    <a:solidFill>
                      <a:prstClr val="black"/>
                    </a:solidFill>
                    <a:latin typeface="Times New Roman" pitchFamily="18" charset="0"/>
                    <a:ea typeface="Times New Roman"/>
                    <a:cs typeface="Times New Roman" pitchFamily="18" charset="0"/>
                  </a:rPr>
                  <a:t>Với hai số tự nhiên 3 và 5</a:t>
                </a:r>
                <a:endParaRPr lang="en-US" sz="4000" dirty="0">
                  <a:solidFill>
                    <a:prstClr val="black"/>
                  </a:solidFill>
                  <a:latin typeface="Times New Roman" pitchFamily="18" charset="0"/>
                  <a:ea typeface="Times New Roman"/>
                  <a:cs typeface="Times New Roman" pitchFamily="18" charset="0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de-DE" sz="4000" dirty="0">
                    <a:solidFill>
                      <a:prstClr val="black"/>
                    </a:solidFill>
                    <a:latin typeface="Times New Roman" pitchFamily="18" charset="0"/>
                    <a:ea typeface="Times New Roman"/>
                    <a:cs typeface="Times New Roman" pitchFamily="18" charset="0"/>
                  </a:rPr>
                  <a:t>a/ Phân số bé hơn 1 </a:t>
                </a:r>
                <a:r>
                  <a:rPr lang="de-DE" sz="4000" dirty="0" smtClean="0">
                    <a:solidFill>
                      <a:prstClr val="black"/>
                    </a:solidFill>
                    <a:latin typeface="Times New Roman" pitchFamily="18" charset="0"/>
                    <a:ea typeface="Times New Roman"/>
                    <a:cs typeface="Times New Roman" pitchFamily="18" charset="0"/>
                  </a:rPr>
                  <a:t>là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DE" sz="4000" b="1" i="1" smtClean="0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0033CC"/>
                            </a:solidFill>
                            <a:latin typeface="Cambria Math"/>
                            <a:cs typeface="Times New Roman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0033CC"/>
                            </a:solidFill>
                            <a:latin typeface="Cambria Math"/>
                            <a:cs typeface="Times New Roman" pitchFamily="18" charset="0"/>
                          </a:rPr>
                          <m:t>𝟓</m:t>
                        </m:r>
                      </m:den>
                    </m:f>
                  </m:oMath>
                </a14:m>
                <a:endParaRPr lang="en-US" sz="4000" b="1" dirty="0">
                  <a:solidFill>
                    <a:prstClr val="black"/>
                  </a:solidFill>
                  <a:latin typeface="Times New Roman" pitchFamily="18" charset="0"/>
                  <a:ea typeface="Times New Roman"/>
                  <a:cs typeface="Times New Roman" pitchFamily="18" charset="0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de-DE" sz="4000" dirty="0">
                    <a:solidFill>
                      <a:prstClr val="black"/>
                    </a:solidFill>
                    <a:latin typeface="Times New Roman" pitchFamily="18" charset="0"/>
                    <a:ea typeface="Times New Roman"/>
                    <a:cs typeface="Times New Roman" pitchFamily="18" charset="0"/>
                  </a:rPr>
                  <a:t>b/ Phân số lớn hơn 1 </a:t>
                </a:r>
                <a:r>
                  <a:rPr lang="de-DE" sz="4000" dirty="0" smtClean="0">
                    <a:solidFill>
                      <a:prstClr val="black"/>
                    </a:solidFill>
                    <a:latin typeface="Times New Roman" pitchFamily="18" charset="0"/>
                    <a:ea typeface="Times New Roman"/>
                    <a:cs typeface="Times New Roman" pitchFamily="18" charset="0"/>
                  </a:rPr>
                  <a:t>là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DE" sz="4000" b="1" i="1" smtClean="0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0033CC"/>
                            </a:solidFill>
                            <a:latin typeface="Cambria Math"/>
                            <a:cs typeface="Times New Roman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0033CC"/>
                            </a:solidFill>
                            <a:latin typeface="Cambria Math"/>
                            <a:cs typeface="Times New Roman" pitchFamily="18" charset="0"/>
                          </a:rPr>
                          <m:t>𝟑</m:t>
                        </m:r>
                      </m:den>
                    </m:f>
                  </m:oMath>
                </a14:m>
                <a:endParaRPr lang="en-US" sz="4000" b="1" dirty="0">
                  <a:solidFill>
                    <a:prstClr val="black"/>
                  </a:solidFill>
                  <a:latin typeface="Times New Roman" pitchFamily="18" charset="0"/>
                  <a:ea typeface="Times New Roman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2905011"/>
                <a:ext cx="7696200" cy="2886431"/>
              </a:xfrm>
              <a:prstGeom prst="rect">
                <a:avLst/>
              </a:prstGeom>
              <a:blipFill rotWithShape="1">
                <a:blip r:embed="rId2"/>
                <a:stretch>
                  <a:fillRect l="-2853" t="-2537" b="-25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11058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33400" y="457200"/>
                <a:ext cx="8001000" cy="40470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Bài 3: Viết các phân số sau theo thứ tự từ bé đến lớn</a:t>
                </a:r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4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11</m:t>
                        </m:r>
                      </m:den>
                    </m:f>
                  </m:oMath>
                </a14:m>
                <a:r>
                  <a:rPr lang="en-US" sz="44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4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  <m:r>
                      <a:rPr lang="en-US" sz="4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;</m:t>
                    </m:r>
                    <m:f>
                      <m:fPr>
                        <m:ctrlPr>
                          <a:rPr lang="en-US" sz="4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4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en-US" sz="440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AutoNum type="alphaLcParenR"/>
                </a:pPr>
                <a:endParaRPr lang="en-US" sz="4400" i="1" smtClean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4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4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20</m:t>
                        </m:r>
                      </m:den>
                    </m:f>
                    <m:r>
                      <a:rPr lang="en-US" sz="4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;</m:t>
                    </m:r>
                    <m:f>
                      <m:fPr>
                        <m:ctrlPr>
                          <a:rPr lang="en-US" sz="4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9</m:t>
                        </m:r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en-US" sz="44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12</m:t>
                        </m:r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32</m:t>
                        </m:r>
                      </m:den>
                    </m:f>
                  </m:oMath>
                </a14:m>
                <a:endParaRPr lang="en-US" sz="4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457200"/>
                <a:ext cx="8001000" cy="4047070"/>
              </a:xfrm>
              <a:prstGeom prst="rect">
                <a:avLst/>
              </a:prstGeom>
              <a:blipFill rotWithShape="0">
                <a:blip r:embed="rId2"/>
                <a:stretch>
                  <a:fillRect l="-3125" t="-2861" b="-25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510222" y="1981200"/>
                <a:ext cx="3910045" cy="8792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6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=&gt; sắp xếp: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</m:num>
                      <m:den>
                        <m:r>
                          <a:rPr lang="en-US" sz="36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  <m:r>
                      <a:rPr lang="en-US" sz="36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;</m:t>
                    </m:r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</m:num>
                      <m:den>
                        <m:r>
                          <a:rPr lang="en-US" sz="36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7</m:t>
                        </m:r>
                      </m:den>
                    </m:f>
                    <m:r>
                      <a:rPr lang="en-US" sz="36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;</m:t>
                    </m:r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</m:num>
                      <m:den>
                        <m:r>
                          <a:rPr lang="en-US" sz="36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11</m:t>
                        </m:r>
                      </m:den>
                    </m:f>
                  </m:oMath>
                </a14:m>
                <a:endParaRPr lang="en-US" sz="360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0222" y="1981200"/>
                <a:ext cx="3910045" cy="879215"/>
              </a:xfrm>
              <a:prstGeom prst="rect">
                <a:avLst/>
              </a:prstGeom>
              <a:blipFill rotWithShape="0">
                <a:blip r:embed="rId3"/>
                <a:stretch>
                  <a:fillRect l="-4836"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657600" y="3505200"/>
                <a:ext cx="4025461" cy="8792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6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=&gt; sắp xếp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</m:num>
                      <m:den>
                        <m:r>
                          <a:rPr lang="en-US" sz="36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20</m:t>
                        </m:r>
                      </m:den>
                    </m:f>
                    <m:r>
                      <a:rPr lang="en-US" sz="36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;</m:t>
                    </m:r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12</m:t>
                        </m:r>
                      </m:num>
                      <m:den>
                        <m:r>
                          <a:rPr lang="en-US" sz="36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32</m:t>
                        </m:r>
                      </m:den>
                    </m:f>
                  </m:oMath>
                </a14:m>
                <a:r>
                  <a:rPr lang="en-US" sz="36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9</m:t>
                        </m:r>
                      </m:num>
                      <m:den>
                        <m:r>
                          <a:rPr lang="en-US" sz="36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12</m:t>
                        </m:r>
                      </m:den>
                    </m:f>
                  </m:oMath>
                </a14:m>
                <a:endParaRPr lang="en-US" sz="360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3505200"/>
                <a:ext cx="4025461" cy="879215"/>
              </a:xfrm>
              <a:prstGeom prst="rect">
                <a:avLst/>
              </a:prstGeom>
              <a:blipFill rotWithShape="0">
                <a:blip r:embed="rId4"/>
                <a:stretch>
                  <a:fillRect l="-4545"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96078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57200" y="838200"/>
                <a:ext cx="6248400" cy="22065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Bài 4: Tính:</a:t>
                </a:r>
              </a:p>
              <a:p>
                <a:endParaRPr lang="en-US" sz="400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40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2 </m:t>
                        </m:r>
                        <m:r>
                          <m:rPr>
                            <m:sty m:val="p"/>
                          </m:rPr>
                          <a:rPr lang="en-US" sz="40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x</m:t>
                        </m:r>
                        <m:r>
                          <a:rPr lang="en-US" sz="40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3 </m:t>
                        </m:r>
                        <m:r>
                          <m:rPr>
                            <m:sty m:val="p"/>
                          </m:rPr>
                          <a:rPr lang="en-US" sz="40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x</m:t>
                        </m:r>
                        <m:r>
                          <a:rPr lang="en-US" sz="40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4 </m:t>
                        </m:r>
                        <m:r>
                          <m:rPr>
                            <m:sty m:val="p"/>
                          </m:rPr>
                          <a:rPr lang="en-US" sz="40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x</m:t>
                        </m:r>
                        <m:r>
                          <a:rPr lang="en-US" sz="40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5 </m:t>
                        </m:r>
                      </m:num>
                      <m:den>
                        <m:r>
                          <a:rPr lang="en-US" sz="40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3 </m:t>
                        </m:r>
                        <m:r>
                          <m:rPr>
                            <m:sty m:val="p"/>
                          </m:rPr>
                          <a:rPr lang="en-US" sz="40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x</m:t>
                        </m:r>
                        <m:r>
                          <a:rPr lang="en-US" sz="40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4 </m:t>
                        </m:r>
                        <m:r>
                          <m:rPr>
                            <m:sty m:val="p"/>
                          </m:rPr>
                          <a:rPr lang="en-US" sz="40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x</m:t>
                        </m:r>
                        <m:r>
                          <a:rPr lang="en-US" sz="40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5 </m:t>
                        </m:r>
                        <m:r>
                          <m:rPr>
                            <m:sty m:val="p"/>
                          </m:rPr>
                          <a:rPr lang="en-US" sz="40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x</m:t>
                        </m:r>
                        <m:r>
                          <a:rPr lang="en-US" sz="40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6</m:t>
                        </m:r>
                      </m:den>
                    </m:f>
                  </m:oMath>
                </a14:m>
                <a:r>
                  <a:rPr lang="en-US" sz="40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</m:den>
                    </m:f>
                    <m:r>
                      <a:rPr lang="en-US" sz="4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sz="40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838200"/>
                <a:ext cx="6248400" cy="2206566"/>
              </a:xfrm>
              <a:prstGeom prst="rect">
                <a:avLst/>
              </a:prstGeom>
              <a:blipFill rotWithShape="0">
                <a:blip r:embed="rId2"/>
                <a:stretch>
                  <a:fillRect l="-3415" t="-4986" b="-47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/>
          <p:cNvCxnSpPr/>
          <p:nvPr/>
        </p:nvCxnSpPr>
        <p:spPr>
          <a:xfrm flipH="1">
            <a:off x="1143000" y="2133600"/>
            <a:ext cx="152400" cy="304800"/>
          </a:xfrm>
          <a:prstGeom prst="line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1745974" y="2133600"/>
            <a:ext cx="152400" cy="304800"/>
          </a:xfrm>
          <a:prstGeom prst="line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2348948" y="2123661"/>
            <a:ext cx="152400" cy="304800"/>
          </a:xfrm>
          <a:prstGeom prst="line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609600" y="2703523"/>
            <a:ext cx="152400" cy="304800"/>
          </a:xfrm>
          <a:prstGeom prst="line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1219200" y="2706836"/>
            <a:ext cx="152400" cy="304800"/>
          </a:xfrm>
          <a:prstGeom prst="line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810578" y="2690270"/>
            <a:ext cx="152400" cy="304800"/>
          </a:xfrm>
          <a:prstGeom prst="line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3810000" y="808383"/>
                <a:ext cx="4271554" cy="106375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44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2 </m:t>
                        </m:r>
                        <m:r>
                          <m:rPr>
                            <m:sty m:val="p"/>
                          </m:rPr>
                          <a:rPr lang="en-US" sz="44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x</m:t>
                        </m:r>
                        <m:r>
                          <a:rPr lang="en-US" sz="44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3 </m:t>
                        </m:r>
                        <m:r>
                          <m:rPr>
                            <m:sty m:val="p"/>
                          </m:rPr>
                          <a:rPr lang="en-US" sz="44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x</m:t>
                        </m:r>
                        <m:r>
                          <a:rPr lang="en-US" sz="44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4 </m:t>
                        </m:r>
                        <m:r>
                          <m:rPr>
                            <m:sty m:val="p"/>
                          </m:rPr>
                          <a:rPr lang="en-US" sz="44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x</m:t>
                        </m:r>
                        <m:r>
                          <a:rPr lang="en-US" sz="44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5 </m:t>
                        </m:r>
                      </m:num>
                      <m:den>
                        <m:r>
                          <a:rPr lang="en-US" sz="44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3 </m:t>
                        </m:r>
                        <m:r>
                          <m:rPr>
                            <m:sty m:val="p"/>
                          </m:rPr>
                          <a:rPr lang="en-US" sz="44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x</m:t>
                        </m:r>
                        <m:r>
                          <a:rPr lang="en-US" sz="44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4 </m:t>
                        </m:r>
                        <m:r>
                          <m:rPr>
                            <m:sty m:val="p"/>
                          </m:rPr>
                          <a:rPr lang="en-US" sz="44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x</m:t>
                        </m:r>
                        <m:r>
                          <a:rPr lang="en-US" sz="44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5 </m:t>
                        </m:r>
                        <m:r>
                          <m:rPr>
                            <m:sty m:val="p"/>
                          </m:rPr>
                          <a:rPr lang="en-US" sz="44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x</m:t>
                        </m:r>
                        <m:r>
                          <a:rPr lang="en-US" sz="44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6</m:t>
                        </m:r>
                      </m:den>
                    </m:f>
                  </m:oMath>
                </a14:m>
                <a:r>
                  <a:rPr lang="en-US" sz="44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4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4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</m:den>
                    </m:f>
                    <m:r>
                      <a:rPr lang="en-US" sz="4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4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4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4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sz="440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808383"/>
                <a:ext cx="4271554" cy="1063753"/>
              </a:xfrm>
              <a:prstGeom prst="rect">
                <a:avLst/>
              </a:prstGeom>
              <a:blipFill rotWithShape="0">
                <a:blip r:embed="rId3"/>
                <a:stretch>
                  <a:fillRect b="-126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28430" y="3802740"/>
                <a:ext cx="1434548" cy="9754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40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9 </m:t>
                        </m:r>
                        <m:r>
                          <m:rPr>
                            <m:sty m:val="p"/>
                          </m:rPr>
                          <a:rPr lang="en-US" sz="40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x</m:t>
                        </m:r>
                        <m:r>
                          <a:rPr lang="en-US" sz="40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8 </m:t>
                        </m:r>
                        <m:r>
                          <m:rPr>
                            <m:sty m:val="p"/>
                          </m:rPr>
                          <a:rPr lang="en-US" sz="40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x</m:t>
                        </m:r>
                        <m:r>
                          <a:rPr lang="en-US" sz="40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5 </m:t>
                        </m:r>
                      </m:num>
                      <m:den>
                        <m:r>
                          <a:rPr lang="en-US" sz="40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6 </m:t>
                        </m:r>
                        <m:r>
                          <m:rPr>
                            <m:sty m:val="p"/>
                          </m:rPr>
                          <a:rPr lang="en-US" sz="40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x</m:t>
                        </m:r>
                        <m:r>
                          <a:rPr lang="en-US" sz="40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4 </m:t>
                        </m:r>
                        <m:r>
                          <m:rPr>
                            <m:sty m:val="p"/>
                          </m:rPr>
                          <a:rPr lang="en-US" sz="40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x</m:t>
                        </m:r>
                        <m:r>
                          <a:rPr lang="en-US" sz="40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15</m:t>
                        </m:r>
                      </m:den>
                    </m:f>
                  </m:oMath>
                </a14:m>
                <a:r>
                  <a:rPr lang="en-US" sz="40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400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430" y="3802740"/>
                <a:ext cx="1434548" cy="975460"/>
              </a:xfrm>
              <a:prstGeom prst="rect">
                <a:avLst/>
              </a:prstGeom>
              <a:blipFill rotWithShape="0">
                <a:blip r:embed="rId4"/>
                <a:stretch>
                  <a:fillRect r="-170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2545872" y="3891033"/>
                <a:ext cx="3290068" cy="7988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smtClean="0"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2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3 </m:t>
                        </m:r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x</m:t>
                        </m:r>
                        <m:r>
                          <a:rPr lang="en-US" sz="32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3 </m:t>
                        </m:r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x</m:t>
                        </m:r>
                        <m:r>
                          <a:rPr lang="en-US" sz="32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2 </m:t>
                        </m:r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x</m:t>
                        </m:r>
                        <m:r>
                          <a:rPr lang="en-US" sz="32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4 </m:t>
                        </m:r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x</m:t>
                        </m:r>
                        <m:r>
                          <a:rPr lang="en-US" sz="32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5</m:t>
                        </m:r>
                      </m:num>
                      <m:den>
                        <m:r>
                          <a:rPr lang="en-US" sz="32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2 </m:t>
                        </m:r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x</m:t>
                        </m:r>
                        <m:r>
                          <a:rPr lang="en-US" sz="32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3 </m:t>
                        </m:r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x</m:t>
                        </m:r>
                        <m:r>
                          <a:rPr lang="en-US" sz="32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4 </m:t>
                        </m:r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x</m:t>
                        </m:r>
                        <m:r>
                          <a:rPr lang="en-US" sz="32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3 </m:t>
                        </m:r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x</m:t>
                        </m:r>
                        <m:r>
                          <a:rPr lang="en-US" sz="32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5</m:t>
                        </m:r>
                      </m:den>
                    </m:f>
                    <m:r>
                      <a:rPr lang="en-US" sz="3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=1</m:t>
                    </m:r>
                  </m:oMath>
                </a14:m>
                <a:endParaRPr lang="en-US" sz="320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5872" y="3891033"/>
                <a:ext cx="3290068" cy="798873"/>
              </a:xfrm>
              <a:prstGeom prst="rect">
                <a:avLst/>
              </a:prstGeom>
              <a:blipFill rotWithShape="0">
                <a:blip r:embed="rId5"/>
                <a:stretch>
                  <a:fillRect l="-4824" b="-122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68074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180</Words>
  <Application>Microsoft Office PowerPoint</Application>
  <PresentationFormat>On-screen Show (4:3)</PresentationFormat>
  <Paragraphs>55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Cambria Math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adf</dc:creator>
  <cp:lastModifiedBy>All users - Windows 8</cp:lastModifiedBy>
  <cp:revision>37</cp:revision>
  <dcterms:created xsi:type="dcterms:W3CDTF">2006-08-16T00:00:00Z</dcterms:created>
  <dcterms:modified xsi:type="dcterms:W3CDTF">2018-01-21T11:07:52Z</dcterms:modified>
</cp:coreProperties>
</file>