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6"/>
  </p:notesMasterIdLst>
  <p:sldIdLst>
    <p:sldId id="445" r:id="rId3"/>
    <p:sldId id="282" r:id="rId4"/>
    <p:sldId id="280" r:id="rId5"/>
    <p:sldId id="386" r:id="rId6"/>
    <p:sldId id="283" r:id="rId7"/>
    <p:sldId id="278" r:id="rId8"/>
    <p:sldId id="366" r:id="rId9"/>
    <p:sldId id="311" r:id="rId10"/>
    <p:sldId id="447" r:id="rId11"/>
    <p:sldId id="562" r:id="rId12"/>
    <p:sldId id="563" r:id="rId13"/>
    <p:sldId id="553" r:id="rId14"/>
    <p:sldId id="564" r:id="rId15"/>
    <p:sldId id="554" r:id="rId16"/>
    <p:sldId id="477" r:id="rId17"/>
    <p:sldId id="460" r:id="rId18"/>
    <p:sldId id="565" r:id="rId19"/>
    <p:sldId id="310" r:id="rId20"/>
    <p:sldId id="495" r:id="rId21"/>
    <p:sldId id="558" r:id="rId22"/>
    <p:sldId id="559" r:id="rId23"/>
    <p:sldId id="566" r:id="rId24"/>
    <p:sldId id="567" r:id="rId25"/>
    <p:sldId id="573" r:id="rId26"/>
    <p:sldId id="568" r:id="rId27"/>
    <p:sldId id="569" r:id="rId28"/>
    <p:sldId id="515" r:id="rId29"/>
    <p:sldId id="570" r:id="rId30"/>
    <p:sldId id="571" r:id="rId31"/>
    <p:sldId id="572" r:id="rId32"/>
    <p:sldId id="292" r:id="rId33"/>
    <p:sldId id="293" r:id="rId34"/>
    <p:sldId id="277"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BC"/>
    <a:srgbClr val="004DE6"/>
    <a:srgbClr val="FF0066"/>
    <a:srgbClr val="FF66CC"/>
    <a:srgbClr val="FFFF99"/>
    <a:srgbClr val="00FFCC"/>
    <a:srgbClr val="DDBA59"/>
    <a:srgbClr val="006600"/>
    <a:srgbClr val="9900FF"/>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90326" autoAdjust="0"/>
  </p:normalViewPr>
  <p:slideViewPr>
    <p:cSldViewPr snapToGrid="0">
      <p:cViewPr varScale="1">
        <p:scale>
          <a:sx n="61" d="100"/>
          <a:sy n="61" d="100"/>
        </p:scale>
        <p:origin x="836"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4</a:t>
            </a:fld>
            <a:endParaRPr lang="en-US"/>
          </a:p>
        </p:txBody>
      </p:sp>
    </p:spTree>
    <p:extLst>
      <p:ext uri="{BB962C8B-B14F-4D97-AF65-F5344CB8AC3E}">
        <p14:creationId xmlns:p14="http://schemas.microsoft.com/office/powerpoint/2010/main" val="397162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9</a:t>
            </a:fld>
            <a:endParaRPr lang="en-US"/>
          </a:p>
        </p:txBody>
      </p:sp>
    </p:spTree>
    <p:extLst>
      <p:ext uri="{BB962C8B-B14F-4D97-AF65-F5344CB8AC3E}">
        <p14:creationId xmlns:p14="http://schemas.microsoft.com/office/powerpoint/2010/main" val="241778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10</a:t>
            </a:fld>
            <a:endParaRPr lang="en-US"/>
          </a:p>
        </p:txBody>
      </p:sp>
    </p:spTree>
    <p:extLst>
      <p:ext uri="{BB962C8B-B14F-4D97-AF65-F5344CB8AC3E}">
        <p14:creationId xmlns:p14="http://schemas.microsoft.com/office/powerpoint/2010/main" val="3613161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11</a:t>
            </a:fld>
            <a:endParaRPr lang="en-US"/>
          </a:p>
        </p:txBody>
      </p:sp>
    </p:spTree>
    <p:extLst>
      <p:ext uri="{BB962C8B-B14F-4D97-AF65-F5344CB8AC3E}">
        <p14:creationId xmlns:p14="http://schemas.microsoft.com/office/powerpoint/2010/main" val="424841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12</a:t>
            </a:fld>
            <a:endParaRPr lang="en-US"/>
          </a:p>
        </p:txBody>
      </p:sp>
    </p:spTree>
    <p:extLst>
      <p:ext uri="{BB962C8B-B14F-4D97-AF65-F5344CB8AC3E}">
        <p14:creationId xmlns:p14="http://schemas.microsoft.com/office/powerpoint/2010/main" val="2376684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32</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5521927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6588273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2/21/2023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458846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31194968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9245276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2072102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780709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27256017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39773877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2793970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638012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3322553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7106043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3676030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411742133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974538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0637246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605027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61873737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9435939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21991817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77451333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4711662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89597891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9581066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61814884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2277889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400741858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2131910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96211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501386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9" Type="http://schemas.openxmlformats.org/officeDocument/2006/relationships/slideLayout" Target="../slideLayouts/slideLayout57.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42" Type="http://schemas.openxmlformats.org/officeDocument/2006/relationships/theme" Target="../theme/theme2.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41" Type="http://schemas.openxmlformats.org/officeDocument/2006/relationships/slideLayout" Target="../slideLayouts/slideLayout59.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40" Type="http://schemas.openxmlformats.org/officeDocument/2006/relationships/slideLayout" Target="../slideLayouts/slideLayout58.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43" Type="http://schemas.openxmlformats.org/officeDocument/2006/relationships/image" Target="../media/image3.png"/><Relationship Id="rId8" Type="http://schemas.openxmlformats.org/officeDocument/2006/relationships/slideLayout" Target="../slideLayouts/slideLayout26.xml"/><Relationship Id="rId3" Type="http://schemas.openxmlformats.org/officeDocument/2006/relationships/slideLayout" Target="../slideLayouts/slideLayout21.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2/21/2023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754" r:id="rId2"/>
    <p:sldLayoutId id="2147483742" r:id="rId3"/>
    <p:sldLayoutId id="2147483741" r:id="rId4"/>
    <p:sldLayoutId id="2147483738" r:id="rId5"/>
    <p:sldLayoutId id="2147483726" r:id="rId6"/>
    <p:sldLayoutId id="2147483662" r:id="rId7"/>
    <p:sldLayoutId id="2147483663" r:id="rId8"/>
    <p:sldLayoutId id="2147483664" r:id="rId9"/>
    <p:sldLayoutId id="2147483665" r:id="rId10"/>
    <p:sldLayoutId id="2147483666" r:id="rId11"/>
    <p:sldLayoutId id="2147483667" r:id="rId12"/>
    <p:sldLayoutId id="2147483743" r:id="rId13"/>
    <p:sldLayoutId id="2147483727" r:id="rId14"/>
    <p:sldLayoutId id="2147483668" r:id="rId15"/>
    <p:sldLayoutId id="2147483669" r:id="rId16"/>
    <p:sldLayoutId id="2147483670" r:id="rId17"/>
    <p:sldLayoutId id="214748367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2/21/2023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56" r:id="rId8"/>
    <p:sldLayoutId id="2147483755" r:id="rId9"/>
    <p:sldLayoutId id="2147483753" r:id="rId10"/>
    <p:sldLayoutId id="2147483752" r:id="rId11"/>
    <p:sldLayoutId id="2147483751" r:id="rId12"/>
    <p:sldLayoutId id="2147483750" r:id="rId13"/>
    <p:sldLayoutId id="2147483749" r:id="rId14"/>
    <p:sldLayoutId id="2147483748" r:id="rId15"/>
    <p:sldLayoutId id="2147483747" r:id="rId16"/>
    <p:sldLayoutId id="2147483746" r:id="rId17"/>
    <p:sldLayoutId id="2147483745" r:id="rId18"/>
    <p:sldLayoutId id="2147483744" r:id="rId19"/>
    <p:sldLayoutId id="2147483740" r:id="rId20"/>
    <p:sldLayoutId id="2147483739" r:id="rId21"/>
    <p:sldLayoutId id="2147483737" r:id="rId22"/>
    <p:sldLayoutId id="2147483736" r:id="rId23"/>
    <p:sldLayoutId id="2147483735" r:id="rId24"/>
    <p:sldLayoutId id="2147483734" r:id="rId25"/>
    <p:sldLayoutId id="2147483733" r:id="rId26"/>
    <p:sldLayoutId id="2147483732" r:id="rId27"/>
    <p:sldLayoutId id="2147483731" r:id="rId28"/>
    <p:sldLayoutId id="2147483730" r:id="rId29"/>
    <p:sldLayoutId id="2147483729" r:id="rId30"/>
    <p:sldLayoutId id="2147483728"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 id="2147483724" r:id="rId40"/>
    <p:sldLayoutId id="2147483725" r:id="rId4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0.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0.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3032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89425" y="3224915"/>
            <a:ext cx="10791371"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300" smtClean="0">
                <a:solidFill>
                  <a:srgbClr val="0000CC"/>
                </a:solidFill>
                <a:latin typeface="Times New Roman" panose="02020603050405020304" pitchFamily="18" charset="0"/>
                <a:cs typeface="Times New Roman" panose="02020603050405020304" pitchFamily="18" charset="0"/>
              </a:rPr>
              <a:t>c</a:t>
            </a:r>
            <a:r>
              <a:rPr lang="en-US" altLang="en-US" sz="2300">
                <a:solidFill>
                  <a:srgbClr val="0000CC"/>
                </a:solidFill>
                <a:latin typeface="Times New Roman" panose="02020603050405020304" pitchFamily="18" charset="0"/>
                <a:cs typeface="Times New Roman" panose="02020603050405020304" pitchFamily="18" charset="0"/>
              </a:rPr>
              <a:t>) Để quạt điện được bền, người dùng nên thực hiện các biện pháp sau đây:</a:t>
            </a:r>
          </a:p>
          <a:p>
            <a:pPr marL="342900" indent="-342900" algn="just">
              <a:spcBef>
                <a:spcPct val="50000"/>
              </a:spcBef>
              <a:buFontTx/>
              <a:buChar char="-"/>
            </a:pPr>
            <a:r>
              <a:rPr lang="en-US" altLang="en-US" sz="2300" smtClean="0">
                <a:solidFill>
                  <a:srgbClr val="0000CC"/>
                </a:solidFill>
                <a:latin typeface="Times New Roman" panose="02020603050405020304" pitchFamily="18" charset="0"/>
                <a:cs typeface="Times New Roman" panose="02020603050405020304" pitchFamily="18" charset="0"/>
              </a:rPr>
              <a:t>Trước </a:t>
            </a:r>
            <a:r>
              <a:rPr lang="en-US" altLang="en-US" sz="2300">
                <a:solidFill>
                  <a:srgbClr val="0000CC"/>
                </a:solidFill>
                <a:latin typeface="Times New Roman" panose="02020603050405020304" pitchFamily="18" charset="0"/>
                <a:cs typeface="Times New Roman" panose="02020603050405020304" pitchFamily="18" charset="0"/>
              </a:rPr>
              <a:t>khi đặt quạt, đặt quạt hơi chắc chắn để chân quạt tiếp xúc đều với nền</a:t>
            </a:r>
            <a:r>
              <a:rPr lang="en-US" altLang="en-US" sz="2300" smtClean="0">
                <a:solidFill>
                  <a:srgbClr val="0000CC"/>
                </a:solidFill>
                <a:latin typeface="Times New Roman" panose="02020603050405020304" pitchFamily="18" charset="0"/>
                <a:cs typeface="Times New Roman" panose="02020603050405020304" pitchFamily="18" charset="0"/>
              </a:rPr>
              <a:t>. </a:t>
            </a:r>
          </a:p>
          <a:p>
            <a:pPr marL="342900" indent="-342900" algn="just">
              <a:spcBef>
                <a:spcPct val="50000"/>
              </a:spcBef>
              <a:buFontTx/>
              <a:buChar char="-"/>
            </a:pPr>
            <a:r>
              <a:rPr lang="en-US" altLang="en-US" sz="2300" smtClean="0">
                <a:solidFill>
                  <a:srgbClr val="0000CC"/>
                </a:solidFill>
                <a:latin typeface="Times New Roman" panose="02020603050405020304" pitchFamily="18" charset="0"/>
                <a:cs typeface="Times New Roman" panose="02020603050405020304" pitchFamily="18" charset="0"/>
              </a:rPr>
              <a:t>Khi </a:t>
            </a:r>
            <a:r>
              <a:rPr lang="en-US" altLang="en-US" sz="2300">
                <a:solidFill>
                  <a:srgbClr val="0000CC"/>
                </a:solidFill>
                <a:latin typeface="Times New Roman" panose="02020603050405020304" pitchFamily="18" charset="0"/>
                <a:cs typeface="Times New Roman" panose="02020603050405020304" pitchFamily="18" charset="0"/>
              </a:rPr>
              <a:t>điện đã vào quạt, tránh để cánh quạt bị vướng víu, quạt không quay được sẻ làm nóng chảy dây trong quạt</a:t>
            </a:r>
            <a:r>
              <a:rPr lang="en-US" altLang="en-US" sz="2300" smtClean="0">
                <a:solidFill>
                  <a:srgbClr val="0000CC"/>
                </a:solidFill>
                <a:latin typeface="Times New Roman" panose="02020603050405020304" pitchFamily="18" charset="0"/>
                <a:cs typeface="Times New Roman" panose="02020603050405020304" pitchFamily="18" charset="0"/>
              </a:rPr>
              <a:t>.</a:t>
            </a:r>
          </a:p>
          <a:p>
            <a:pPr marL="342900" indent="-342900" algn="just">
              <a:spcBef>
                <a:spcPct val="50000"/>
              </a:spcBef>
              <a:buFontTx/>
              <a:buChar char="-"/>
            </a:pPr>
            <a:r>
              <a:rPr lang="en-US" altLang="en-US" sz="2300" smtClean="0">
                <a:solidFill>
                  <a:srgbClr val="0000CC"/>
                </a:solidFill>
                <a:latin typeface="Times New Roman" panose="02020603050405020304" pitchFamily="18" charset="0"/>
                <a:cs typeface="Times New Roman" panose="02020603050405020304" pitchFamily="18" charset="0"/>
              </a:rPr>
              <a:t>Hằng </a:t>
            </a:r>
            <a:r>
              <a:rPr lang="en-US" altLang="en-US" sz="2300">
                <a:solidFill>
                  <a:srgbClr val="0000CC"/>
                </a:solidFill>
                <a:latin typeface="Times New Roman" panose="02020603050405020304" pitchFamily="18" charset="0"/>
                <a:cs typeface="Times New Roman" panose="02020603050405020304" pitchFamily="18" charset="0"/>
              </a:rPr>
              <a:t>năm, tra dầu mỡ vào ổ trục, bộ phận điều khiển hướng quay của quạt, nhưng không nên tra quá nhiều, vì dầu mỡ sẻ chảy vào trong làm hỏng dây bên trong quạt</a:t>
            </a:r>
            <a:r>
              <a:rPr lang="en-US" altLang="en-US" sz="2300" smtClean="0">
                <a:solidFill>
                  <a:srgbClr val="0000CC"/>
                </a:solidFill>
                <a:latin typeface="Times New Roman" panose="02020603050405020304" pitchFamily="18" charset="0"/>
                <a:cs typeface="Times New Roman" panose="02020603050405020304" pitchFamily="18" charset="0"/>
              </a:rPr>
              <a:t>.</a:t>
            </a:r>
          </a:p>
          <a:p>
            <a:pPr marL="342900" indent="-342900" algn="just">
              <a:spcBef>
                <a:spcPct val="50000"/>
              </a:spcBef>
              <a:buFontTx/>
              <a:buChar char="-"/>
            </a:pPr>
            <a:r>
              <a:rPr lang="en-US" altLang="en-US" sz="2300" smtClean="0">
                <a:solidFill>
                  <a:srgbClr val="0000CC"/>
                </a:solidFill>
                <a:latin typeface="Times New Roman" panose="02020603050405020304" pitchFamily="18" charset="0"/>
                <a:cs typeface="Times New Roman" panose="02020603050405020304" pitchFamily="18" charset="0"/>
              </a:rPr>
              <a:t>Khi </a:t>
            </a:r>
            <a:r>
              <a:rPr lang="en-US" altLang="en-US" sz="2300">
                <a:solidFill>
                  <a:srgbClr val="0000CC"/>
                </a:solidFill>
                <a:latin typeface="Times New Roman" panose="02020603050405020304" pitchFamily="18" charset="0"/>
                <a:cs typeface="Times New Roman" panose="02020603050405020304" pitchFamily="18" charset="0"/>
              </a:rPr>
              <a:t>không dùng, cất quạt vào nơi khô, mát, sạch sẽ, ít bụi bặm.</a:t>
            </a:r>
          </a:p>
          <a:p>
            <a:pPr algn="just">
              <a:spcBef>
                <a:spcPct val="50000"/>
              </a:spcBef>
            </a:pPr>
            <a:r>
              <a:rPr lang="en-US" altLang="en-US" sz="2000">
                <a:solidFill>
                  <a:srgbClr val="0000CC"/>
                </a:solidFill>
                <a:latin typeface="Times New Roman" panose="02020603050405020304" pitchFamily="18" charset="0"/>
                <a:cs typeface="Times New Roman" panose="02020603050405020304" pitchFamily="18" charset="0"/>
              </a:rPr>
              <a:t>			                                   </a:t>
            </a:r>
            <a:r>
              <a:rPr lang="en-US" altLang="en-US" sz="2000" smtClean="0">
                <a:solidFill>
                  <a:srgbClr val="0000CC"/>
                </a:solidFill>
                <a:latin typeface="Times New Roman" panose="02020603050405020304" pitchFamily="18" charset="0"/>
                <a:cs typeface="Times New Roman" panose="02020603050405020304" pitchFamily="18" charset="0"/>
              </a:rPr>
              <a:t>                                               </a:t>
            </a:r>
            <a:r>
              <a:rPr lang="en-US" altLang="en-US" sz="1600" b="1" i="1">
                <a:latin typeface="Times New Roman" panose="02020603050405020304" pitchFamily="18" charset="0"/>
                <a:cs typeface="Times New Roman" panose="02020603050405020304" pitchFamily="18" charset="0"/>
              </a:rPr>
              <a:t>Theo PHẠM ĐÌNH CƯƠNG</a:t>
            </a:r>
          </a:p>
        </p:txBody>
      </p:sp>
      <p:sp>
        <p:nvSpPr>
          <p:cNvPr id="5" name="Text Box 5"/>
          <p:cNvSpPr txBox="1">
            <a:spLocks noChangeArrowheads="1"/>
          </p:cNvSpPr>
          <p:nvPr/>
        </p:nvSpPr>
        <p:spPr bwMode="auto">
          <a:xfrm>
            <a:off x="689426" y="1676518"/>
            <a:ext cx="10791371"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300">
                <a:solidFill>
                  <a:srgbClr val="0000CC"/>
                </a:solidFill>
                <a:latin typeface="Times New Roman" panose="02020603050405020304" pitchFamily="18" charset="0"/>
                <a:cs typeface="Times New Roman" panose="02020603050405020304" pitchFamily="18" charset="0"/>
              </a:rPr>
              <a:t>b) Con cá sấu này màu da xám ngoét như da cây bần, gai lưng mọc chừng ba đốt ngón tay, trông dễ sợ. Cái đuôi dài </a:t>
            </a:r>
            <a:r>
              <a:rPr lang="en-US" altLang="en-US" sz="2300" smtClean="0">
                <a:solidFill>
                  <a:srgbClr val="0000CC"/>
                </a:solidFill>
                <a:latin typeface="Times New Roman" panose="02020603050405020304" pitchFamily="18" charset="0"/>
                <a:cs typeface="Times New Roman" panose="02020603050405020304" pitchFamily="18" charset="0"/>
              </a:rPr>
              <a:t>- </a:t>
            </a:r>
            <a:r>
              <a:rPr lang="en-US" altLang="en-US" sz="2300">
                <a:solidFill>
                  <a:srgbClr val="0000CC"/>
                </a:solidFill>
                <a:latin typeface="Times New Roman" panose="02020603050405020304" pitchFamily="18" charset="0"/>
                <a:cs typeface="Times New Roman" panose="02020603050405020304" pitchFamily="18" charset="0"/>
              </a:rPr>
              <a:t>bộ phận khoẻ nhất của con vật kinh khủng dùng để tấn công </a:t>
            </a:r>
            <a:r>
              <a:rPr lang="en-US" altLang="en-US" sz="2300" smtClean="0">
                <a:solidFill>
                  <a:srgbClr val="0000CC"/>
                </a:solidFill>
                <a:latin typeface="Times New Roman" panose="02020603050405020304" pitchFamily="18" charset="0"/>
                <a:cs typeface="Times New Roman" panose="02020603050405020304" pitchFamily="18" charset="0"/>
              </a:rPr>
              <a:t>- </a:t>
            </a:r>
            <a:r>
              <a:rPr lang="en-US" altLang="en-US" sz="2300">
                <a:solidFill>
                  <a:srgbClr val="0000CC"/>
                </a:solidFill>
                <a:latin typeface="Times New Roman" panose="02020603050405020304" pitchFamily="18" charset="0"/>
                <a:cs typeface="Times New Roman" panose="02020603050405020304" pitchFamily="18" charset="0"/>
              </a:rPr>
              <a:t>đã bị trói xếp vào bên mạng sườn</a:t>
            </a:r>
            <a:r>
              <a:rPr lang="en-US" altLang="en-US" sz="2300" smtClean="0">
                <a:solidFill>
                  <a:srgbClr val="0000CC"/>
                </a:solidFill>
                <a:latin typeface="Times New Roman" panose="02020603050405020304" pitchFamily="18" charset="0"/>
                <a:cs typeface="Times New Roman" panose="02020603050405020304" pitchFamily="18" charset="0"/>
              </a:rPr>
              <a:t>. </a:t>
            </a:r>
            <a:r>
              <a:rPr lang="en-US" altLang="en-US" sz="2400" smtClean="0">
                <a:solidFill>
                  <a:srgbClr val="0000CC"/>
                </a:solidFill>
                <a:latin typeface="Times New Roman" panose="02020603050405020304" pitchFamily="18" charset="0"/>
                <a:cs typeface="Times New Roman" panose="02020603050405020304" pitchFamily="18" charset="0"/>
              </a:rPr>
              <a:t>				</a:t>
            </a:r>
          </a:p>
          <a:p>
            <a:pPr algn="just">
              <a:spcBef>
                <a:spcPct val="50000"/>
              </a:spcBef>
            </a:pPr>
            <a:r>
              <a:rPr lang="en-US" altLang="en-US" sz="2400">
                <a:solidFill>
                  <a:srgbClr val="0000CC"/>
                </a:solidFill>
                <a:latin typeface="Times New Roman" panose="02020603050405020304" pitchFamily="18" charset="0"/>
                <a:cs typeface="Times New Roman" panose="02020603050405020304" pitchFamily="18" charset="0"/>
              </a:rPr>
              <a:t> </a:t>
            </a:r>
            <a:r>
              <a:rPr lang="en-US" altLang="en-US" sz="2400" smtClean="0">
                <a:solidFill>
                  <a:srgbClr val="0000CC"/>
                </a:solidFill>
                <a:latin typeface="Times New Roman" panose="02020603050405020304" pitchFamily="18" charset="0"/>
                <a:cs typeface="Times New Roman" panose="02020603050405020304" pitchFamily="18" charset="0"/>
              </a:rPr>
              <a:t>								</a:t>
            </a:r>
            <a:r>
              <a:rPr lang="en-US" altLang="en-US" sz="2000" b="1" i="1" smtClean="0">
                <a:latin typeface="Times New Roman" panose="02020603050405020304" pitchFamily="18" charset="0"/>
                <a:cs typeface="Times New Roman" panose="02020603050405020304" pitchFamily="18" charset="0"/>
              </a:rPr>
              <a:t>Theo </a:t>
            </a:r>
            <a:r>
              <a:rPr lang="en-US" altLang="en-US" b="1" i="1">
                <a:latin typeface="Times New Roman" panose="02020603050405020304" pitchFamily="18" charset="0"/>
                <a:cs typeface="Times New Roman" panose="02020603050405020304" pitchFamily="18" charset="0"/>
              </a:rPr>
              <a:t>ĐOÀN GIỎI</a:t>
            </a:r>
          </a:p>
        </p:txBody>
      </p:sp>
      <p:sp>
        <p:nvSpPr>
          <p:cNvPr id="6" name="Text Box 6"/>
          <p:cNvSpPr txBox="1">
            <a:spLocks noChangeArrowheads="1"/>
          </p:cNvSpPr>
          <p:nvPr/>
        </p:nvSpPr>
        <p:spPr bwMode="auto">
          <a:xfrm>
            <a:off x="689429" y="306617"/>
            <a:ext cx="562428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300">
                <a:solidFill>
                  <a:srgbClr val="0000CC"/>
                </a:solidFill>
                <a:latin typeface="Times New Roman" panose="02020603050405020304" pitchFamily="18" charset="0"/>
                <a:cs typeface="Times New Roman" panose="02020603050405020304" pitchFamily="18" charset="0"/>
              </a:rPr>
              <a:t>a) Thấy tôi sán đến gần, ông hỏi </a:t>
            </a:r>
            <a:r>
              <a:rPr lang="en-US" altLang="en-US" sz="2300" smtClean="0">
                <a:solidFill>
                  <a:srgbClr val="0000CC"/>
                </a:solidFill>
                <a:latin typeface="Times New Roman" panose="02020603050405020304" pitchFamily="18" charset="0"/>
                <a:cs typeface="Times New Roman" panose="02020603050405020304" pitchFamily="18" charset="0"/>
              </a:rPr>
              <a:t>tôi:</a:t>
            </a:r>
            <a:endParaRPr lang="en-US" altLang="en-US" sz="2300">
              <a:solidFill>
                <a:srgbClr val="0000CC"/>
              </a:solidFill>
              <a:latin typeface="Times New Roman" panose="02020603050405020304" pitchFamily="18" charset="0"/>
              <a:cs typeface="Times New Roman" panose="02020603050405020304" pitchFamily="18" charset="0"/>
            </a:endParaRPr>
          </a:p>
          <a:p>
            <a:pPr algn="just" eaLnBrk="1" hangingPunct="1"/>
            <a:r>
              <a:rPr lang="en-US" altLang="en-US" sz="2300">
                <a:solidFill>
                  <a:srgbClr val="0000CC"/>
                </a:solidFill>
                <a:latin typeface="Times New Roman" panose="02020603050405020304" pitchFamily="18" charset="0"/>
                <a:cs typeface="Times New Roman" panose="02020603050405020304" pitchFamily="18" charset="0"/>
              </a:rPr>
              <a:t>  - Cháu con ai ?</a:t>
            </a:r>
          </a:p>
          <a:p>
            <a:pPr algn="just" eaLnBrk="1" hangingPunct="1"/>
            <a:r>
              <a:rPr lang="en-US" altLang="en-US" sz="2300">
                <a:solidFill>
                  <a:srgbClr val="0000CC"/>
                </a:solidFill>
                <a:latin typeface="Times New Roman" panose="02020603050405020304" pitchFamily="18" charset="0"/>
                <a:cs typeface="Times New Roman" panose="02020603050405020304" pitchFamily="18" charset="0"/>
              </a:rPr>
              <a:t>  - Thưa ông, cháu là con ông Thư.</a:t>
            </a:r>
          </a:p>
          <a:p>
            <a:pPr algn="just" eaLnBrk="1" hangingPunct="1"/>
            <a:r>
              <a:rPr lang="en-US" altLang="en-US" sz="2400" b="1">
                <a:latin typeface="Times New Roman" panose="02020603050405020304" pitchFamily="18" charset="0"/>
                <a:cs typeface="Times New Roman" panose="02020603050405020304" pitchFamily="18" charset="0"/>
              </a:rPr>
              <a:t>                                                          </a:t>
            </a:r>
            <a:r>
              <a:rPr lang="en-US" altLang="en-US" sz="1400" b="1" i="1" smtClean="0">
                <a:latin typeface="Times New Roman" panose="02020603050405020304" pitchFamily="18" charset="0"/>
                <a:cs typeface="Times New Roman" panose="02020603050405020304" pitchFamily="18" charset="0"/>
              </a:rPr>
              <a:t>DUY </a:t>
            </a:r>
            <a:r>
              <a:rPr lang="en-US" altLang="en-US" sz="1400" b="1" i="1">
                <a:latin typeface="Times New Roman" panose="02020603050405020304" pitchFamily="18" charset="0"/>
                <a:cs typeface="Times New Roman" panose="02020603050405020304" pitchFamily="18" charset="0"/>
              </a:rPr>
              <a:t>KHÁN</a:t>
            </a:r>
          </a:p>
        </p:txBody>
      </p:sp>
      <p:sp>
        <p:nvSpPr>
          <p:cNvPr id="7" name="Text Box 7"/>
          <p:cNvSpPr txBox="1">
            <a:spLocks noChangeArrowheads="1"/>
          </p:cNvSpPr>
          <p:nvPr/>
        </p:nvSpPr>
        <p:spPr bwMode="auto">
          <a:xfrm>
            <a:off x="3624943" y="17462"/>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400">
                <a:solidFill>
                  <a:srgbClr val="FF0000"/>
                </a:solidFill>
                <a:latin typeface="Times New Roman" panose="02020603050405020304" pitchFamily="18" charset="0"/>
                <a:cs typeface="Times New Roman" panose="02020603050405020304" pitchFamily="18" charset="0"/>
              </a:rPr>
              <a:t>  	Đọc các đoạn văn sau:</a:t>
            </a:r>
          </a:p>
        </p:txBody>
      </p:sp>
      <p:sp>
        <p:nvSpPr>
          <p:cNvPr id="8" name="Text Box 6"/>
          <p:cNvSpPr txBox="1">
            <a:spLocks noChangeArrowheads="1"/>
          </p:cNvSpPr>
          <p:nvPr/>
        </p:nvSpPr>
        <p:spPr bwMode="auto">
          <a:xfrm>
            <a:off x="689425" y="322664"/>
            <a:ext cx="562428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300">
                <a:solidFill>
                  <a:srgbClr val="0000CC"/>
                </a:solidFill>
                <a:latin typeface="Times New Roman" panose="02020603050405020304" pitchFamily="18" charset="0"/>
                <a:cs typeface="Times New Roman" panose="02020603050405020304" pitchFamily="18" charset="0"/>
              </a:rPr>
              <a:t>a) Thấy tôi sán đến gần, ông hỏi </a:t>
            </a:r>
            <a:r>
              <a:rPr lang="en-US" altLang="en-US" sz="2300" smtClean="0">
                <a:solidFill>
                  <a:srgbClr val="0000CC"/>
                </a:solidFill>
                <a:latin typeface="Times New Roman" panose="02020603050405020304" pitchFamily="18" charset="0"/>
                <a:cs typeface="Times New Roman" panose="02020603050405020304" pitchFamily="18" charset="0"/>
              </a:rPr>
              <a:t>tôi:</a:t>
            </a:r>
            <a:endParaRPr lang="en-US" altLang="en-US" sz="2300">
              <a:solidFill>
                <a:srgbClr val="0000CC"/>
              </a:solidFill>
              <a:latin typeface="Times New Roman" panose="02020603050405020304" pitchFamily="18" charset="0"/>
              <a:cs typeface="Times New Roman" panose="02020603050405020304" pitchFamily="18" charset="0"/>
            </a:endParaRPr>
          </a:p>
          <a:p>
            <a:pPr algn="just" eaLnBrk="1" hangingPunct="1"/>
            <a:r>
              <a:rPr lang="en-US" altLang="en-US" sz="2300">
                <a:solidFill>
                  <a:srgbClr val="FF0000"/>
                </a:solidFill>
                <a:latin typeface="Times New Roman" panose="02020603050405020304" pitchFamily="18" charset="0"/>
                <a:cs typeface="Times New Roman" panose="02020603050405020304" pitchFamily="18" charset="0"/>
              </a:rPr>
              <a:t>  - </a:t>
            </a:r>
            <a:r>
              <a:rPr lang="en-US" altLang="en-US" sz="2300" u="sng">
                <a:solidFill>
                  <a:srgbClr val="FF0000"/>
                </a:solidFill>
                <a:latin typeface="Times New Roman" panose="02020603050405020304" pitchFamily="18" charset="0"/>
                <a:cs typeface="Times New Roman" panose="02020603050405020304" pitchFamily="18" charset="0"/>
              </a:rPr>
              <a:t>Cháu con ai ?</a:t>
            </a:r>
          </a:p>
          <a:p>
            <a:pPr algn="just" eaLnBrk="1" hangingPunct="1"/>
            <a:r>
              <a:rPr lang="en-US" altLang="en-US" sz="2300">
                <a:solidFill>
                  <a:srgbClr val="FF0000"/>
                </a:solidFill>
                <a:latin typeface="Times New Roman" panose="02020603050405020304" pitchFamily="18" charset="0"/>
                <a:cs typeface="Times New Roman" panose="02020603050405020304" pitchFamily="18" charset="0"/>
              </a:rPr>
              <a:t>  - </a:t>
            </a:r>
            <a:r>
              <a:rPr lang="en-US" altLang="en-US" sz="2300" u="sng">
                <a:solidFill>
                  <a:srgbClr val="FF0000"/>
                </a:solidFill>
                <a:latin typeface="Times New Roman" panose="02020603050405020304" pitchFamily="18" charset="0"/>
                <a:cs typeface="Times New Roman" panose="02020603050405020304" pitchFamily="18" charset="0"/>
              </a:rPr>
              <a:t>Thưa ông, cháu là con ông Thư.</a:t>
            </a:r>
          </a:p>
          <a:p>
            <a:pPr algn="just" eaLnBrk="1" hangingPunct="1"/>
            <a:r>
              <a:rPr lang="en-US" altLang="en-US" sz="2400" b="1">
                <a:latin typeface="Times New Roman" panose="02020603050405020304" pitchFamily="18" charset="0"/>
                <a:cs typeface="Times New Roman" panose="02020603050405020304" pitchFamily="18" charset="0"/>
              </a:rPr>
              <a:t>                                                          </a:t>
            </a:r>
            <a:r>
              <a:rPr lang="en-US" altLang="en-US" sz="1400" b="1" i="1" smtClean="0">
                <a:latin typeface="Times New Roman" panose="02020603050405020304" pitchFamily="18" charset="0"/>
                <a:cs typeface="Times New Roman" panose="02020603050405020304" pitchFamily="18" charset="0"/>
              </a:rPr>
              <a:t>DUY </a:t>
            </a:r>
            <a:r>
              <a:rPr lang="en-US" altLang="en-US" sz="1400" b="1" i="1">
                <a:latin typeface="Times New Roman" panose="02020603050405020304" pitchFamily="18" charset="0"/>
                <a:cs typeface="Times New Roman" panose="02020603050405020304" pitchFamily="18" charset="0"/>
              </a:rPr>
              <a:t>KHÁN</a:t>
            </a:r>
          </a:p>
        </p:txBody>
      </p:sp>
      <p:sp>
        <p:nvSpPr>
          <p:cNvPr id="9" name="Text Box 5"/>
          <p:cNvSpPr txBox="1">
            <a:spLocks noChangeArrowheads="1"/>
          </p:cNvSpPr>
          <p:nvPr/>
        </p:nvSpPr>
        <p:spPr bwMode="auto">
          <a:xfrm>
            <a:off x="689425" y="1665825"/>
            <a:ext cx="10791371"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300">
                <a:solidFill>
                  <a:srgbClr val="0000CC"/>
                </a:solidFill>
                <a:latin typeface="Times New Roman" panose="02020603050405020304" pitchFamily="18" charset="0"/>
                <a:cs typeface="Times New Roman" panose="02020603050405020304" pitchFamily="18" charset="0"/>
              </a:rPr>
              <a:t>b) Con cá sấu này màu da xám ngoét như da cây bần, gai lưng mọc chừng ba đốt ngón tay, trông dễ sợ. </a:t>
            </a:r>
            <a:r>
              <a:rPr lang="en-US" altLang="en-US" sz="2300" u="sng">
                <a:solidFill>
                  <a:srgbClr val="FF0000"/>
                </a:solidFill>
                <a:latin typeface="Times New Roman" panose="02020603050405020304" pitchFamily="18" charset="0"/>
                <a:cs typeface="Times New Roman" panose="02020603050405020304" pitchFamily="18" charset="0"/>
              </a:rPr>
              <a:t>Cái đuôi dài </a:t>
            </a:r>
            <a:r>
              <a:rPr lang="en-US" altLang="en-US" sz="2300" u="sng" smtClean="0">
                <a:solidFill>
                  <a:srgbClr val="FF0000"/>
                </a:solidFill>
                <a:latin typeface="Times New Roman" panose="02020603050405020304" pitchFamily="18" charset="0"/>
                <a:cs typeface="Times New Roman" panose="02020603050405020304" pitchFamily="18" charset="0"/>
              </a:rPr>
              <a:t>- </a:t>
            </a:r>
            <a:r>
              <a:rPr lang="en-US" altLang="en-US" sz="2300" u="sng">
                <a:solidFill>
                  <a:srgbClr val="FF0000"/>
                </a:solidFill>
                <a:latin typeface="Times New Roman" panose="02020603050405020304" pitchFamily="18" charset="0"/>
                <a:cs typeface="Times New Roman" panose="02020603050405020304" pitchFamily="18" charset="0"/>
              </a:rPr>
              <a:t>bộ phận khoẻ nhất của con vật kinh khủng dùng để tấn công </a:t>
            </a:r>
            <a:r>
              <a:rPr lang="en-US" altLang="en-US" sz="2300" u="sng" smtClean="0">
                <a:solidFill>
                  <a:srgbClr val="FF0000"/>
                </a:solidFill>
                <a:latin typeface="Times New Roman" panose="02020603050405020304" pitchFamily="18" charset="0"/>
                <a:cs typeface="Times New Roman" panose="02020603050405020304" pitchFamily="18" charset="0"/>
              </a:rPr>
              <a:t>- </a:t>
            </a:r>
            <a:r>
              <a:rPr lang="en-US" altLang="en-US" sz="2300" u="sng">
                <a:solidFill>
                  <a:srgbClr val="FF0000"/>
                </a:solidFill>
                <a:latin typeface="Times New Roman" panose="02020603050405020304" pitchFamily="18" charset="0"/>
                <a:cs typeface="Times New Roman" panose="02020603050405020304" pitchFamily="18" charset="0"/>
              </a:rPr>
              <a:t>đã bị trói xếp vào bên mạng sườn</a:t>
            </a:r>
            <a:r>
              <a:rPr lang="en-US" altLang="en-US" sz="2300" u="sng" smtClean="0">
                <a:solidFill>
                  <a:srgbClr val="FF0000"/>
                </a:solidFill>
                <a:latin typeface="Times New Roman" panose="02020603050405020304" pitchFamily="18" charset="0"/>
                <a:cs typeface="Times New Roman" panose="02020603050405020304" pitchFamily="18" charset="0"/>
              </a:rPr>
              <a:t>. </a:t>
            </a:r>
            <a:r>
              <a:rPr lang="en-US" altLang="en-US" sz="2400" smtClean="0">
                <a:solidFill>
                  <a:srgbClr val="FF0000"/>
                </a:solidFill>
                <a:latin typeface="Times New Roman" panose="02020603050405020304" pitchFamily="18" charset="0"/>
                <a:cs typeface="Times New Roman" panose="02020603050405020304" pitchFamily="18" charset="0"/>
              </a:rPr>
              <a:t>	</a:t>
            </a:r>
            <a:r>
              <a:rPr lang="en-US" altLang="en-US" sz="2400" smtClean="0">
                <a:solidFill>
                  <a:srgbClr val="0000CC"/>
                </a:solidFill>
                <a:latin typeface="Times New Roman" panose="02020603050405020304" pitchFamily="18" charset="0"/>
                <a:cs typeface="Times New Roman" panose="02020603050405020304" pitchFamily="18" charset="0"/>
              </a:rPr>
              <a:t>			</a:t>
            </a:r>
          </a:p>
          <a:p>
            <a:pPr algn="just">
              <a:spcBef>
                <a:spcPct val="50000"/>
              </a:spcBef>
            </a:pPr>
            <a:r>
              <a:rPr lang="en-US" altLang="en-US" sz="2400">
                <a:solidFill>
                  <a:srgbClr val="0000CC"/>
                </a:solidFill>
                <a:latin typeface="Times New Roman" panose="02020603050405020304" pitchFamily="18" charset="0"/>
                <a:cs typeface="Times New Roman" panose="02020603050405020304" pitchFamily="18" charset="0"/>
              </a:rPr>
              <a:t> </a:t>
            </a:r>
            <a:r>
              <a:rPr lang="en-US" altLang="en-US" sz="2400" smtClean="0">
                <a:solidFill>
                  <a:srgbClr val="0000CC"/>
                </a:solidFill>
                <a:latin typeface="Times New Roman" panose="02020603050405020304" pitchFamily="18" charset="0"/>
                <a:cs typeface="Times New Roman" panose="02020603050405020304" pitchFamily="18" charset="0"/>
              </a:rPr>
              <a:t>								</a:t>
            </a:r>
            <a:r>
              <a:rPr lang="en-US" altLang="en-US" sz="2000" b="1" i="1" smtClean="0">
                <a:latin typeface="Times New Roman" panose="02020603050405020304" pitchFamily="18" charset="0"/>
                <a:cs typeface="Times New Roman" panose="02020603050405020304" pitchFamily="18" charset="0"/>
              </a:rPr>
              <a:t>Theo </a:t>
            </a:r>
            <a:r>
              <a:rPr lang="en-US" altLang="en-US" b="1" i="1">
                <a:latin typeface="Times New Roman" panose="02020603050405020304" pitchFamily="18" charset="0"/>
                <a:cs typeface="Times New Roman" panose="02020603050405020304" pitchFamily="18" charset="0"/>
              </a:rPr>
              <a:t>ĐOÀN GIỎI</a:t>
            </a:r>
          </a:p>
        </p:txBody>
      </p:sp>
      <p:sp>
        <p:nvSpPr>
          <p:cNvPr id="10" name="Text Box 2"/>
          <p:cNvSpPr txBox="1">
            <a:spLocks noChangeArrowheads="1"/>
          </p:cNvSpPr>
          <p:nvPr/>
        </p:nvSpPr>
        <p:spPr bwMode="auto">
          <a:xfrm>
            <a:off x="689424" y="3219815"/>
            <a:ext cx="10791371"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300" smtClean="0">
                <a:solidFill>
                  <a:srgbClr val="0000CC"/>
                </a:solidFill>
                <a:latin typeface="Times New Roman" panose="02020603050405020304" pitchFamily="18" charset="0"/>
                <a:cs typeface="Times New Roman" panose="02020603050405020304" pitchFamily="18" charset="0"/>
              </a:rPr>
              <a:t>c</a:t>
            </a:r>
            <a:r>
              <a:rPr lang="en-US" altLang="en-US" sz="2300">
                <a:solidFill>
                  <a:srgbClr val="0000CC"/>
                </a:solidFill>
                <a:latin typeface="Times New Roman" panose="02020603050405020304" pitchFamily="18" charset="0"/>
                <a:cs typeface="Times New Roman" panose="02020603050405020304" pitchFamily="18" charset="0"/>
              </a:rPr>
              <a:t>) Để quạt điện được bền, người dùng nên thực hiện các biện pháp sau đây:</a:t>
            </a:r>
          </a:p>
          <a:p>
            <a:pPr marL="342900" indent="-342900" algn="just">
              <a:spcBef>
                <a:spcPct val="50000"/>
              </a:spcBef>
              <a:buFontTx/>
              <a:buChar char="-"/>
            </a:pPr>
            <a:r>
              <a:rPr lang="en-US" altLang="en-US" sz="2300" u="sng" smtClean="0">
                <a:solidFill>
                  <a:srgbClr val="FF0000"/>
                </a:solidFill>
                <a:latin typeface="Times New Roman" panose="02020603050405020304" pitchFamily="18" charset="0"/>
                <a:cs typeface="Times New Roman" panose="02020603050405020304" pitchFamily="18" charset="0"/>
              </a:rPr>
              <a:t>Trước </a:t>
            </a:r>
            <a:r>
              <a:rPr lang="en-US" altLang="en-US" sz="2300" u="sng">
                <a:solidFill>
                  <a:srgbClr val="FF0000"/>
                </a:solidFill>
                <a:latin typeface="Times New Roman" panose="02020603050405020304" pitchFamily="18" charset="0"/>
                <a:cs typeface="Times New Roman" panose="02020603050405020304" pitchFamily="18" charset="0"/>
              </a:rPr>
              <a:t>khi đặt quạt, đặt quạt hơi chắc chắn để chân quạt tiếp xúc đều với nền</a:t>
            </a:r>
            <a:r>
              <a:rPr lang="en-US" altLang="en-US" sz="2300" u="sng" smtClean="0">
                <a:solidFill>
                  <a:srgbClr val="FF0000"/>
                </a:solidFill>
                <a:latin typeface="Times New Roman" panose="02020603050405020304" pitchFamily="18" charset="0"/>
                <a:cs typeface="Times New Roman" panose="02020603050405020304" pitchFamily="18" charset="0"/>
              </a:rPr>
              <a:t>. </a:t>
            </a:r>
          </a:p>
          <a:p>
            <a:pPr marL="342900" indent="-342900" algn="just">
              <a:spcBef>
                <a:spcPct val="50000"/>
              </a:spcBef>
              <a:buFontTx/>
              <a:buChar char="-"/>
            </a:pPr>
            <a:r>
              <a:rPr lang="en-US" altLang="en-US" sz="2300" u="sng" smtClean="0">
                <a:solidFill>
                  <a:srgbClr val="FF0000"/>
                </a:solidFill>
                <a:latin typeface="Times New Roman" panose="02020603050405020304" pitchFamily="18" charset="0"/>
                <a:cs typeface="Times New Roman" panose="02020603050405020304" pitchFamily="18" charset="0"/>
              </a:rPr>
              <a:t>Khi </a:t>
            </a:r>
            <a:r>
              <a:rPr lang="en-US" altLang="en-US" sz="2300" u="sng">
                <a:solidFill>
                  <a:srgbClr val="FF0000"/>
                </a:solidFill>
                <a:latin typeface="Times New Roman" panose="02020603050405020304" pitchFamily="18" charset="0"/>
                <a:cs typeface="Times New Roman" panose="02020603050405020304" pitchFamily="18" charset="0"/>
              </a:rPr>
              <a:t>điện đã vào quạt, tránh để cánh quạt bị vướng víu, quạt không quay được sẻ làm nóng chảy dây trong quạt</a:t>
            </a:r>
            <a:r>
              <a:rPr lang="en-US" altLang="en-US" sz="2300" u="sng" smtClean="0">
                <a:solidFill>
                  <a:srgbClr val="FF0000"/>
                </a:solidFill>
                <a:latin typeface="Times New Roman" panose="02020603050405020304" pitchFamily="18" charset="0"/>
                <a:cs typeface="Times New Roman" panose="02020603050405020304" pitchFamily="18" charset="0"/>
              </a:rPr>
              <a:t>.</a:t>
            </a:r>
          </a:p>
          <a:p>
            <a:pPr marL="342900" indent="-342900" algn="just">
              <a:spcBef>
                <a:spcPct val="50000"/>
              </a:spcBef>
              <a:buFontTx/>
              <a:buChar char="-"/>
            </a:pPr>
            <a:r>
              <a:rPr lang="en-US" altLang="en-US" sz="2300" u="sng" smtClean="0">
                <a:solidFill>
                  <a:srgbClr val="FF0000"/>
                </a:solidFill>
                <a:latin typeface="Times New Roman" panose="02020603050405020304" pitchFamily="18" charset="0"/>
                <a:cs typeface="Times New Roman" panose="02020603050405020304" pitchFamily="18" charset="0"/>
              </a:rPr>
              <a:t>Hằng </a:t>
            </a:r>
            <a:r>
              <a:rPr lang="en-US" altLang="en-US" sz="2300" u="sng">
                <a:solidFill>
                  <a:srgbClr val="FF0000"/>
                </a:solidFill>
                <a:latin typeface="Times New Roman" panose="02020603050405020304" pitchFamily="18" charset="0"/>
                <a:cs typeface="Times New Roman" panose="02020603050405020304" pitchFamily="18" charset="0"/>
              </a:rPr>
              <a:t>năm, tra dầu mỡ vào ổ trục, bộ phận điều khiển hướng quay của quạt, nhưng không nên tra quá nhiều, vì dầu mỡ sẻ chảy vào trong làm hỏng dây bên trong quạt</a:t>
            </a:r>
            <a:r>
              <a:rPr lang="en-US" altLang="en-US" sz="2300" u="sng" smtClean="0">
                <a:solidFill>
                  <a:srgbClr val="FF0000"/>
                </a:solidFill>
                <a:latin typeface="Times New Roman" panose="02020603050405020304" pitchFamily="18" charset="0"/>
                <a:cs typeface="Times New Roman" panose="02020603050405020304" pitchFamily="18" charset="0"/>
              </a:rPr>
              <a:t>.</a:t>
            </a:r>
          </a:p>
          <a:p>
            <a:pPr marL="342900" indent="-342900" algn="just">
              <a:spcBef>
                <a:spcPct val="50000"/>
              </a:spcBef>
              <a:buFontTx/>
              <a:buChar char="-"/>
            </a:pPr>
            <a:r>
              <a:rPr lang="en-US" altLang="en-US" sz="2300" u="sng" smtClean="0">
                <a:solidFill>
                  <a:srgbClr val="FF0000"/>
                </a:solidFill>
                <a:latin typeface="Times New Roman" panose="02020603050405020304" pitchFamily="18" charset="0"/>
                <a:cs typeface="Times New Roman" panose="02020603050405020304" pitchFamily="18" charset="0"/>
              </a:rPr>
              <a:t>Khi </a:t>
            </a:r>
            <a:r>
              <a:rPr lang="en-US" altLang="en-US" sz="2300" u="sng">
                <a:solidFill>
                  <a:srgbClr val="FF0000"/>
                </a:solidFill>
                <a:latin typeface="Times New Roman" panose="02020603050405020304" pitchFamily="18" charset="0"/>
                <a:cs typeface="Times New Roman" panose="02020603050405020304" pitchFamily="18" charset="0"/>
              </a:rPr>
              <a:t>không dùng, cất quạt vào nơi khô, mát, sạch sẽ, ít bụi bặm.</a:t>
            </a:r>
          </a:p>
          <a:p>
            <a:pPr algn="just">
              <a:spcBef>
                <a:spcPct val="50000"/>
              </a:spcBef>
            </a:pPr>
            <a:r>
              <a:rPr lang="en-US" altLang="en-US" sz="2000">
                <a:solidFill>
                  <a:srgbClr val="0000CC"/>
                </a:solidFill>
                <a:latin typeface="Times New Roman" panose="02020603050405020304" pitchFamily="18" charset="0"/>
                <a:cs typeface="Times New Roman" panose="02020603050405020304" pitchFamily="18" charset="0"/>
              </a:rPr>
              <a:t>			                                   </a:t>
            </a:r>
            <a:r>
              <a:rPr lang="en-US" altLang="en-US" sz="2000" smtClean="0">
                <a:solidFill>
                  <a:srgbClr val="0000CC"/>
                </a:solidFill>
                <a:latin typeface="Times New Roman" panose="02020603050405020304" pitchFamily="18" charset="0"/>
                <a:cs typeface="Times New Roman" panose="02020603050405020304" pitchFamily="18" charset="0"/>
              </a:rPr>
              <a:t>                                               </a:t>
            </a:r>
            <a:r>
              <a:rPr lang="en-US" altLang="en-US" sz="1600" b="1" i="1">
                <a:latin typeface="Times New Roman" panose="02020603050405020304" pitchFamily="18" charset="0"/>
                <a:cs typeface="Times New Roman" panose="02020603050405020304" pitchFamily="18" charset="0"/>
              </a:rPr>
              <a:t>Theo PHẠM ĐÌNH CƯƠNG</a:t>
            </a:r>
          </a:p>
        </p:txBody>
      </p:sp>
    </p:spTree>
    <p:extLst>
      <p:ext uri="{BB962C8B-B14F-4D97-AF65-F5344CB8AC3E}">
        <p14:creationId xmlns:p14="http://schemas.microsoft.com/office/powerpoint/2010/main" val="392568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7"/>
          <p:cNvSpPr txBox="1">
            <a:spLocks noChangeArrowheads="1"/>
          </p:cNvSpPr>
          <p:nvPr/>
        </p:nvSpPr>
        <p:spPr bwMode="auto">
          <a:xfrm>
            <a:off x="1328651" y="610986"/>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I. Nhận xét:</a:t>
            </a:r>
          </a:p>
        </p:txBody>
      </p:sp>
      <p:sp>
        <p:nvSpPr>
          <p:cNvPr id="2" name="Rectangle 1"/>
          <p:cNvSpPr/>
          <p:nvPr/>
        </p:nvSpPr>
        <p:spPr>
          <a:xfrm>
            <a:off x="1328651" y="1291549"/>
            <a:ext cx="9571578" cy="954107"/>
          </a:xfrm>
          <a:prstGeom prst="rect">
            <a:avLst/>
          </a:prstGeom>
        </p:spPr>
        <p:txBody>
          <a:bodyPr wrap="square">
            <a:spAutoFit/>
          </a:bodyPr>
          <a:lstStyle/>
          <a:p>
            <a:pPr algn="just">
              <a:spcBef>
                <a:spcPct val="50000"/>
              </a:spcBef>
            </a:pPr>
            <a:r>
              <a:rPr lang="en-US" altLang="en-US" sz="2800" b="1" smtClean="0">
                <a:latin typeface="Times New Roman" panose="02020603050405020304" pitchFamily="18" charset="0"/>
                <a:cs typeface="Times New Roman" panose="02020603050405020304" pitchFamily="18" charset="0"/>
              </a:rPr>
              <a:t>2. Theo em, trong mỗi đoạn văn trên, dấu gạch ngang có tác dụng gì?</a:t>
            </a:r>
            <a:endParaRPr lang="en-US" altLang="en-US" sz="2800" b="1">
              <a:latin typeface="Times New Roman" panose="02020603050405020304" pitchFamily="18" charset="0"/>
              <a:cs typeface="Times New Roman" panose="02020603050405020304" pitchFamily="18" charset="0"/>
            </a:endParaRPr>
          </a:p>
        </p:txBody>
      </p:sp>
      <p:sp>
        <p:nvSpPr>
          <p:cNvPr id="4" name="Text Box 6"/>
          <p:cNvSpPr txBox="1">
            <a:spLocks noChangeArrowheads="1"/>
          </p:cNvSpPr>
          <p:nvPr/>
        </p:nvSpPr>
        <p:spPr bwMode="auto">
          <a:xfrm>
            <a:off x="6596742" y="2402999"/>
            <a:ext cx="4477657"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a:solidFill>
                  <a:srgbClr val="0000CC"/>
                </a:solidFill>
                <a:latin typeface="Times New Roman" panose="02020603050405020304" pitchFamily="18" charset="0"/>
                <a:cs typeface="Times New Roman" panose="02020603050405020304" pitchFamily="18" charset="0"/>
              </a:rPr>
              <a:t>Dấu gạch ngang trong đoạn này có tác dụng:</a:t>
            </a:r>
          </a:p>
        </p:txBody>
      </p:sp>
      <p:sp>
        <p:nvSpPr>
          <p:cNvPr id="5" name="Text Box 7"/>
          <p:cNvSpPr txBox="1">
            <a:spLocks noChangeArrowheads="1"/>
          </p:cNvSpPr>
          <p:nvPr/>
        </p:nvSpPr>
        <p:spPr bwMode="auto">
          <a:xfrm>
            <a:off x="6520543" y="3347562"/>
            <a:ext cx="4553856" cy="1292662"/>
          </a:xfrm>
          <a:prstGeom prst="rect">
            <a:avLst/>
          </a:prstGeom>
          <a:noFill/>
          <a:ln>
            <a:noFill/>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600">
                <a:solidFill>
                  <a:srgbClr val="FF0000"/>
                </a:solidFill>
                <a:latin typeface="Times New Roman" panose="02020603050405020304" pitchFamily="18" charset="0"/>
                <a:cs typeface="Times New Roman" panose="02020603050405020304" pitchFamily="18" charset="0"/>
              </a:rPr>
              <a:t>Dấu gạch ngang đánh dấu chỗ bắt đầu lời nói của nhân vật </a:t>
            </a:r>
            <a:r>
              <a:rPr lang="en-US" altLang="en-US" sz="2600">
                <a:solidFill>
                  <a:schemeClr val="accent2"/>
                </a:solidFill>
                <a:latin typeface="Times New Roman" panose="02020603050405020304" pitchFamily="18" charset="0"/>
                <a:cs typeface="Times New Roman" panose="02020603050405020304" pitchFamily="18" charset="0"/>
              </a:rPr>
              <a:t>(</a:t>
            </a:r>
            <a:r>
              <a:rPr lang="en-US" altLang="en-US" sz="2600">
                <a:solidFill>
                  <a:srgbClr val="FF0000"/>
                </a:solidFill>
                <a:latin typeface="Times New Roman" panose="02020603050405020304" pitchFamily="18" charset="0"/>
                <a:cs typeface="Times New Roman" panose="02020603050405020304" pitchFamily="18" charset="0"/>
              </a:rPr>
              <a:t>ông khách và cậu bé</a:t>
            </a:r>
            <a:r>
              <a:rPr lang="en-US" altLang="en-US" sz="2600">
                <a:solidFill>
                  <a:schemeClr val="accent2"/>
                </a:solidFill>
                <a:latin typeface="Times New Roman" panose="02020603050405020304" pitchFamily="18" charset="0"/>
                <a:cs typeface="Times New Roman" panose="02020603050405020304" pitchFamily="18" charset="0"/>
              </a:rPr>
              <a:t>)</a:t>
            </a:r>
            <a:r>
              <a:rPr lang="en-US" altLang="en-US" sz="2600">
                <a:solidFill>
                  <a:srgbClr val="FF0000"/>
                </a:solidFill>
                <a:latin typeface="Times New Roman" panose="02020603050405020304" pitchFamily="18" charset="0"/>
                <a:cs typeface="Times New Roman" panose="02020603050405020304" pitchFamily="18" charset="0"/>
              </a:rPr>
              <a:t> trong đối thoại</a:t>
            </a:r>
          </a:p>
        </p:txBody>
      </p:sp>
      <p:sp>
        <p:nvSpPr>
          <p:cNvPr id="6" name="Text Box 8"/>
          <p:cNvSpPr txBox="1">
            <a:spLocks noChangeArrowheads="1"/>
          </p:cNvSpPr>
          <p:nvPr/>
        </p:nvSpPr>
        <p:spPr bwMode="auto">
          <a:xfrm>
            <a:off x="1328651" y="2374424"/>
            <a:ext cx="5039492"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600">
                <a:solidFill>
                  <a:srgbClr val="0000CC"/>
                </a:solidFill>
                <a:latin typeface="Times New Roman" panose="02020603050405020304" pitchFamily="18" charset="0"/>
                <a:cs typeface="Times New Roman" panose="02020603050405020304" pitchFamily="18" charset="0"/>
              </a:rPr>
              <a:t>a) Thấy tôi sán đến gần, ông hỏi tôi:</a:t>
            </a:r>
          </a:p>
          <a:p>
            <a:pPr eaLnBrk="1" hangingPunct="1"/>
            <a:r>
              <a:rPr lang="en-US" altLang="en-US" sz="2600">
                <a:solidFill>
                  <a:srgbClr val="0000CC"/>
                </a:solidFill>
                <a:latin typeface="Times New Roman" panose="02020603050405020304" pitchFamily="18" charset="0"/>
                <a:cs typeface="Times New Roman" panose="02020603050405020304" pitchFamily="18" charset="0"/>
              </a:rPr>
              <a:t>  - Cháu con ai?</a:t>
            </a:r>
          </a:p>
          <a:p>
            <a:pPr eaLnBrk="1" hangingPunct="1"/>
            <a:r>
              <a:rPr lang="en-US" altLang="en-US" sz="2600">
                <a:solidFill>
                  <a:srgbClr val="0000CC"/>
                </a:solidFill>
                <a:latin typeface="Times New Roman" panose="02020603050405020304" pitchFamily="18" charset="0"/>
                <a:cs typeface="Times New Roman" panose="02020603050405020304" pitchFamily="18" charset="0"/>
              </a:rPr>
              <a:t>  - Thưa ông, cháu là con ông Thư.</a:t>
            </a:r>
          </a:p>
          <a:p>
            <a:pPr eaLnBrk="1" hangingPunct="1"/>
            <a:r>
              <a:rPr lang="en-US" altLang="en-US" sz="2600" b="1">
                <a:latin typeface="Times New Roman" panose="02020603050405020304" pitchFamily="18" charset="0"/>
                <a:cs typeface="Times New Roman" panose="02020603050405020304" pitchFamily="18" charset="0"/>
              </a:rPr>
              <a:t>                      DUY KHÁN</a:t>
            </a:r>
            <a:r>
              <a:rPr lang="en-US" altLang="en-US" sz="2600" b="1">
                <a:solidFill>
                  <a:srgbClr val="0000CC"/>
                </a:solidFill>
                <a:latin typeface="Times New Roman" panose="02020603050405020304" pitchFamily="18" charset="0"/>
                <a:cs typeface="Times New Roman" panose="02020603050405020304" pitchFamily="18" charset="0"/>
              </a:rPr>
              <a:t> </a:t>
            </a:r>
          </a:p>
        </p:txBody>
      </p:sp>
      <p:sp>
        <p:nvSpPr>
          <p:cNvPr id="7" name="Line 9"/>
          <p:cNvSpPr>
            <a:spLocks noChangeShapeType="1"/>
          </p:cNvSpPr>
          <p:nvPr/>
        </p:nvSpPr>
        <p:spPr bwMode="auto">
          <a:xfrm>
            <a:off x="6444343" y="2450625"/>
            <a:ext cx="0" cy="23390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9201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ox(in)">
                                      <p:cBhvr>
                                        <p:cTn id="10" dur="500"/>
                                        <p:tgtEl>
                                          <p:spTgt spid="6">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ox(in)">
                                      <p:cBhvr>
                                        <p:cTn id="13" dur="500"/>
                                        <p:tgtEl>
                                          <p:spTgt spid="6">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ox(in)">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mph" presetSubtype="0" fill="hold" nodeType="clickEffect">
                                  <p:stCondLst>
                                    <p:cond delay="0"/>
                                  </p:stCondLst>
                                  <p:childTnLst>
                                    <p:animClr clrSpc="hsl" dir="cw">
                                      <p:cBhvr override="childStyle">
                                        <p:cTn id="20" dur="500" fill="hold"/>
                                        <p:tgtEl>
                                          <p:spTgt spid="6">
                                            <p:txEl>
                                              <p:pRg st="1" end="1"/>
                                            </p:txEl>
                                          </p:spTgt>
                                        </p:tgtEl>
                                        <p:attrNameLst>
                                          <p:attrName>style.color</p:attrName>
                                        </p:attrNameLst>
                                      </p:cBhvr>
                                      <p:by>
                                        <p:hsl h="7200000" s="0" l="0"/>
                                      </p:by>
                                    </p:animClr>
                                    <p:animClr clrSpc="hsl" dir="cw">
                                      <p:cBhvr>
                                        <p:cTn id="21" dur="500" fill="hold"/>
                                        <p:tgtEl>
                                          <p:spTgt spid="6">
                                            <p:txEl>
                                              <p:pRg st="1" end="1"/>
                                            </p:txEl>
                                          </p:spTgt>
                                        </p:tgtEl>
                                        <p:attrNameLst>
                                          <p:attrName>fillcolor</p:attrName>
                                        </p:attrNameLst>
                                      </p:cBhvr>
                                      <p:by>
                                        <p:hsl h="7200000" s="0" l="0"/>
                                      </p:by>
                                    </p:animClr>
                                    <p:animClr clrSpc="hsl" dir="cw">
                                      <p:cBhvr>
                                        <p:cTn id="22" dur="500" fill="hold"/>
                                        <p:tgtEl>
                                          <p:spTgt spid="6">
                                            <p:txEl>
                                              <p:pRg st="1" end="1"/>
                                            </p:txEl>
                                          </p:spTgt>
                                        </p:tgtEl>
                                        <p:attrNameLst>
                                          <p:attrName>stroke.color</p:attrName>
                                        </p:attrNameLst>
                                      </p:cBhvr>
                                      <p:by>
                                        <p:hsl h="7200000" s="0" l="0"/>
                                      </p:by>
                                    </p:animClr>
                                    <p:set>
                                      <p:cBhvr>
                                        <p:cTn id="23" dur="500" fill="hold"/>
                                        <p:tgtEl>
                                          <p:spTgt spid="6">
                                            <p:txEl>
                                              <p:pRg st="1" end="1"/>
                                            </p:txEl>
                                          </p:spTgt>
                                        </p:tgtEl>
                                        <p:attrNameLst>
                                          <p:attrName>fill.type</p:attrName>
                                        </p:attrNameLst>
                                      </p:cBhvr>
                                      <p:to>
                                        <p:strVal val="solid"/>
                                      </p:to>
                                    </p:set>
                                  </p:childTnLst>
                                </p:cTn>
                              </p:par>
                              <p:par>
                                <p:cTn id="24" presetID="21" presetClass="emph" presetSubtype="0" fill="hold" nodeType="withEffect">
                                  <p:stCondLst>
                                    <p:cond delay="0"/>
                                  </p:stCondLst>
                                  <p:childTnLst>
                                    <p:animClr clrSpc="hsl" dir="cw">
                                      <p:cBhvr override="childStyle">
                                        <p:cTn id="25" dur="500" fill="hold"/>
                                        <p:tgtEl>
                                          <p:spTgt spid="6">
                                            <p:txEl>
                                              <p:pRg st="2" end="2"/>
                                            </p:txEl>
                                          </p:spTgt>
                                        </p:tgtEl>
                                        <p:attrNameLst>
                                          <p:attrName>style.color</p:attrName>
                                        </p:attrNameLst>
                                      </p:cBhvr>
                                      <p:by>
                                        <p:hsl h="7200000" s="0" l="0"/>
                                      </p:by>
                                    </p:animClr>
                                    <p:animClr clrSpc="hsl" dir="cw">
                                      <p:cBhvr>
                                        <p:cTn id="26" dur="500" fill="hold"/>
                                        <p:tgtEl>
                                          <p:spTgt spid="6">
                                            <p:txEl>
                                              <p:pRg st="2" end="2"/>
                                            </p:txEl>
                                          </p:spTgt>
                                        </p:tgtEl>
                                        <p:attrNameLst>
                                          <p:attrName>fillcolor</p:attrName>
                                        </p:attrNameLst>
                                      </p:cBhvr>
                                      <p:by>
                                        <p:hsl h="7200000" s="0" l="0"/>
                                      </p:by>
                                    </p:animClr>
                                    <p:animClr clrSpc="hsl" dir="cw">
                                      <p:cBhvr>
                                        <p:cTn id="27" dur="500" fill="hold"/>
                                        <p:tgtEl>
                                          <p:spTgt spid="6">
                                            <p:txEl>
                                              <p:pRg st="2" end="2"/>
                                            </p:txEl>
                                          </p:spTgt>
                                        </p:tgtEl>
                                        <p:attrNameLst>
                                          <p:attrName>stroke.color</p:attrName>
                                        </p:attrNameLst>
                                      </p:cBhvr>
                                      <p:by>
                                        <p:hsl h="7200000" s="0" l="0"/>
                                      </p:by>
                                    </p:animClr>
                                    <p:set>
                                      <p:cBhvr>
                                        <p:cTn id="28" dur="500" fill="hold"/>
                                        <p:tgtEl>
                                          <p:spTgt spid="6">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amond(in)">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diamond(in)">
                                      <p:cBhvr>
                                        <p:cTn id="3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66"/>
          <p:cNvSpPr>
            <a:spLocks noChangeArrowheads="1"/>
          </p:cNvSpPr>
          <p:nvPr/>
        </p:nvSpPr>
        <p:spPr bwMode="auto">
          <a:xfrm>
            <a:off x="1161143" y="3216511"/>
            <a:ext cx="509451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00">
                <a:solidFill>
                  <a:srgbClr val="0000CC"/>
                </a:solidFill>
              </a:rPr>
              <a:t>   </a:t>
            </a:r>
            <a:r>
              <a:rPr lang="en-US" altLang="en-US" sz="2800">
                <a:solidFill>
                  <a:srgbClr val="0000CC"/>
                </a:solidFill>
                <a:latin typeface="Times New Roman" panose="02020603050405020304" pitchFamily="18" charset="0"/>
                <a:cs typeface="Times New Roman" panose="02020603050405020304" pitchFamily="18" charset="0"/>
              </a:rPr>
              <a:t>Cái đuôi dài - bộ phận khỏe nhất của con vật kinh khủng dùng để tấn công - đã bị trói xếp vào bên mạng sườn.</a:t>
            </a:r>
          </a:p>
        </p:txBody>
      </p:sp>
      <p:sp>
        <p:nvSpPr>
          <p:cNvPr id="13" name="Text Box 567"/>
          <p:cNvSpPr txBox="1">
            <a:spLocks noChangeArrowheads="1"/>
          </p:cNvSpPr>
          <p:nvPr/>
        </p:nvSpPr>
        <p:spPr bwMode="auto">
          <a:xfrm>
            <a:off x="1204686" y="1400629"/>
            <a:ext cx="50183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CC"/>
                </a:solidFill>
              </a:rPr>
              <a:t>b</a:t>
            </a:r>
            <a:r>
              <a:rPr lang="en-US" altLang="en-US" sz="2800">
                <a:solidFill>
                  <a:srgbClr val="0000CC"/>
                </a:solidFill>
                <a:latin typeface="Times New Roman" panose="02020603050405020304" pitchFamily="18" charset="0"/>
                <a:cs typeface="Times New Roman" panose="02020603050405020304" pitchFamily="18" charset="0"/>
              </a:rPr>
              <a:t>)  Con cá sấu này màu da xám ngoét như da cây bần, gai lưng mọc chừng ba đốt ngón tay, trông dễ sợ. </a:t>
            </a:r>
          </a:p>
        </p:txBody>
      </p:sp>
      <p:sp>
        <p:nvSpPr>
          <p:cNvPr id="14" name="Text Box 568"/>
          <p:cNvSpPr txBox="1">
            <a:spLocks noChangeArrowheads="1"/>
          </p:cNvSpPr>
          <p:nvPr/>
        </p:nvSpPr>
        <p:spPr bwMode="auto">
          <a:xfrm rot="10837321" flipV="1">
            <a:off x="6527784" y="1508261"/>
            <a:ext cx="4415787"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600">
                <a:solidFill>
                  <a:srgbClr val="0000CC"/>
                </a:solidFill>
                <a:latin typeface="Times New Roman" panose="02020603050405020304" pitchFamily="18" charset="0"/>
                <a:cs typeface="Times New Roman" panose="02020603050405020304" pitchFamily="18" charset="0"/>
              </a:rPr>
              <a:t>Dấu gạch ngang trong đoạn này có tác dụng:</a:t>
            </a:r>
          </a:p>
        </p:txBody>
      </p:sp>
      <p:sp>
        <p:nvSpPr>
          <p:cNvPr id="15" name="Text Box 569"/>
          <p:cNvSpPr txBox="1">
            <a:spLocks noChangeArrowheads="1"/>
          </p:cNvSpPr>
          <p:nvPr/>
        </p:nvSpPr>
        <p:spPr bwMode="auto">
          <a:xfrm>
            <a:off x="6451600" y="3302454"/>
            <a:ext cx="4496649"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6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6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600">
                <a:solidFill>
                  <a:srgbClr val="FF0000"/>
                </a:solidFill>
                <a:latin typeface="Times New Roman" panose="02020603050405020304" pitchFamily="18" charset="0"/>
                <a:cs typeface="Times New Roman" panose="02020603050405020304" pitchFamily="18" charset="0"/>
              </a:rPr>
              <a:t>Dấu gạch ngang đánh dấu phần chú thích </a:t>
            </a:r>
            <a:r>
              <a:rPr lang="en-US" altLang="en-US" sz="2600">
                <a:solidFill>
                  <a:schemeClr val="accent2"/>
                </a:solidFill>
                <a:latin typeface="Times New Roman" panose="02020603050405020304" pitchFamily="18" charset="0"/>
                <a:cs typeface="Times New Roman" panose="02020603050405020304" pitchFamily="18" charset="0"/>
              </a:rPr>
              <a:t>(</a:t>
            </a:r>
            <a:r>
              <a:rPr lang="en-US" altLang="en-US" sz="2600">
                <a:solidFill>
                  <a:srgbClr val="FF0000"/>
                </a:solidFill>
                <a:latin typeface="Times New Roman" panose="02020603050405020304" pitchFamily="18" charset="0"/>
                <a:cs typeface="Times New Roman" panose="02020603050405020304" pitchFamily="18" charset="0"/>
              </a:rPr>
              <a:t>về cái đuôi dài của con cá sấu</a:t>
            </a:r>
            <a:r>
              <a:rPr lang="en-US" altLang="en-US" sz="2600">
                <a:solidFill>
                  <a:schemeClr val="accent2"/>
                </a:solidFill>
                <a:latin typeface="Times New Roman" panose="02020603050405020304" pitchFamily="18" charset="0"/>
                <a:cs typeface="Times New Roman" panose="02020603050405020304" pitchFamily="18" charset="0"/>
              </a:rPr>
              <a:t>)</a:t>
            </a:r>
            <a:r>
              <a:rPr lang="en-US" altLang="en-US" sz="2600">
                <a:solidFill>
                  <a:srgbClr val="FF0000"/>
                </a:solidFill>
                <a:latin typeface="Times New Roman" panose="02020603050405020304" pitchFamily="18" charset="0"/>
                <a:cs typeface="Times New Roman" panose="02020603050405020304" pitchFamily="18" charset="0"/>
              </a:rPr>
              <a:t> trong câu văn.</a:t>
            </a:r>
          </a:p>
        </p:txBody>
      </p:sp>
      <p:sp>
        <p:nvSpPr>
          <p:cNvPr id="16" name="Line 570"/>
          <p:cNvSpPr>
            <a:spLocks noChangeShapeType="1"/>
          </p:cNvSpPr>
          <p:nvPr/>
        </p:nvSpPr>
        <p:spPr bwMode="auto">
          <a:xfrm>
            <a:off x="6299201" y="1400629"/>
            <a:ext cx="0" cy="3505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Oval 571"/>
          <p:cNvSpPr>
            <a:spLocks noChangeArrowheads="1"/>
          </p:cNvSpPr>
          <p:nvPr/>
        </p:nvSpPr>
        <p:spPr bwMode="auto">
          <a:xfrm>
            <a:off x="3585028" y="3302454"/>
            <a:ext cx="3048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 name="Oval 572"/>
          <p:cNvSpPr>
            <a:spLocks noChangeArrowheads="1"/>
          </p:cNvSpPr>
          <p:nvPr/>
        </p:nvSpPr>
        <p:spPr bwMode="auto">
          <a:xfrm>
            <a:off x="3051630" y="4153589"/>
            <a:ext cx="286656"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28364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2000"/>
                                        <p:tgtEl>
                                          <p:spTgt spid="13"/>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edge">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mph" presetSubtype="0" fill="hold" grpId="1" nodeType="clickEffect">
                                  <p:stCondLst>
                                    <p:cond delay="0"/>
                                  </p:stCondLst>
                                  <p:childTnLst>
                                    <p:animClr clrSpc="hsl" dir="cw">
                                      <p:cBhvr override="childStyle">
                                        <p:cTn id="14" dur="500" fill="hold"/>
                                        <p:tgtEl>
                                          <p:spTgt spid="12"/>
                                        </p:tgtEl>
                                        <p:attrNameLst>
                                          <p:attrName>style.color</p:attrName>
                                        </p:attrNameLst>
                                      </p:cBhvr>
                                      <p:by>
                                        <p:hsl h="7200000" s="0" l="0"/>
                                      </p:by>
                                    </p:animClr>
                                    <p:animClr clrSpc="hsl" dir="cw">
                                      <p:cBhvr>
                                        <p:cTn id="15" dur="500" fill="hold"/>
                                        <p:tgtEl>
                                          <p:spTgt spid="12"/>
                                        </p:tgtEl>
                                        <p:attrNameLst>
                                          <p:attrName>fillcolor</p:attrName>
                                        </p:attrNameLst>
                                      </p:cBhvr>
                                      <p:by>
                                        <p:hsl h="7200000" s="0" l="0"/>
                                      </p:by>
                                    </p:animClr>
                                    <p:animClr clrSpc="hsl" dir="cw">
                                      <p:cBhvr>
                                        <p:cTn id="16" dur="500" fill="hold"/>
                                        <p:tgtEl>
                                          <p:spTgt spid="12"/>
                                        </p:tgtEl>
                                        <p:attrNameLst>
                                          <p:attrName>stroke.color</p:attrName>
                                        </p:attrNameLst>
                                      </p:cBhvr>
                                      <p:by>
                                        <p:hsl h="7200000" s="0" l="0"/>
                                      </p:by>
                                    </p:animClr>
                                    <p:set>
                                      <p:cBhvr>
                                        <p:cTn id="17" dur="500" fill="hold"/>
                                        <p:tgtEl>
                                          <p:spTgt spid="12"/>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par>
                                <p:cTn id="23" presetID="4" presetClass="entr" presetSubtype="16"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ox(i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mph" presetSubtype="0" fill="hold" nodeType="clickEffect">
                                  <p:stCondLst>
                                    <p:cond delay="0"/>
                                  </p:stCondLst>
                                  <p:childTnLst>
                                    <p:animClr clrSpc="hsl" dir="cw">
                                      <p:cBhvr override="childStyle">
                                        <p:cTn id="29" dur="500" fill="hold"/>
                                        <p:tgtEl>
                                          <p:spTgt spid="18"/>
                                        </p:tgtEl>
                                        <p:attrNameLst>
                                          <p:attrName>style.color</p:attrName>
                                        </p:attrNameLst>
                                      </p:cBhvr>
                                      <p:by>
                                        <p:hsl h="10842353" s="0" l="0"/>
                                      </p:by>
                                    </p:animClr>
                                    <p:animClr clrSpc="hsl" dir="cw">
                                      <p:cBhvr>
                                        <p:cTn id="30" dur="500" fill="hold"/>
                                        <p:tgtEl>
                                          <p:spTgt spid="18"/>
                                        </p:tgtEl>
                                        <p:attrNameLst>
                                          <p:attrName>fillcolor</p:attrName>
                                        </p:attrNameLst>
                                      </p:cBhvr>
                                      <p:by>
                                        <p:hsl h="10842353" s="0" l="0"/>
                                      </p:by>
                                    </p:animClr>
                                    <p:animClr clrSpc="hsl" dir="cw">
                                      <p:cBhvr>
                                        <p:cTn id="31" dur="500" fill="hold"/>
                                        <p:tgtEl>
                                          <p:spTgt spid="18"/>
                                        </p:tgtEl>
                                        <p:attrNameLst>
                                          <p:attrName>stroke.color</p:attrName>
                                        </p:attrNameLst>
                                      </p:cBhvr>
                                      <p:by>
                                        <p:hsl h="10842353" s="0" l="0"/>
                                      </p:by>
                                    </p:animClr>
                                    <p:set>
                                      <p:cBhvr>
                                        <p:cTn id="32" dur="500" fill="hold"/>
                                        <p:tgtEl>
                                          <p:spTgt spid="18"/>
                                        </p:tgtEl>
                                        <p:attrNameLst>
                                          <p:attrName>fill.type</p:attrName>
                                        </p:attrNameLst>
                                      </p:cBhvr>
                                      <p:to>
                                        <p:strVal val="solid"/>
                                      </p:to>
                                    </p:set>
                                  </p:childTnLst>
                                </p:cTn>
                              </p:par>
                              <p:par>
                                <p:cTn id="33" presetID="23" presetClass="emph" presetSubtype="0" fill="hold" nodeType="withEffect">
                                  <p:stCondLst>
                                    <p:cond delay="0"/>
                                  </p:stCondLst>
                                  <p:childTnLst>
                                    <p:animClr clrSpc="hsl" dir="cw">
                                      <p:cBhvr override="childStyle">
                                        <p:cTn id="34" dur="500" fill="hold"/>
                                        <p:tgtEl>
                                          <p:spTgt spid="17"/>
                                        </p:tgtEl>
                                        <p:attrNameLst>
                                          <p:attrName>style.color</p:attrName>
                                        </p:attrNameLst>
                                      </p:cBhvr>
                                      <p:by>
                                        <p:hsl h="10842353" s="0" l="0"/>
                                      </p:by>
                                    </p:animClr>
                                    <p:animClr clrSpc="hsl" dir="cw">
                                      <p:cBhvr>
                                        <p:cTn id="35" dur="500" fill="hold"/>
                                        <p:tgtEl>
                                          <p:spTgt spid="17"/>
                                        </p:tgtEl>
                                        <p:attrNameLst>
                                          <p:attrName>fillcolor</p:attrName>
                                        </p:attrNameLst>
                                      </p:cBhvr>
                                      <p:by>
                                        <p:hsl h="10842353" s="0" l="0"/>
                                      </p:by>
                                    </p:animClr>
                                    <p:animClr clrSpc="hsl" dir="cw">
                                      <p:cBhvr>
                                        <p:cTn id="36" dur="500" fill="hold"/>
                                        <p:tgtEl>
                                          <p:spTgt spid="17"/>
                                        </p:tgtEl>
                                        <p:attrNameLst>
                                          <p:attrName>stroke.color</p:attrName>
                                        </p:attrNameLst>
                                      </p:cBhvr>
                                      <p:by>
                                        <p:hsl h="10842353" s="0" l="0"/>
                                      </p:by>
                                    </p:animClr>
                                    <p:set>
                                      <p:cBhvr>
                                        <p:cTn id="37" dur="500" fill="hold"/>
                                        <p:tgtEl>
                                          <p:spTgt spid="17"/>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heckerboard(across)">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amond(in)">
                                      <p:cBhvr>
                                        <p:cTn id="4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29114" y="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endParaRPr lang="en-US" altLang="en-US" sz="2400">
              <a:solidFill>
                <a:srgbClr val="993300"/>
              </a:solidFill>
            </a:endParaRPr>
          </a:p>
        </p:txBody>
      </p:sp>
      <p:sp>
        <p:nvSpPr>
          <p:cNvPr id="3" name="Rectangle 566"/>
          <p:cNvSpPr>
            <a:spLocks noChangeArrowheads="1"/>
          </p:cNvSpPr>
          <p:nvPr/>
        </p:nvSpPr>
        <p:spPr bwMode="auto">
          <a:xfrm>
            <a:off x="1233714" y="1600200"/>
            <a:ext cx="678180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CC"/>
                </a:solidFill>
              </a:rPr>
              <a:t>- </a:t>
            </a:r>
            <a:r>
              <a:rPr lang="en-US" altLang="en-US" sz="2800">
                <a:solidFill>
                  <a:srgbClr val="0000CC"/>
                </a:solidFill>
                <a:latin typeface="Times New Roman" panose="02020603050405020304" pitchFamily="18" charset="0"/>
                <a:cs typeface="Times New Roman" panose="02020603050405020304" pitchFamily="18" charset="0"/>
              </a:rPr>
              <a:t>Trước khi đặt quạt, đặt quạt nơi chắc chắn để chân quạt tiếp xúc đều với nền.</a:t>
            </a:r>
            <a:br>
              <a:rPr lang="en-US" altLang="en-US" sz="2800">
                <a:solidFill>
                  <a:srgbClr val="0000CC"/>
                </a:solidFill>
                <a:latin typeface="Times New Roman" panose="02020603050405020304" pitchFamily="18" charset="0"/>
                <a:cs typeface="Times New Roman" panose="02020603050405020304" pitchFamily="18" charset="0"/>
              </a:rPr>
            </a:br>
            <a:r>
              <a:rPr lang="en-US" altLang="en-US" sz="2800">
                <a:solidFill>
                  <a:srgbClr val="0000CC"/>
                </a:solidFill>
                <a:latin typeface="Times New Roman" panose="02020603050405020304" pitchFamily="18" charset="0"/>
                <a:cs typeface="Times New Roman" panose="02020603050405020304" pitchFamily="18" charset="0"/>
              </a:rPr>
              <a:t>- Khi điện đã vào quạt, tránh để cánh quạt bị vướng víu, quạt không quay được sẽ làm nóng chảy cuộn dây trong quạt.</a:t>
            </a:r>
            <a:br>
              <a:rPr lang="en-US" altLang="en-US" sz="2800">
                <a:solidFill>
                  <a:srgbClr val="0000CC"/>
                </a:solidFill>
                <a:latin typeface="Times New Roman" panose="02020603050405020304" pitchFamily="18" charset="0"/>
                <a:cs typeface="Times New Roman" panose="02020603050405020304" pitchFamily="18" charset="0"/>
              </a:rPr>
            </a:br>
            <a:r>
              <a:rPr lang="en-US" altLang="en-US" sz="2800">
                <a:solidFill>
                  <a:srgbClr val="0000CC"/>
                </a:solidFill>
                <a:latin typeface="Times New Roman" panose="02020603050405020304" pitchFamily="18" charset="0"/>
                <a:cs typeface="Times New Roman" panose="02020603050405020304" pitchFamily="18" charset="0"/>
              </a:rPr>
              <a:t>- Hằng năm, tra dầu mỡ vào ổ trục, bộ phận điều khiển hướng quay của quạt, nhưng không nên tra quá nhiều, vì dầu mỡ sẽ chảy vào trong làm hỏng dây bên trong quạt.</a:t>
            </a:r>
            <a:br>
              <a:rPr lang="en-US" altLang="en-US" sz="2800">
                <a:solidFill>
                  <a:srgbClr val="0000CC"/>
                </a:solidFill>
                <a:latin typeface="Times New Roman" panose="02020603050405020304" pitchFamily="18" charset="0"/>
                <a:cs typeface="Times New Roman" panose="02020603050405020304" pitchFamily="18" charset="0"/>
              </a:rPr>
            </a:br>
            <a:r>
              <a:rPr lang="en-US" altLang="en-US" sz="2800">
                <a:solidFill>
                  <a:srgbClr val="0000CC"/>
                </a:solidFill>
                <a:latin typeface="Times New Roman" panose="02020603050405020304" pitchFamily="18" charset="0"/>
                <a:cs typeface="Times New Roman" panose="02020603050405020304" pitchFamily="18" charset="0"/>
              </a:rPr>
              <a:t>- Khi không dùng, cất quạt vào nơi khô, mát, sạch sẽ, ít bụi bặm.</a:t>
            </a:r>
          </a:p>
        </p:txBody>
      </p:sp>
      <p:sp>
        <p:nvSpPr>
          <p:cNvPr id="4" name="Text Box 567"/>
          <p:cNvSpPr txBox="1">
            <a:spLocks noChangeArrowheads="1"/>
          </p:cNvSpPr>
          <p:nvPr/>
        </p:nvSpPr>
        <p:spPr bwMode="auto">
          <a:xfrm>
            <a:off x="1233713" y="762000"/>
            <a:ext cx="6705601"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smtClean="0">
                <a:solidFill>
                  <a:srgbClr val="0000CC"/>
                </a:solidFill>
                <a:latin typeface="Times New Roman" panose="02020603050405020304" pitchFamily="18" charset="0"/>
                <a:cs typeface="Times New Roman" panose="02020603050405020304" pitchFamily="18" charset="0"/>
              </a:rPr>
              <a:t>c) </a:t>
            </a:r>
            <a:r>
              <a:rPr lang="en-US" altLang="en-US" sz="2800">
                <a:solidFill>
                  <a:srgbClr val="0000CC"/>
                </a:solidFill>
                <a:latin typeface="Times New Roman" panose="02020603050405020304" pitchFamily="18" charset="0"/>
                <a:cs typeface="Times New Roman" panose="02020603050405020304" pitchFamily="18" charset="0"/>
              </a:rPr>
              <a:t>Để quạt điện được bền, người dùng nên thực hiện các biện pháp sau đây:</a:t>
            </a:r>
          </a:p>
        </p:txBody>
      </p:sp>
      <p:sp>
        <p:nvSpPr>
          <p:cNvPr id="5" name="Text Box 568"/>
          <p:cNvSpPr txBox="1">
            <a:spLocks noChangeArrowheads="1"/>
          </p:cNvSpPr>
          <p:nvPr/>
        </p:nvSpPr>
        <p:spPr bwMode="auto">
          <a:xfrm>
            <a:off x="8167913" y="838200"/>
            <a:ext cx="318225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CC"/>
                </a:solidFill>
                <a:latin typeface="Times New Roman" panose="02020603050405020304" pitchFamily="18" charset="0"/>
                <a:cs typeface="Times New Roman" panose="02020603050405020304" pitchFamily="18" charset="0"/>
              </a:rPr>
              <a:t>Dấu gạch ngang trong đoạn này có tác dụng:</a:t>
            </a:r>
          </a:p>
        </p:txBody>
      </p:sp>
      <p:sp>
        <p:nvSpPr>
          <p:cNvPr id="6" name="Text Box 569"/>
          <p:cNvSpPr txBox="1">
            <a:spLocks noChangeArrowheads="1"/>
          </p:cNvSpPr>
          <p:nvPr/>
        </p:nvSpPr>
        <p:spPr bwMode="auto">
          <a:xfrm>
            <a:off x="8091714" y="3048000"/>
            <a:ext cx="325845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a:solidFill>
                  <a:srgbClr val="FF0000"/>
                </a:solidFill>
                <a:latin typeface="Times New Roman" panose="02020603050405020304" pitchFamily="18" charset="0"/>
                <a:cs typeface="Times New Roman" panose="02020603050405020304" pitchFamily="18" charset="0"/>
              </a:rPr>
              <a:t>Dấu gạch ngang liệt kê các biện pháp cần thiết để bảo quản quạt điện được bền.</a:t>
            </a:r>
          </a:p>
        </p:txBody>
      </p:sp>
      <p:sp>
        <p:nvSpPr>
          <p:cNvPr id="7" name="Line 570"/>
          <p:cNvSpPr>
            <a:spLocks noChangeShapeType="1"/>
          </p:cNvSpPr>
          <p:nvPr/>
        </p:nvSpPr>
        <p:spPr bwMode="auto">
          <a:xfrm>
            <a:off x="8015514" y="762000"/>
            <a:ext cx="0" cy="54501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a:p>
        </p:txBody>
      </p:sp>
      <p:sp>
        <p:nvSpPr>
          <p:cNvPr id="8" name="Oval 571"/>
          <p:cNvSpPr>
            <a:spLocks noChangeArrowheads="1"/>
          </p:cNvSpPr>
          <p:nvPr/>
        </p:nvSpPr>
        <p:spPr bwMode="auto">
          <a:xfrm>
            <a:off x="1233714" y="16764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n-US" altLang="en-US"/>
          </a:p>
        </p:txBody>
      </p:sp>
      <p:sp>
        <p:nvSpPr>
          <p:cNvPr id="9" name="Oval 572"/>
          <p:cNvSpPr>
            <a:spLocks noChangeArrowheads="1"/>
          </p:cNvSpPr>
          <p:nvPr/>
        </p:nvSpPr>
        <p:spPr bwMode="auto">
          <a:xfrm>
            <a:off x="1233714" y="25146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n-US" altLang="en-US"/>
          </a:p>
        </p:txBody>
      </p:sp>
      <p:sp>
        <p:nvSpPr>
          <p:cNvPr id="10" name="Oval 573"/>
          <p:cNvSpPr>
            <a:spLocks noChangeArrowheads="1"/>
          </p:cNvSpPr>
          <p:nvPr/>
        </p:nvSpPr>
        <p:spPr bwMode="auto">
          <a:xfrm>
            <a:off x="1233714" y="38100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n-US" altLang="en-US"/>
          </a:p>
        </p:txBody>
      </p:sp>
      <p:sp>
        <p:nvSpPr>
          <p:cNvPr id="11" name="Oval 574"/>
          <p:cNvSpPr>
            <a:spLocks noChangeArrowheads="1"/>
          </p:cNvSpPr>
          <p:nvPr/>
        </p:nvSpPr>
        <p:spPr bwMode="auto">
          <a:xfrm>
            <a:off x="1259114" y="54864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n-US" altLang="en-US"/>
          </a:p>
        </p:txBody>
      </p:sp>
      <p:sp>
        <p:nvSpPr>
          <p:cNvPr id="12" name="Oval 575"/>
          <p:cNvSpPr>
            <a:spLocks noChangeArrowheads="1"/>
          </p:cNvSpPr>
          <p:nvPr/>
        </p:nvSpPr>
        <p:spPr bwMode="auto">
          <a:xfrm>
            <a:off x="1233714" y="16764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n-US" altLang="en-US"/>
          </a:p>
        </p:txBody>
      </p:sp>
    </p:spTree>
    <p:extLst>
      <p:ext uri="{BB962C8B-B14F-4D97-AF65-F5344CB8AC3E}">
        <p14:creationId xmlns:p14="http://schemas.microsoft.com/office/powerpoint/2010/main" val="78406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7200000" s="0" l="0"/>
                                      </p:by>
                                    </p:animClr>
                                    <p:animClr clrSpc="hsl" dir="cw">
                                      <p:cBhvr>
                                        <p:cTn id="7" dur="500" fill="hold"/>
                                        <p:tgtEl>
                                          <p:spTgt spid="3"/>
                                        </p:tgtEl>
                                        <p:attrNameLst>
                                          <p:attrName>fillcolor</p:attrName>
                                        </p:attrNameLst>
                                      </p:cBhvr>
                                      <p:by>
                                        <p:hsl h="7200000" s="0" l="0"/>
                                      </p:by>
                                    </p:animClr>
                                    <p:animClr clrSpc="hsl" dir="cw">
                                      <p:cBhvr>
                                        <p:cTn id="8" dur="500" fill="hold"/>
                                        <p:tgtEl>
                                          <p:spTgt spid="3"/>
                                        </p:tgtEl>
                                        <p:attrNameLst>
                                          <p:attrName>stroke.color</p:attrName>
                                        </p:attrNameLst>
                                      </p:cBhvr>
                                      <p:by>
                                        <p:hsl h="7200000" s="0" l="0"/>
                                      </p:by>
                                    </p:animClr>
                                    <p:set>
                                      <p:cBhvr>
                                        <p:cTn id="9" dur="500" fill="hold"/>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heckerboard(across)">
                                      <p:cBhvr>
                                        <p:cTn id="14" dur="500"/>
                                        <p:tgtEl>
                                          <p:spTgt spid="11"/>
                                        </p:tgtEl>
                                      </p:cBhvr>
                                    </p:animEffect>
                                  </p:childTnLst>
                                </p:cTn>
                              </p:par>
                              <p:par>
                                <p:cTn id="15" presetID="5" presetClass="entr" presetSubtype="1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par>
                                <p:cTn id="18" presetID="5"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par>
                                <p:cTn id="21" presetID="5"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par>
                                <p:cTn id="34" presetID="5" presetClass="entr" presetSubtype="1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7880" y="1604219"/>
            <a:ext cx="9873793" cy="584775"/>
          </a:xfrm>
          <a:prstGeom prst="rect">
            <a:avLst/>
          </a:prstGeom>
        </p:spPr>
        <p:txBody>
          <a:bodyPr wrap="none">
            <a:spAutoFit/>
          </a:body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Dấu gạch ngang trong ba đoạn văn trên có tác dụng gì?</a:t>
            </a:r>
          </a:p>
        </p:txBody>
      </p:sp>
      <p:graphicFrame>
        <p:nvGraphicFramePr>
          <p:cNvPr id="19" name="Group 6">
            <a:extLst/>
          </p:cNvPr>
          <p:cNvGraphicFramePr>
            <a:graphicFrameLocks noGrp="1"/>
          </p:cNvGraphicFramePr>
          <p:nvPr>
            <p:extLst>
              <p:ext uri="{D42A27DB-BD31-4B8C-83A1-F6EECF244321}">
                <p14:modId xmlns:p14="http://schemas.microsoft.com/office/powerpoint/2010/main" val="1723537559"/>
              </p:ext>
            </p:extLst>
          </p:nvPr>
        </p:nvGraphicFramePr>
        <p:xfrm>
          <a:off x="1267880" y="2479676"/>
          <a:ext cx="9574292" cy="1645856"/>
        </p:xfrm>
        <a:graphic>
          <a:graphicData uri="http://schemas.openxmlformats.org/drawingml/2006/table">
            <a:tbl>
              <a:tblPr/>
              <a:tblGrid>
                <a:gridCol w="9574292">
                  <a:extLst>
                    <a:ext uri="{9D8B030D-6E8A-4147-A177-3AD203B41FA5}">
                      <a16:colId xmlns:a16="http://schemas.microsoft.com/office/drawing/2014/main" val="20000"/>
                    </a:ext>
                  </a:extLst>
                </a:gridCol>
              </a:tblGrid>
              <a:tr h="72584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Đánh</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dấu</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chỗ</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bắt</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đầu</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lời</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nói</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của</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nhân</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vật</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đánh</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dấu</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phần</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chú</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thích</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các</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ý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trong</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đoạn</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liệt</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kê</a:t>
                      </a:r>
                      <a:endPar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marT="45704" marB="45704"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39402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altLang="en-US" sz="32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04" marB="45704"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6758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 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15988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182232" y="934035"/>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
        <p:nvSpPr>
          <p:cNvPr id="14" name="Text Box 571"/>
          <p:cNvSpPr txBox="1">
            <a:spLocks noChangeArrowheads="1"/>
          </p:cNvSpPr>
          <p:nvPr/>
        </p:nvSpPr>
        <p:spPr bwMode="auto">
          <a:xfrm>
            <a:off x="3147104" y="1999796"/>
            <a:ext cx="6011411" cy="2677656"/>
          </a:xfrm>
          <a:prstGeom prst="rect">
            <a:avLst/>
          </a:prstGeom>
          <a:solidFill>
            <a:schemeClr val="accent1">
              <a:lumMod val="40000"/>
              <a:lumOff val="60000"/>
            </a:schemeClr>
          </a:solidFill>
          <a:ln>
            <a:noFill/>
          </a:ln>
          <a:effectLst>
            <a:outerShdw blurRad="50800" dist="38100" dir="5400000" algn="t" rotWithShape="0">
              <a:prstClr val="black">
                <a:alpha val="40000"/>
              </a:prst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50000"/>
              </a:spcBef>
            </a:pPr>
            <a:r>
              <a:rPr lang="en-US" altLang="en-US" sz="2800" i="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Dấu gạch ngang</a:t>
            </a: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dùng để đánh dấu:</a:t>
            </a:r>
            <a:b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br>
            <a:r>
              <a:rPr lang="en-US" altLang="en-US" sz="280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a:latin typeface="Times New Roman" panose="02020603050405020304" pitchFamily="18" charset="0"/>
                <a:cs typeface="Times New Roman" panose="02020603050405020304" pitchFamily="18" charset="0"/>
                <a:sym typeface="Wingdings" panose="05000000000000000000" pitchFamily="2" charset="2"/>
              </a:rPr>
              <a:t>1. C</a:t>
            </a:r>
            <a:r>
              <a:rPr lang="en-US" altLang="en-US" sz="2800">
                <a:latin typeface="Times New Roman" panose="02020603050405020304" pitchFamily="18" charset="0"/>
                <a:cs typeface="Times New Roman" panose="02020603050405020304" pitchFamily="18" charset="0"/>
              </a:rPr>
              <a:t>hỗ bắt đầu lời nói của nhân vật.</a:t>
            </a:r>
            <a:br>
              <a:rPr lang="en-US" altLang="en-US" sz="2800">
                <a:latin typeface="Times New Roman" panose="02020603050405020304" pitchFamily="18" charset="0"/>
                <a:cs typeface="Times New Roman" panose="02020603050405020304" pitchFamily="18" charset="0"/>
              </a:rPr>
            </a:br>
            <a:r>
              <a:rPr lang="en-US" altLang="en-US" sz="2800">
                <a:latin typeface="Times New Roman" panose="02020603050405020304" pitchFamily="18" charset="0"/>
                <a:cs typeface="Times New Roman" panose="02020603050405020304" pitchFamily="18" charset="0"/>
              </a:rPr>
              <a:t>    2. Phần chú thích trong câu.</a:t>
            </a:r>
            <a:br>
              <a:rPr lang="en-US" altLang="en-US" sz="2800">
                <a:latin typeface="Times New Roman" panose="02020603050405020304" pitchFamily="18" charset="0"/>
                <a:cs typeface="Times New Roman" panose="02020603050405020304" pitchFamily="18" charset="0"/>
              </a:rPr>
            </a:br>
            <a:r>
              <a:rPr lang="en-US" altLang="en-US" sz="2800">
                <a:latin typeface="Times New Roman" panose="02020603050405020304" pitchFamily="18" charset="0"/>
                <a:cs typeface="Times New Roman" panose="02020603050405020304" pitchFamily="18" charset="0"/>
                <a:sym typeface="Wingdings" panose="05000000000000000000" pitchFamily="2" charset="2"/>
              </a:rPr>
              <a:t>    3. Các ý trong một đoạn </a:t>
            </a:r>
            <a:r>
              <a:rPr lang="en-US" altLang="en-US" sz="2800">
                <a:latin typeface="Times New Roman" panose="02020603050405020304" pitchFamily="18" charset="0"/>
                <a:cs typeface="Times New Roman" panose="02020603050405020304" pitchFamily="18" charset="0"/>
              </a:rPr>
              <a:t>liệt kê.</a:t>
            </a:r>
          </a:p>
        </p:txBody>
      </p:sp>
    </p:spTree>
    <p:extLst>
      <p:ext uri="{BB962C8B-B14F-4D97-AF65-F5344CB8AC3E}">
        <p14:creationId xmlns:p14="http://schemas.microsoft.com/office/powerpoint/2010/main" val="1135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4">
            <a:extLst/>
          </p:cNvPr>
          <p:cNvGraphicFramePr>
            <a:graphicFrameLocks noGrp="1"/>
          </p:cNvGraphicFramePr>
          <p:nvPr>
            <p:extLst>
              <p:ext uri="{D42A27DB-BD31-4B8C-83A1-F6EECF244321}">
                <p14:modId xmlns:p14="http://schemas.microsoft.com/office/powerpoint/2010/main" val="3791759720"/>
              </p:ext>
            </p:extLst>
          </p:nvPr>
        </p:nvGraphicFramePr>
        <p:xfrm>
          <a:off x="2761344" y="1157514"/>
          <a:ext cx="8229600" cy="4529328"/>
        </p:xfrm>
        <a:graphic>
          <a:graphicData uri="http://schemas.openxmlformats.org/drawingml/2006/table">
            <a:tbl>
              <a:tblPr/>
              <a:tblGrid>
                <a:gridCol w="8229600">
                  <a:extLst>
                    <a:ext uri="{9D8B030D-6E8A-4147-A177-3AD203B41FA5}">
                      <a16:colId xmlns:a16="http://schemas.microsoft.com/office/drawing/2014/main" val="20000"/>
                    </a:ext>
                  </a:extLst>
                </a:gridCol>
              </a:tblGrid>
              <a:tr h="4038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Ví dụ: </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Em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gặp</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cô</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ở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sân</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trường</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err="1">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chào:</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chào</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cô</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ạ!</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Em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rất</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thích</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hoa</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hồng</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err="1">
                          <a:ln>
                            <a:noFill/>
                          </a:ln>
                          <a:solidFill>
                            <a:schemeClr val="tx1"/>
                          </a:solidFill>
                          <a:effectLst/>
                          <a:latin typeface="Times New Roman" panose="02020603050405020304" pitchFamily="18" charset="0"/>
                          <a:cs typeface="Times New Roman" panose="02020603050405020304" pitchFamily="18" charset="0"/>
                        </a:rPr>
                        <a:t>nhung</a:t>
                      </a: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giống</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cây</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bố</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mang</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từ</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Đà</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Lạt</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về</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Mẹ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đi</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chợ</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viết</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ra</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giấy</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vật</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cần</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mua</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 </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Dao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Chổi</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lau</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nhà</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Bát</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đĩa</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4515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919514" y="2155372"/>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a:p>
        </p:txBody>
      </p:sp>
      <p:sp>
        <p:nvSpPr>
          <p:cNvPr id="11" name="Text Box 52"/>
          <p:cNvSpPr txBox="1">
            <a:spLocks noChangeArrowheads="1"/>
          </p:cNvSpPr>
          <p:nvPr/>
        </p:nvSpPr>
        <p:spPr bwMode="auto">
          <a:xfrm>
            <a:off x="1039585" y="580571"/>
            <a:ext cx="1021805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3200" b="1"/>
              <a:t>Bài 1. </a:t>
            </a:r>
            <a:r>
              <a:rPr lang="en-US" altLang="en-US" sz="3200" b="1" smtClean="0"/>
              <a:t>Tìm dấu gạch ngang trong mẩu chuyện dưới đây và nêu tác dụng của mỗi dấu.</a:t>
            </a:r>
            <a:endParaRPr lang="en-US" altLang="en-US" sz="3200" b="1"/>
          </a:p>
        </p:txBody>
      </p:sp>
      <p:graphicFrame>
        <p:nvGraphicFramePr>
          <p:cNvPr id="4" name="Group 588">
            <a:extLst/>
          </p:cNvPr>
          <p:cNvGraphicFramePr>
            <a:graphicFrameLocks noGrp="1"/>
          </p:cNvGraphicFramePr>
          <p:nvPr>
            <p:extLst>
              <p:ext uri="{D42A27DB-BD31-4B8C-83A1-F6EECF244321}">
                <p14:modId xmlns:p14="http://schemas.microsoft.com/office/powerpoint/2010/main" val="1376630547"/>
              </p:ext>
            </p:extLst>
          </p:nvPr>
        </p:nvGraphicFramePr>
        <p:xfrm>
          <a:off x="1479549" y="3172068"/>
          <a:ext cx="4267200" cy="1600200"/>
        </p:xfrm>
        <a:graphic>
          <a:graphicData uri="http://schemas.openxmlformats.org/drawingml/2006/table">
            <a:tbl>
              <a:tblPr/>
              <a:tblGrid>
                <a:gridCol w="4267200">
                  <a:extLst>
                    <a:ext uri="{9D8B030D-6E8A-4147-A177-3AD203B41FA5}">
                      <a16:colId xmlns:a16="http://schemas.microsoft.com/office/drawing/2014/main" val="20000"/>
                    </a:ext>
                  </a:extLst>
                </a:gridCol>
              </a:tblGrid>
              <a:tr h="1600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Quà</a:t>
                      </a:r>
                      <a:r>
                        <a:rPr kumimoji="0" lang="en-US" altLang="en-US" sz="3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tặng</a:t>
                      </a:r>
                      <a:r>
                        <a:rPr kumimoji="0" lang="en-US" altLang="en-US" sz="3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cha</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Object 593"/>
          <p:cNvGraphicFramePr>
            <a:graphicFrameLocks noChangeAspect="1"/>
          </p:cNvGraphicFramePr>
          <p:nvPr>
            <p:extLst>
              <p:ext uri="{D42A27DB-BD31-4B8C-83A1-F6EECF244321}">
                <p14:modId xmlns:p14="http://schemas.microsoft.com/office/powerpoint/2010/main" val="805325845"/>
              </p:ext>
            </p:extLst>
          </p:nvPr>
        </p:nvGraphicFramePr>
        <p:xfrm>
          <a:off x="6186713" y="1657789"/>
          <a:ext cx="4408715" cy="4438211"/>
        </p:xfrm>
        <a:graphic>
          <a:graphicData uri="http://schemas.openxmlformats.org/presentationml/2006/ole">
            <mc:AlternateContent xmlns:mc="http://schemas.openxmlformats.org/markup-compatibility/2006">
              <mc:Choice xmlns:v="urn:schemas-microsoft-com:vml" Requires="v">
                <p:oleObj spid="_x0000_s1031" name="Image" r:id="rId3" imgW="1383639" imgH="2031746" progId="Photoshop.Image.7">
                  <p:embed/>
                </p:oleObj>
              </mc:Choice>
              <mc:Fallback>
                <p:oleObj name="Image" r:id="rId3" imgW="1383639" imgH="2031746" progId="Photoshop.Image.7">
                  <p:embed/>
                  <p:pic>
                    <p:nvPicPr>
                      <p:cNvPr id="23121" name="Object 5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713" y="1657789"/>
                        <a:ext cx="4408715" cy="4438211"/>
                      </a:xfrm>
                      <a:prstGeom prst="rect">
                        <a:avLst/>
                      </a:prstGeom>
                      <a:noFill/>
                      <a:ln w="38100" cmpd="dbl">
                        <a:solidFill>
                          <a:srgbClr val="0000FF"/>
                        </a:solidFill>
                        <a:miter lim="800000"/>
                        <a:headEnd/>
                        <a:tailEnd/>
                      </a:ln>
                      <a:effectLst/>
                    </p:spPr>
                  </p:pic>
                </p:oleObj>
              </mc:Fallback>
            </mc:AlternateContent>
          </a:graphicData>
        </a:graphic>
      </p:graphicFrame>
    </p:spTree>
    <p:extLst>
      <p:ext uri="{BB962C8B-B14F-4D97-AF65-F5344CB8AC3E}">
        <p14:creationId xmlns:p14="http://schemas.microsoft.com/office/powerpoint/2010/main" val="413871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4513" y="573315"/>
            <a:ext cx="12090401" cy="689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550">
                <a:solidFill>
                  <a:srgbClr val="0000CC"/>
                </a:solidFill>
                <a:latin typeface="Times New Roman" panose="02020603050405020304" pitchFamily="18" charset="0"/>
                <a:cs typeface="Times New Roman" panose="02020603050405020304" pitchFamily="18" charset="0"/>
              </a:rPr>
              <a:t> </a:t>
            </a:r>
            <a:r>
              <a:rPr lang="en-US" altLang="en-US" sz="2550" smtClean="0">
                <a:solidFill>
                  <a:srgbClr val="0000CC"/>
                </a:solidFill>
                <a:latin typeface="Times New Roman" panose="02020603050405020304" pitchFamily="18" charset="0"/>
                <a:cs typeface="Times New Roman" panose="02020603050405020304" pitchFamily="18" charset="0"/>
              </a:rPr>
              <a:t>       Một </a:t>
            </a:r>
            <a:r>
              <a:rPr lang="en-US" altLang="en-US" sz="2550">
                <a:solidFill>
                  <a:srgbClr val="0000CC"/>
                </a:solidFill>
                <a:latin typeface="Times New Roman" panose="02020603050405020304" pitchFamily="18" charset="0"/>
                <a:cs typeface="Times New Roman" panose="02020603050405020304" pitchFamily="18" charset="0"/>
              </a:rPr>
              <a:t>bữa Pa-xcan đi đâu về khuya thấy bố mình - một viên chức tài chính – vẫn cặm cụi trước bàn làm việc. Anh rón rén lại gần. Ông bố vẫn mải mê với những con số: Ông đang phải kiểm tra sổ sách</a:t>
            </a:r>
            <a:r>
              <a:rPr lang="en-US" altLang="en-US" sz="2550" smtClean="0">
                <a:solidFill>
                  <a:srgbClr val="0000CC"/>
                </a:solidFill>
                <a:latin typeface="Times New Roman" panose="02020603050405020304" pitchFamily="18" charset="0"/>
                <a:cs typeface="Times New Roman" panose="02020603050405020304" pitchFamily="18" charset="0"/>
              </a:rPr>
              <a:t>.</a:t>
            </a:r>
          </a:p>
          <a:p>
            <a:pPr algn="just">
              <a:spcBef>
                <a:spcPct val="50000"/>
              </a:spcBef>
            </a:pPr>
            <a:r>
              <a:rPr lang="en-US" altLang="en-US" sz="2550" smtClean="0">
                <a:solidFill>
                  <a:srgbClr val="0000CC"/>
                </a:solidFill>
                <a:latin typeface="Times New Roman" panose="02020603050405020304" pitchFamily="18" charset="0"/>
                <a:cs typeface="Times New Roman" panose="02020603050405020304" pitchFamily="18" charset="0"/>
              </a:rPr>
              <a:t>        “</a:t>
            </a:r>
            <a:r>
              <a:rPr lang="en-US" altLang="en-US" sz="2550">
                <a:solidFill>
                  <a:srgbClr val="0000CC"/>
                </a:solidFill>
                <a:latin typeface="Times New Roman" panose="02020603050405020304" pitchFamily="18" charset="0"/>
                <a:cs typeface="Times New Roman" panose="02020603050405020304" pitchFamily="18" charset="0"/>
              </a:rPr>
              <a:t>Những dãy tính cộng hàng ngàn con số, một công việc buồn tẻ làm sao!” – Pa-xcan nghĩ thầm. Trong óc chàng sinh viên trẻ tuổi chợt lóe lên một tia sáng. Anh lặng lẽ rút về phòng mình và vạch ra một sơ đồ gì đó lên giấy</a:t>
            </a:r>
            <a:r>
              <a:rPr lang="en-US" altLang="en-US" sz="2550" smtClean="0">
                <a:solidFill>
                  <a:srgbClr val="0000CC"/>
                </a:solidFill>
                <a:latin typeface="Times New Roman" panose="02020603050405020304" pitchFamily="18" charset="0"/>
                <a:cs typeface="Times New Roman" panose="02020603050405020304" pitchFamily="18" charset="0"/>
              </a:rPr>
              <a:t>.</a:t>
            </a:r>
          </a:p>
          <a:p>
            <a:pPr algn="just">
              <a:spcBef>
                <a:spcPct val="50000"/>
              </a:spcBef>
            </a:pPr>
            <a:r>
              <a:rPr lang="en-US" altLang="en-US" sz="2550">
                <a:solidFill>
                  <a:srgbClr val="0000CC"/>
                </a:solidFill>
                <a:latin typeface="Times New Roman" panose="02020603050405020304" pitchFamily="18" charset="0"/>
                <a:cs typeface="Times New Roman" panose="02020603050405020304" pitchFamily="18" charset="0"/>
              </a:rPr>
              <a:t> </a:t>
            </a:r>
            <a:r>
              <a:rPr lang="en-US" altLang="en-US" sz="2550" smtClean="0">
                <a:solidFill>
                  <a:srgbClr val="0000CC"/>
                </a:solidFill>
                <a:latin typeface="Times New Roman" panose="02020603050405020304" pitchFamily="18" charset="0"/>
                <a:cs typeface="Times New Roman" panose="02020603050405020304" pitchFamily="18" charset="0"/>
              </a:rPr>
              <a:t>       Mươi </a:t>
            </a:r>
            <a:r>
              <a:rPr lang="en-US" altLang="en-US" sz="2550">
                <a:solidFill>
                  <a:srgbClr val="0000CC"/>
                </a:solidFill>
                <a:latin typeface="Times New Roman" panose="02020603050405020304" pitchFamily="18" charset="0"/>
                <a:cs typeface="Times New Roman" panose="02020603050405020304" pitchFamily="18" charset="0"/>
              </a:rPr>
              <a:t>hôm sau, ông bố ngạc nhiên thấy con ôm một vật gì kỳ lạ đặt trước bàn mình.</a:t>
            </a:r>
          </a:p>
          <a:p>
            <a:pPr algn="just">
              <a:spcBef>
                <a:spcPct val="50000"/>
              </a:spcBef>
            </a:pPr>
            <a:r>
              <a:rPr lang="en-US" altLang="en-US" sz="2550">
                <a:solidFill>
                  <a:srgbClr val="0000CC"/>
                </a:solidFill>
                <a:latin typeface="Times New Roman" panose="02020603050405020304" pitchFamily="18" charset="0"/>
                <a:cs typeface="Times New Roman" panose="02020603050405020304" pitchFamily="18" charset="0"/>
              </a:rPr>
              <a:t>        - Con hi vọng món quà nhỏ này có thể làm bố bớt nhức đầu vì những con tính - Pa-xcan nói.</a:t>
            </a:r>
          </a:p>
          <a:p>
            <a:pPr algn="just">
              <a:spcBef>
                <a:spcPct val="50000"/>
              </a:spcBef>
            </a:pPr>
            <a:r>
              <a:rPr lang="en-US" altLang="en-US" sz="2550">
                <a:solidFill>
                  <a:srgbClr val="0000CC"/>
                </a:solidFill>
                <a:latin typeface="Times New Roman" panose="02020603050405020304" pitchFamily="18" charset="0"/>
                <a:cs typeface="Times New Roman" panose="02020603050405020304" pitchFamily="18" charset="0"/>
              </a:rPr>
              <a:t>       Thì ra đó là một thứ máy tính cộng trừ mà Pa-xcan đã đặt hết tình cảm của người con vào việc chế tạo. Đó chính là chiếc máy tính đầu tiên trên thế giới, tổ tiên của những chiếc máy tính điện tử hiện đại.</a:t>
            </a:r>
            <a:endParaRPr lang="en-US" altLang="en-US" sz="2550"/>
          </a:p>
          <a:p>
            <a:pPr algn="just">
              <a:spcBef>
                <a:spcPct val="50000"/>
              </a:spcBef>
            </a:pPr>
            <a:r>
              <a:rPr lang="en-US" altLang="en-US" sz="2600" i="1">
                <a:latin typeface="Times New Roman" panose="02020603050405020304" pitchFamily="18" charset="0"/>
                <a:cs typeface="Times New Roman" panose="02020603050405020304" pitchFamily="18" charset="0"/>
              </a:rPr>
              <a:t>                                                            </a:t>
            </a:r>
            <a:r>
              <a:rPr lang="en-US" altLang="en-US" sz="2600" i="1" smtClean="0">
                <a:latin typeface="Times New Roman" panose="02020603050405020304" pitchFamily="18" charset="0"/>
                <a:cs typeface="Times New Roman" panose="02020603050405020304" pitchFamily="18" charset="0"/>
              </a:rPr>
              <a:t>                 </a:t>
            </a:r>
            <a:r>
              <a:rPr lang="en-US" altLang="en-US" sz="2000" i="1" smtClean="0">
                <a:latin typeface="Times New Roman" panose="02020603050405020304" pitchFamily="18" charset="0"/>
                <a:cs typeface="Times New Roman" panose="02020603050405020304" pitchFamily="18" charset="0"/>
              </a:rPr>
              <a:t>Theo </a:t>
            </a:r>
            <a:r>
              <a:rPr lang="en-US" altLang="en-US" sz="2000" b="1">
                <a:latin typeface="Times New Roman" panose="02020603050405020304" pitchFamily="18" charset="0"/>
                <a:cs typeface="Times New Roman" panose="02020603050405020304" pitchFamily="18" charset="0"/>
              </a:rPr>
              <a:t>LÊ NGUYÊN LONG, PHẠM NGỌC TOÀN </a:t>
            </a:r>
            <a:endParaRPr lang="en-US" altLang="en-US" sz="2600" b="1">
              <a:solidFill>
                <a:srgbClr val="0000CC"/>
              </a:solidFill>
              <a:latin typeface="Times New Roman" panose="02020603050405020304" pitchFamily="18" charset="0"/>
              <a:cs typeface="Times New Roman" panose="02020603050405020304" pitchFamily="18" charset="0"/>
            </a:endParaRPr>
          </a:p>
          <a:p>
            <a:pPr algn="just" eaLnBrk="1" hangingPunct="1">
              <a:spcBef>
                <a:spcPct val="50000"/>
              </a:spcBef>
            </a:pPr>
            <a:endParaRPr lang="en-US" altLang="en-US" sz="2600">
              <a:solidFill>
                <a:srgbClr val="0000CC"/>
              </a:solidFill>
              <a:latin typeface="Times New Roman" panose="02020603050405020304" pitchFamily="18" charset="0"/>
              <a:cs typeface="Times New Roman" panose="02020603050405020304" pitchFamily="18" charset="0"/>
            </a:endParaRPr>
          </a:p>
        </p:txBody>
      </p:sp>
      <p:graphicFrame>
        <p:nvGraphicFramePr>
          <p:cNvPr id="7" name="Group 30">
            <a:extLst/>
          </p:cNvPr>
          <p:cNvGraphicFramePr>
            <a:graphicFrameLocks/>
          </p:cNvGraphicFramePr>
          <p:nvPr>
            <p:extLst>
              <p:ext uri="{D42A27DB-BD31-4B8C-83A1-F6EECF244321}">
                <p14:modId xmlns:p14="http://schemas.microsoft.com/office/powerpoint/2010/main" val="3933921858"/>
              </p:ext>
            </p:extLst>
          </p:nvPr>
        </p:nvGraphicFramePr>
        <p:xfrm>
          <a:off x="1944914" y="55155"/>
          <a:ext cx="8229600" cy="518160"/>
        </p:xfrm>
        <a:graphic>
          <a:graphicData uri="http://schemas.openxmlformats.org/drawingml/2006/table">
            <a:tbl>
              <a:tblPr/>
              <a:tblGrid>
                <a:gridCol w="8229600">
                  <a:extLst>
                    <a:ext uri="{9D8B030D-6E8A-4147-A177-3AD203B41FA5}">
                      <a16:colId xmlns:a16="http://schemas.microsoft.com/office/drawing/2014/main" val="20000"/>
                    </a:ext>
                  </a:extLst>
                </a:gridCol>
              </a:tblGrid>
              <a:tr h="457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Quà</a:t>
                      </a:r>
                      <a:r>
                        <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tặng</a:t>
                      </a:r>
                      <a:r>
                        <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cha</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50344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8"/>
          <p:cNvSpPr txBox="1">
            <a:spLocks noChangeArrowheads="1"/>
          </p:cNvSpPr>
          <p:nvPr/>
        </p:nvSpPr>
        <p:spPr bwMode="auto">
          <a:xfrm>
            <a:off x="1240972" y="1647371"/>
            <a:ext cx="5638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CC"/>
                </a:solidFill>
              </a:rPr>
              <a:t>   </a:t>
            </a:r>
            <a:r>
              <a:rPr lang="en-US" altLang="en-US" sz="2800">
                <a:solidFill>
                  <a:srgbClr val="0000CC"/>
                </a:solidFill>
                <a:latin typeface="Times New Roman" panose="02020603050405020304" pitchFamily="18" charset="0"/>
                <a:cs typeface="Times New Roman" panose="02020603050405020304" pitchFamily="18" charset="0"/>
              </a:rPr>
              <a:t>Một bữa Pa-xcan đi đâu về khuya thấy bố mình - một viên chức tài chính - vẫn cặm cụi trước bàn làm việc. Anh rón rén lại gần. Ông bố vẫn mải mê với những con số: Ông đang phải kiểm sổ sách.</a:t>
            </a:r>
          </a:p>
        </p:txBody>
      </p:sp>
      <p:sp>
        <p:nvSpPr>
          <p:cNvPr id="45" name="Oval 28"/>
          <p:cNvSpPr>
            <a:spLocks noChangeArrowheads="1"/>
          </p:cNvSpPr>
          <p:nvPr/>
        </p:nvSpPr>
        <p:spPr bwMode="auto">
          <a:xfrm>
            <a:off x="2177597" y="2605199"/>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 name="Oval 29"/>
          <p:cNvSpPr>
            <a:spLocks noChangeArrowheads="1"/>
          </p:cNvSpPr>
          <p:nvPr/>
        </p:nvSpPr>
        <p:spPr bwMode="auto">
          <a:xfrm>
            <a:off x="3532415" y="2165189"/>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 name="Text Box 7"/>
          <p:cNvSpPr txBox="1">
            <a:spLocks noChangeArrowheads="1"/>
          </p:cNvSpPr>
          <p:nvPr/>
        </p:nvSpPr>
        <p:spPr bwMode="auto">
          <a:xfrm>
            <a:off x="6741884" y="1703903"/>
            <a:ext cx="43180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rPr>
              <a:t>    </a:t>
            </a:r>
            <a:r>
              <a:rPr lang="en-US" altLang="en-US" sz="2800">
                <a:solidFill>
                  <a:srgbClr val="FF0000"/>
                </a:solidFill>
                <a:latin typeface="Times New Roman" panose="02020603050405020304" pitchFamily="18" charset="0"/>
                <a:cs typeface="Times New Roman" panose="02020603050405020304" pitchFamily="18" charset="0"/>
              </a:rPr>
              <a:t>Đánh dấu phần chú thích trong câu (bố Pa-xcan là một viên chức tài chính).</a:t>
            </a:r>
          </a:p>
        </p:txBody>
      </p:sp>
      <p:sp>
        <p:nvSpPr>
          <p:cNvPr id="49" name="Line 11"/>
          <p:cNvSpPr>
            <a:spLocks noChangeShapeType="1"/>
          </p:cNvSpPr>
          <p:nvPr/>
        </p:nvSpPr>
        <p:spPr bwMode="auto">
          <a:xfrm>
            <a:off x="7017657" y="1685014"/>
            <a:ext cx="0" cy="26400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77345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8"/>
          <p:cNvSpPr txBox="1">
            <a:spLocks noChangeArrowheads="1"/>
          </p:cNvSpPr>
          <p:nvPr/>
        </p:nvSpPr>
        <p:spPr bwMode="auto">
          <a:xfrm>
            <a:off x="1240972" y="1647371"/>
            <a:ext cx="5638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00">
                <a:solidFill>
                  <a:srgbClr val="0000CC"/>
                </a:solidFill>
                <a:latin typeface="Times New Roman" panose="02020603050405020304" pitchFamily="18" charset="0"/>
                <a:cs typeface="Times New Roman" panose="02020603050405020304" pitchFamily="18" charset="0"/>
              </a:rPr>
              <a:t> “Những dãy tính cộng hàng ngàn con số, một công việc buồn tẻ làm sao !”             </a:t>
            </a:r>
            <a:r>
              <a:rPr lang="en-US" altLang="en-US" sz="2800" smtClean="0">
                <a:solidFill>
                  <a:srgbClr val="0000CC"/>
                </a:solidFill>
                <a:latin typeface="Times New Roman" panose="02020603050405020304" pitchFamily="18" charset="0"/>
                <a:cs typeface="Times New Roman" panose="02020603050405020304" pitchFamily="18" charset="0"/>
              </a:rPr>
              <a:t>- </a:t>
            </a:r>
            <a:r>
              <a:rPr lang="en-US" altLang="en-US" sz="2800">
                <a:solidFill>
                  <a:srgbClr val="0000CC"/>
                </a:solidFill>
                <a:latin typeface="Times New Roman" panose="02020603050405020304" pitchFamily="18" charset="0"/>
                <a:cs typeface="Times New Roman" panose="02020603050405020304" pitchFamily="18" charset="0"/>
              </a:rPr>
              <a:t>Pa-xcan nghĩ thầm. Trong óc chàng sinh viên trẻ tuổi chợt lóe lên một tia sáng. Anh lặng lẽ rút về phòng mình và vạch ra một sơ đồ gì đó lên giấy.</a:t>
            </a:r>
            <a:endParaRPr lang="en-US" altLang="en-US" sz="2400">
              <a:solidFill>
                <a:srgbClr val="0000CC"/>
              </a:solidFill>
              <a:latin typeface="Times New Roman" panose="02020603050405020304" pitchFamily="18" charset="0"/>
              <a:cs typeface="Times New Roman" panose="02020603050405020304" pitchFamily="18" charset="0"/>
            </a:endParaRPr>
          </a:p>
        </p:txBody>
      </p:sp>
      <p:sp>
        <p:nvSpPr>
          <p:cNvPr id="45" name="Oval 28"/>
          <p:cNvSpPr>
            <a:spLocks noChangeArrowheads="1"/>
          </p:cNvSpPr>
          <p:nvPr/>
        </p:nvSpPr>
        <p:spPr bwMode="auto">
          <a:xfrm>
            <a:off x="1240972" y="2616648"/>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 name="Line 11"/>
          <p:cNvSpPr>
            <a:spLocks noChangeShapeType="1"/>
          </p:cNvSpPr>
          <p:nvPr/>
        </p:nvSpPr>
        <p:spPr bwMode="auto">
          <a:xfrm>
            <a:off x="7017657" y="1685014"/>
            <a:ext cx="0" cy="26400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p:cNvSpPr/>
          <p:nvPr/>
        </p:nvSpPr>
        <p:spPr>
          <a:xfrm>
            <a:off x="7155543" y="1685014"/>
            <a:ext cx="3947886" cy="1384995"/>
          </a:xfrm>
          <a:prstGeom prst="rect">
            <a:avLst/>
          </a:prstGeom>
        </p:spPr>
        <p:txBody>
          <a:bodyPr wrap="square">
            <a:spAutoFit/>
          </a:bodyPr>
          <a:lstStyle/>
          <a:p>
            <a:pPr algn="just">
              <a:spcBef>
                <a:spcPct val="50000"/>
              </a:spcBef>
            </a:pPr>
            <a:r>
              <a:rPr lang="en-US" altLang="en-US" sz="2800" smtClean="0">
                <a:solidFill>
                  <a:srgbClr val="FF0000"/>
                </a:solidFill>
                <a:latin typeface="Times New Roman" panose="02020603050405020304" pitchFamily="18" charset="0"/>
                <a:cs typeface="Times New Roman" panose="02020603050405020304" pitchFamily="18" charset="0"/>
              </a:rPr>
              <a:t>Đánh </a:t>
            </a:r>
            <a:r>
              <a:rPr lang="en-US" altLang="en-US" sz="2800">
                <a:solidFill>
                  <a:srgbClr val="FF0000"/>
                </a:solidFill>
                <a:latin typeface="Times New Roman" panose="02020603050405020304" pitchFamily="18" charset="0"/>
                <a:cs typeface="Times New Roman" panose="02020603050405020304" pitchFamily="18" charset="0"/>
              </a:rPr>
              <a:t>dấu phần chú thích trong câu (đây là ý nghĩ của Pa-xcan).</a:t>
            </a:r>
          </a:p>
        </p:txBody>
      </p:sp>
    </p:spTree>
    <p:extLst>
      <p:ext uri="{BB962C8B-B14F-4D97-AF65-F5344CB8AC3E}">
        <p14:creationId xmlns:p14="http://schemas.microsoft.com/office/powerpoint/2010/main" val="248534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8"/>
          <p:cNvSpPr txBox="1">
            <a:spLocks noChangeArrowheads="1"/>
          </p:cNvSpPr>
          <p:nvPr/>
        </p:nvSpPr>
        <p:spPr bwMode="auto">
          <a:xfrm>
            <a:off x="1023256" y="645885"/>
            <a:ext cx="585651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00">
                <a:solidFill>
                  <a:srgbClr val="0000CC"/>
                </a:solidFill>
              </a:rPr>
              <a:t> </a:t>
            </a:r>
            <a:r>
              <a:rPr lang="en-US" altLang="en-US" sz="2800" smtClean="0">
                <a:solidFill>
                  <a:srgbClr val="0000CC"/>
                </a:solidFill>
              </a:rPr>
              <a:t>   </a:t>
            </a:r>
            <a:r>
              <a:rPr lang="en-US" altLang="en-US" sz="2800" smtClean="0">
                <a:solidFill>
                  <a:srgbClr val="0000CC"/>
                </a:solidFill>
                <a:latin typeface="Times New Roman" panose="02020603050405020304" pitchFamily="18" charset="0"/>
                <a:cs typeface="Times New Roman" panose="02020603050405020304" pitchFamily="18" charset="0"/>
              </a:rPr>
              <a:t>Mươi </a:t>
            </a:r>
            <a:r>
              <a:rPr lang="en-US" altLang="en-US" sz="2800">
                <a:solidFill>
                  <a:srgbClr val="0000CC"/>
                </a:solidFill>
                <a:latin typeface="Times New Roman" panose="02020603050405020304" pitchFamily="18" charset="0"/>
                <a:cs typeface="Times New Roman" panose="02020603050405020304" pitchFamily="18" charset="0"/>
              </a:rPr>
              <a:t>hôm sau, ông bố ngạc nhiên thấy con ôm một vật gì kỳ lạ đặt trước bàn mình</a:t>
            </a:r>
            <a:r>
              <a:rPr lang="en-US" altLang="en-US" sz="2800" smtClean="0">
                <a:solidFill>
                  <a:srgbClr val="0000CC"/>
                </a:solidFill>
                <a:latin typeface="Times New Roman" panose="02020603050405020304" pitchFamily="18" charset="0"/>
                <a:cs typeface="Times New Roman" panose="02020603050405020304" pitchFamily="18" charset="0"/>
              </a:rPr>
              <a:t>.</a:t>
            </a:r>
          </a:p>
          <a:p>
            <a:pPr algn="just">
              <a:spcBef>
                <a:spcPct val="50000"/>
              </a:spcBef>
            </a:pPr>
            <a:r>
              <a:rPr lang="en-US" altLang="en-US" sz="2800" smtClean="0">
                <a:solidFill>
                  <a:srgbClr val="FF0000"/>
                </a:solidFill>
                <a:latin typeface="Times New Roman" panose="02020603050405020304" pitchFamily="18" charset="0"/>
                <a:cs typeface="Times New Roman" panose="02020603050405020304" pitchFamily="18" charset="0"/>
              </a:rPr>
              <a:t>     </a:t>
            </a:r>
            <a:r>
              <a:rPr lang="en-US" altLang="en-US" sz="2800" smtClean="0">
                <a:solidFill>
                  <a:srgbClr val="003FBC"/>
                </a:solidFill>
                <a:latin typeface="Times New Roman" panose="02020603050405020304" pitchFamily="18" charset="0"/>
                <a:cs typeface="Times New Roman" panose="02020603050405020304" pitchFamily="18" charset="0"/>
              </a:rPr>
              <a:t>- </a:t>
            </a:r>
            <a:r>
              <a:rPr lang="en-US" altLang="en-US" sz="2800">
                <a:solidFill>
                  <a:srgbClr val="003FBC"/>
                </a:solidFill>
                <a:latin typeface="Times New Roman" panose="02020603050405020304" pitchFamily="18" charset="0"/>
                <a:cs typeface="Times New Roman" panose="02020603050405020304" pitchFamily="18" charset="0"/>
              </a:rPr>
              <a:t>Con hi vọng món quà nhỏ này có thể làm bố bớt nhức đầu vì những con tính - Pa-xcan nói</a:t>
            </a:r>
            <a:r>
              <a:rPr lang="en-US" altLang="en-US" sz="2800" smtClean="0">
                <a:solidFill>
                  <a:srgbClr val="003FBC"/>
                </a:solidFill>
                <a:latin typeface="Times New Roman" panose="02020603050405020304" pitchFamily="18" charset="0"/>
                <a:cs typeface="Times New Roman" panose="02020603050405020304" pitchFamily="18" charset="0"/>
              </a:rPr>
              <a:t>.</a:t>
            </a:r>
          </a:p>
          <a:p>
            <a:pPr algn="just">
              <a:spcBef>
                <a:spcPct val="50000"/>
              </a:spcBef>
            </a:pPr>
            <a:r>
              <a:rPr lang="en-US" altLang="en-US" sz="2800" smtClean="0">
                <a:solidFill>
                  <a:srgbClr val="FF0000"/>
                </a:solidFill>
                <a:latin typeface="Times New Roman" panose="02020603050405020304" pitchFamily="18" charset="0"/>
                <a:cs typeface="Times New Roman" panose="02020603050405020304" pitchFamily="18" charset="0"/>
              </a:rPr>
              <a:t>    </a:t>
            </a:r>
            <a:r>
              <a:rPr lang="en-US" altLang="en-US" sz="2800" smtClean="0">
                <a:solidFill>
                  <a:srgbClr val="0000CC"/>
                </a:solidFill>
                <a:latin typeface="Times New Roman" panose="02020603050405020304" pitchFamily="18" charset="0"/>
                <a:cs typeface="Times New Roman" panose="02020603050405020304" pitchFamily="18" charset="0"/>
              </a:rPr>
              <a:t>Thì </a:t>
            </a:r>
            <a:r>
              <a:rPr lang="en-US" altLang="en-US" sz="2800">
                <a:solidFill>
                  <a:srgbClr val="0000CC"/>
                </a:solidFill>
                <a:latin typeface="Times New Roman" panose="02020603050405020304" pitchFamily="18" charset="0"/>
                <a:cs typeface="Times New Roman" panose="02020603050405020304" pitchFamily="18" charset="0"/>
              </a:rPr>
              <a:t>ra đó là một thứ máy tính cộng trừ mà Pa-xcan đã đặt hết tình cảm của người con vào việc chế tạo. Đó chính là chiếc máy tính đầu tiên trên thế giới, tổ tiên của những chiếc máy tính điện tử hiện đại.</a:t>
            </a:r>
          </a:p>
        </p:txBody>
      </p:sp>
      <p:sp>
        <p:nvSpPr>
          <p:cNvPr id="45" name="Oval 28"/>
          <p:cNvSpPr>
            <a:spLocks noChangeArrowheads="1"/>
          </p:cNvSpPr>
          <p:nvPr/>
        </p:nvSpPr>
        <p:spPr bwMode="auto">
          <a:xfrm>
            <a:off x="1415143" y="2275913"/>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 name="Line 11"/>
          <p:cNvSpPr>
            <a:spLocks noChangeShapeType="1"/>
          </p:cNvSpPr>
          <p:nvPr/>
        </p:nvSpPr>
        <p:spPr bwMode="auto">
          <a:xfrm>
            <a:off x="7017657" y="856343"/>
            <a:ext cx="0" cy="53122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p:cNvSpPr/>
          <p:nvPr/>
        </p:nvSpPr>
        <p:spPr>
          <a:xfrm>
            <a:off x="7155543" y="1685014"/>
            <a:ext cx="3947886" cy="1384995"/>
          </a:xfrm>
          <a:prstGeom prst="rect">
            <a:avLst/>
          </a:prstGeom>
        </p:spPr>
        <p:txBody>
          <a:bodyPr wrap="square">
            <a:spAutoFit/>
          </a:bodyPr>
          <a:lstStyle/>
          <a:p>
            <a:pPr marL="457200" indent="-457200" algn="just">
              <a:spcBef>
                <a:spcPct val="50000"/>
              </a:spcBef>
              <a:buFont typeface="Wingdings" panose="05000000000000000000" pitchFamily="2" charset="2"/>
              <a:buChar char="Ø"/>
            </a:pPr>
            <a:r>
              <a:rPr lang="en-US" altLang="en-US" sz="2800">
                <a:solidFill>
                  <a:srgbClr val="FF0000"/>
                </a:solidFill>
                <a:latin typeface="Times New Roman" panose="02020603050405020304" pitchFamily="18" charset="0"/>
                <a:cs typeface="Times New Roman" panose="02020603050405020304" pitchFamily="18" charset="0"/>
              </a:rPr>
              <a:t>Dấu thứ nhất là đánh dấu chỗ bắt đầu câu nói của Pa-xcan.</a:t>
            </a:r>
          </a:p>
        </p:txBody>
      </p:sp>
      <p:sp>
        <p:nvSpPr>
          <p:cNvPr id="6" name="Rectangle 5"/>
          <p:cNvSpPr/>
          <p:nvPr/>
        </p:nvSpPr>
        <p:spPr>
          <a:xfrm>
            <a:off x="7155543" y="3368671"/>
            <a:ext cx="3947886" cy="1815882"/>
          </a:xfrm>
          <a:prstGeom prst="rect">
            <a:avLst/>
          </a:prstGeom>
        </p:spPr>
        <p:txBody>
          <a:bodyPr wrap="square">
            <a:spAutoFit/>
          </a:bodyPr>
          <a:lstStyle/>
          <a:p>
            <a:pPr marL="457200" indent="-457200" algn="just">
              <a:spcBef>
                <a:spcPct val="50000"/>
              </a:spcBef>
              <a:buFont typeface="Wingdings" panose="05000000000000000000" pitchFamily="2" charset="2"/>
              <a:buChar char="Ø"/>
            </a:pPr>
            <a:r>
              <a:rPr lang="en-US" altLang="en-US" sz="2800">
                <a:solidFill>
                  <a:srgbClr val="FF0000"/>
                </a:solidFill>
                <a:latin typeface="Times New Roman" panose="02020603050405020304" pitchFamily="18" charset="0"/>
                <a:cs typeface="Times New Roman" panose="02020603050405020304" pitchFamily="18" charset="0"/>
              </a:rPr>
              <a:t>Dấu thứ hai là đánh dấu phần chú thích (đây là Pa-xcan nói với bố)</a:t>
            </a:r>
          </a:p>
        </p:txBody>
      </p:sp>
      <p:sp>
        <p:nvSpPr>
          <p:cNvPr id="7" name="Oval 28"/>
          <p:cNvSpPr>
            <a:spLocks noChangeArrowheads="1"/>
          </p:cNvSpPr>
          <p:nvPr/>
        </p:nvSpPr>
        <p:spPr bwMode="auto">
          <a:xfrm>
            <a:off x="1605643" y="3094474"/>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86728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 grpId="0"/>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538" y="536027"/>
            <a:ext cx="11204028" cy="5909310"/>
          </a:xfrm>
          <a:prstGeom prst="rect">
            <a:avLst/>
          </a:prstGeom>
        </p:spPr>
        <p:txBody>
          <a:bodyPr wrap="square">
            <a:spAutoFit/>
          </a:bodyPr>
          <a:lstStyle/>
          <a:p>
            <a:pPr marL="0" marR="0" algn="ctr">
              <a:spcBef>
                <a:spcPts val="0"/>
              </a:spcBef>
              <a:spcAft>
                <a:spcPts val="0"/>
              </a:spcAft>
            </a:pPr>
            <a:r>
              <a:rPr lang="en-US" sz="54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5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chí</a:t>
            </a:r>
            <a:r>
              <a:rPr lang="en-US" sz="5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5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xét</a:t>
            </a:r>
            <a:endParaRPr lang="en-US" sz="5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5400" dirty="0" smtClean="0">
                <a:latin typeface="Times New Roman" panose="02020603050405020304" pitchFamily="18" charset="0"/>
                <a:ea typeface="Times New Roman" panose="02020603050405020304" pitchFamily="18" charset="0"/>
                <a:cs typeface="Times New Roman" panose="02020603050405020304" pitchFamily="18" charset="0"/>
              </a:rPr>
              <a:t>1</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ea typeface="Times New Roman" panose="02020603050405020304" pitchFamily="18" charset="0"/>
                <a:cs typeface="Times New Roman" panose="02020603050405020304" pitchFamily="18" charset="0"/>
              </a:rPr>
              <a:t>viết</a:t>
            </a:r>
            <a:r>
              <a:rPr lang="en-US" sz="5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ea typeface="Times New Roman" panose="02020603050405020304" pitchFamily="18" charset="0"/>
                <a:cs typeface="Times New Roman" panose="02020603050405020304" pitchFamily="18" charset="0"/>
              </a:rPr>
              <a:t>đoạn</a:t>
            </a:r>
            <a:r>
              <a:rPr lang="en-US" sz="5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ea typeface="Times New Roman" panose="02020603050405020304" pitchFamily="18" charset="0"/>
                <a:cs typeface="Times New Roman" panose="02020603050405020304" pitchFamily="18" charset="0"/>
              </a:rPr>
              <a:t>văn</a:t>
            </a:r>
            <a:r>
              <a:rPr lang="en-US" sz="5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ea typeface="Times New Roman" panose="02020603050405020304" pitchFamily="18" charset="0"/>
                <a:cs typeface="Times New Roman" panose="02020603050405020304" pitchFamily="18" charset="0"/>
              </a:rPr>
              <a:t>đúng</a:t>
            </a:r>
            <a:r>
              <a:rPr lang="en-US" sz="5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ea typeface="Times New Roman" panose="02020603050405020304" pitchFamily="18" charset="0"/>
                <a:cs typeface="Times New Roman" panose="02020603050405020304" pitchFamily="18" charset="0"/>
              </a:rPr>
              <a:t>hình</a:t>
            </a:r>
            <a:r>
              <a:rPr lang="en-US" sz="5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ea typeface="Times New Roman" panose="02020603050405020304" pitchFamily="18" charset="0"/>
                <a:cs typeface="Times New Roman" panose="02020603050405020304" pitchFamily="18" charset="0"/>
              </a:rPr>
              <a:t>thức</a:t>
            </a:r>
            <a:r>
              <a:rPr lang="en-US" sz="5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ea typeface="Times New Roman" panose="02020603050405020304" pitchFamily="18" charset="0"/>
                <a:cs typeface="Times New Roman" panose="02020603050405020304" pitchFamily="18" charset="0"/>
              </a:rPr>
              <a:t>nội</a:t>
            </a:r>
            <a:r>
              <a:rPr lang="en-US" sz="5400" dirty="0" smtClean="0">
                <a:latin typeface="Times New Roman" panose="02020603050405020304" pitchFamily="18" charset="0"/>
                <a:ea typeface="Times New Roman" panose="02020603050405020304" pitchFamily="18" charset="0"/>
                <a:cs typeface="Times New Roman" panose="02020603050405020304" pitchFamily="18" charset="0"/>
              </a:rPr>
              <a:t> dung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cầu</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chưa</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5400" dirty="0">
              <a:ea typeface="Times New Roman" panose="02020603050405020304" pitchFamily="18" charset="0"/>
              <a:cs typeface="Times New Roman" panose="02020603050405020304" pitchFamily="18" charset="0"/>
            </a:endParaRPr>
          </a:p>
          <a:p>
            <a:pPr marL="0" marR="0">
              <a:spcBef>
                <a:spcPts val="0"/>
              </a:spcBef>
              <a:spcAft>
                <a:spcPts val="0"/>
              </a:spcAft>
            </a:pPr>
            <a:r>
              <a:rPr lang="en-US" sz="5400" dirty="0" smtClean="0">
                <a:latin typeface="Times New Roman" panose="02020603050405020304" pitchFamily="18" charset="0"/>
                <a:ea typeface="Times New Roman" panose="02020603050405020304" pitchFamily="18" charset="0"/>
                <a:cs typeface="Times New Roman" panose="02020603050405020304" pitchFamily="18" charset="0"/>
              </a:rPr>
              <a:t>2. </a:t>
            </a:r>
            <a:r>
              <a:rPr lang="en-US" sz="5400" dirty="0" err="1" smtClean="0">
                <a:latin typeface="Times New Roman" panose="02020603050405020304" pitchFamily="18" charset="0"/>
                <a:ea typeface="Times New Roman" panose="02020603050405020304" pitchFamily="18" charset="0"/>
                <a:cs typeface="Times New Roman" panose="02020603050405020304" pitchFamily="18" charset="0"/>
              </a:rPr>
              <a:t>Đã</a:t>
            </a:r>
            <a:r>
              <a:rPr lang="en-US" sz="5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ea typeface="Times New Roman" panose="02020603050405020304" pitchFamily="18" charset="0"/>
                <a:cs typeface="Times New Roman" panose="02020603050405020304" pitchFamily="18" charset="0"/>
              </a:rPr>
              <a:t>sử</a:t>
            </a:r>
            <a:r>
              <a:rPr lang="en-US" sz="5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ea typeface="Times New Roman" panose="02020603050405020304" pitchFamily="18" charset="0"/>
                <a:cs typeface="Times New Roman" panose="02020603050405020304" pitchFamily="18" charset="0"/>
              </a:rPr>
              <a:t>dụng</a:t>
            </a:r>
            <a:r>
              <a:rPr lang="en-US" sz="5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ea typeface="Times New Roman" panose="02020603050405020304" pitchFamily="18" charset="0"/>
                <a:cs typeface="Times New Roman" panose="02020603050405020304" pitchFamily="18" charset="0"/>
              </a:rPr>
              <a:t>được</a:t>
            </a:r>
            <a:r>
              <a:rPr lang="en-US" sz="5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ea typeface="Times New Roman" panose="02020603050405020304" pitchFamily="18" charset="0"/>
                <a:cs typeface="Times New Roman" panose="02020603050405020304" pitchFamily="18" charset="0"/>
              </a:rPr>
              <a:t>dấu</a:t>
            </a:r>
            <a:r>
              <a:rPr lang="en-US" sz="5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ea typeface="Times New Roman" panose="02020603050405020304" pitchFamily="18" charset="0"/>
                <a:cs typeface="Times New Roman" panose="02020603050405020304" pitchFamily="18" charset="0"/>
              </a:rPr>
              <a:t>gạch</a:t>
            </a:r>
            <a:r>
              <a:rPr lang="en-US" sz="5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ea typeface="Times New Roman" panose="02020603050405020304" pitchFamily="18" charset="0"/>
                <a:cs typeface="Times New Roman" panose="02020603050405020304" pitchFamily="18" charset="0"/>
              </a:rPr>
              <a:t>ngang</a:t>
            </a:r>
            <a:r>
              <a:rPr lang="en-US" sz="5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ea typeface="Times New Roman" panose="02020603050405020304" pitchFamily="18" charset="0"/>
                <a:cs typeface="Times New Roman" panose="02020603050405020304" pitchFamily="18" charset="0"/>
              </a:rPr>
              <a:t>theo</a:t>
            </a:r>
            <a:r>
              <a:rPr lang="en-US" sz="5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ea typeface="Times New Roman" panose="02020603050405020304" pitchFamily="18" charset="0"/>
                <a:cs typeface="Times New Roman" panose="02020603050405020304" pitchFamily="18" charset="0"/>
              </a:rPr>
              <a:t>yêu</a:t>
            </a:r>
            <a:r>
              <a:rPr lang="en-US" sz="5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ea typeface="Times New Roman" panose="02020603050405020304" pitchFamily="18" charset="0"/>
                <a:cs typeface="Times New Roman" panose="02020603050405020304" pitchFamily="18" charset="0"/>
              </a:rPr>
              <a:t>cầu</a:t>
            </a:r>
            <a:r>
              <a:rPr lang="en-US" sz="5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ea typeface="Times New Roman" panose="02020603050405020304" pitchFamily="18" charset="0"/>
                <a:cs typeface="Times New Roman" panose="02020603050405020304" pitchFamily="18" charset="0"/>
              </a:rPr>
              <a:t>chưa</a:t>
            </a:r>
            <a:r>
              <a:rPr lang="en-US" sz="5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5400" dirty="0">
              <a:ea typeface="Times New Roman" panose="02020603050405020304" pitchFamily="18" charset="0"/>
              <a:cs typeface="Times New Roman" panose="02020603050405020304" pitchFamily="18" charset="0"/>
            </a:endParaRPr>
          </a:p>
          <a:p>
            <a:r>
              <a:rPr lang="en-US" sz="5400" dirty="0">
                <a:latin typeface="Times New Roman" panose="02020603050405020304" pitchFamily="18" charset="0"/>
                <a:ea typeface="Times New Roman" panose="02020603050405020304" pitchFamily="18" charset="0"/>
              </a:rPr>
              <a:t>3. </a:t>
            </a:r>
            <a:r>
              <a:rPr lang="en-US" sz="5400" dirty="0" err="1" smtClean="0">
                <a:latin typeface="Times New Roman" panose="02020603050405020304" pitchFamily="18" charset="0"/>
                <a:ea typeface="Times New Roman" panose="02020603050405020304" pitchFamily="18" charset="0"/>
              </a:rPr>
              <a:t>Diễn</a:t>
            </a:r>
            <a:r>
              <a:rPr lang="en-US" sz="5400" dirty="0" smtClean="0">
                <a:latin typeface="Times New Roman" panose="02020603050405020304" pitchFamily="18" charset="0"/>
                <a:ea typeface="Times New Roman" panose="02020603050405020304" pitchFamily="18" charset="0"/>
              </a:rPr>
              <a:t> </a:t>
            </a:r>
            <a:r>
              <a:rPr lang="en-US" sz="5400" dirty="0" err="1" smtClean="0">
                <a:latin typeface="Times New Roman" panose="02020603050405020304" pitchFamily="18" charset="0"/>
                <a:ea typeface="Times New Roman" panose="02020603050405020304" pitchFamily="18" charset="0"/>
              </a:rPr>
              <a:t>đạt</a:t>
            </a:r>
            <a:r>
              <a:rPr lang="en-US" sz="5400" dirty="0" smtClean="0">
                <a:latin typeface="Times New Roman" panose="02020603050405020304" pitchFamily="18" charset="0"/>
                <a:ea typeface="Times New Roman" panose="02020603050405020304" pitchFamily="18" charset="0"/>
              </a:rPr>
              <a:t> </a:t>
            </a:r>
            <a:r>
              <a:rPr lang="en-US" sz="5400" dirty="0" err="1" smtClean="0">
                <a:latin typeface="Times New Roman" panose="02020603050405020304" pitchFamily="18" charset="0"/>
                <a:ea typeface="Times New Roman" panose="02020603050405020304" pitchFamily="18" charset="0"/>
              </a:rPr>
              <a:t>câu</a:t>
            </a:r>
            <a:r>
              <a:rPr lang="en-US" sz="5400" dirty="0" smtClean="0">
                <a:latin typeface="Times New Roman" panose="02020603050405020304" pitchFamily="18" charset="0"/>
                <a:ea typeface="Times New Roman" panose="02020603050405020304" pitchFamily="18" charset="0"/>
              </a:rPr>
              <a:t> </a:t>
            </a:r>
            <a:r>
              <a:rPr lang="en-US" sz="5400" dirty="0" err="1" smtClean="0">
                <a:latin typeface="Times New Roman" panose="02020603050405020304" pitchFamily="18" charset="0"/>
                <a:ea typeface="Times New Roman" panose="02020603050405020304" pitchFamily="18" charset="0"/>
              </a:rPr>
              <a:t>rõ</a:t>
            </a:r>
            <a:r>
              <a:rPr lang="en-US" sz="5400" dirty="0" smtClean="0">
                <a:latin typeface="Times New Roman" panose="02020603050405020304" pitchFamily="18" charset="0"/>
                <a:ea typeface="Times New Roman" panose="02020603050405020304" pitchFamily="18" charset="0"/>
              </a:rPr>
              <a:t> ý </a:t>
            </a:r>
            <a:r>
              <a:rPr lang="en-US" sz="5400" dirty="0" err="1" smtClean="0">
                <a:latin typeface="Times New Roman" panose="02020603050405020304" pitchFamily="18" charset="0"/>
                <a:ea typeface="Times New Roman" panose="02020603050405020304" pitchFamily="18" charset="0"/>
              </a:rPr>
              <a:t>chưa</a:t>
            </a:r>
            <a:r>
              <a:rPr lang="en-US" sz="5400" dirty="0" smtClean="0">
                <a:latin typeface="Times New Roman" panose="02020603050405020304" pitchFamily="18" charset="0"/>
                <a:ea typeface="Times New Roman" panose="02020603050405020304" pitchFamily="18" charset="0"/>
              </a:rPr>
              <a:t>? </a:t>
            </a:r>
            <a:r>
              <a:rPr lang="en-US" sz="5400" dirty="0" err="1" smtClean="0">
                <a:latin typeface="Times New Roman" panose="02020603050405020304" pitchFamily="18" charset="0"/>
                <a:ea typeface="Times New Roman" panose="02020603050405020304" pitchFamily="18" charset="0"/>
              </a:rPr>
              <a:t>Chữ</a:t>
            </a:r>
            <a:r>
              <a:rPr lang="en-US" sz="5400" dirty="0" smtClean="0">
                <a:latin typeface="Times New Roman" panose="02020603050405020304" pitchFamily="18" charset="0"/>
                <a:ea typeface="Times New Roman" panose="02020603050405020304" pitchFamily="18" charset="0"/>
              </a:rPr>
              <a:t> </a:t>
            </a:r>
            <a:r>
              <a:rPr lang="en-US" sz="5400" dirty="0" err="1" smtClean="0">
                <a:latin typeface="Times New Roman" panose="02020603050405020304" pitchFamily="18" charset="0"/>
                <a:ea typeface="Times New Roman" panose="02020603050405020304" pitchFamily="18" charset="0"/>
              </a:rPr>
              <a:t>viết</a:t>
            </a:r>
            <a:r>
              <a:rPr lang="en-US" sz="5400" dirty="0" smtClean="0">
                <a:latin typeface="Times New Roman" panose="02020603050405020304" pitchFamily="18" charset="0"/>
                <a:ea typeface="Times New Roman" panose="02020603050405020304" pitchFamily="18" charset="0"/>
              </a:rPr>
              <a:t> </a:t>
            </a:r>
            <a:r>
              <a:rPr lang="en-US" sz="5400" dirty="0" err="1" smtClean="0">
                <a:latin typeface="Times New Roman" panose="02020603050405020304" pitchFamily="18" charset="0"/>
                <a:ea typeface="Times New Roman" panose="02020603050405020304" pitchFamily="18" charset="0"/>
              </a:rPr>
              <a:t>có</a:t>
            </a:r>
            <a:r>
              <a:rPr lang="en-US" sz="5400" dirty="0" smtClean="0">
                <a:latin typeface="Times New Roman" panose="02020603050405020304" pitchFamily="18" charset="0"/>
                <a:ea typeface="Times New Roman" panose="02020603050405020304" pitchFamily="18" charset="0"/>
              </a:rPr>
              <a:t> </a:t>
            </a:r>
            <a:r>
              <a:rPr lang="en-US" sz="5400" dirty="0" err="1" smtClean="0">
                <a:latin typeface="Times New Roman" panose="02020603050405020304" pitchFamily="18" charset="0"/>
                <a:ea typeface="Times New Roman" panose="02020603050405020304" pitchFamily="18" charset="0"/>
              </a:rPr>
              <a:t>sạch</a:t>
            </a:r>
            <a:r>
              <a:rPr lang="en-US" sz="5400" dirty="0" smtClean="0">
                <a:latin typeface="Times New Roman" panose="02020603050405020304" pitchFamily="18" charset="0"/>
                <a:ea typeface="Times New Roman" panose="02020603050405020304" pitchFamily="18" charset="0"/>
              </a:rPr>
              <a:t> </a:t>
            </a:r>
            <a:r>
              <a:rPr lang="en-US" sz="5400" dirty="0" err="1" smtClean="0">
                <a:latin typeface="Times New Roman" panose="02020603050405020304" pitchFamily="18" charset="0"/>
                <a:ea typeface="Times New Roman" panose="02020603050405020304" pitchFamily="18" charset="0"/>
              </a:rPr>
              <a:t>đẹp</a:t>
            </a:r>
            <a:r>
              <a:rPr lang="en-US" sz="5400" dirty="0" smtClean="0">
                <a:latin typeface="Times New Roman" panose="02020603050405020304" pitchFamily="18" charset="0"/>
                <a:ea typeface="Times New Roman" panose="02020603050405020304" pitchFamily="18" charset="0"/>
              </a:rPr>
              <a:t> </a:t>
            </a:r>
            <a:r>
              <a:rPr lang="en-US" sz="5400" dirty="0" err="1" smtClean="0">
                <a:latin typeface="Times New Roman" panose="02020603050405020304" pitchFamily="18" charset="0"/>
                <a:ea typeface="Times New Roman" panose="02020603050405020304" pitchFamily="18" charset="0"/>
              </a:rPr>
              <a:t>không</a:t>
            </a:r>
            <a:r>
              <a:rPr lang="en-US" sz="5400" dirty="0" smtClean="0">
                <a:latin typeface="Times New Roman" panose="02020603050405020304" pitchFamily="18" charset="0"/>
                <a:ea typeface="Times New Roman" panose="02020603050405020304" pitchFamily="18" charset="0"/>
              </a:rPr>
              <a:t>?</a:t>
            </a:r>
            <a:endParaRPr lang="en-US" sz="5400" dirty="0"/>
          </a:p>
        </p:txBody>
      </p:sp>
    </p:spTree>
    <p:extLst>
      <p:ext uri="{BB962C8B-B14F-4D97-AF65-F5344CB8AC3E}">
        <p14:creationId xmlns:p14="http://schemas.microsoft.com/office/powerpoint/2010/main" val="13207987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2117636"/>
            <a:ext cx="7895771" cy="1815882"/>
          </a:xfrm>
          <a:prstGeom prst="rect">
            <a:avLst/>
          </a:prstGeom>
          <a:solidFill>
            <a:schemeClr val="accent1">
              <a:lumMod val="20000"/>
              <a:lumOff val="80000"/>
            </a:schemeClr>
          </a:solidFill>
          <a:effectLst>
            <a:outerShdw blurRad="50800" dist="38100" dir="8100000" algn="tr" rotWithShape="0">
              <a:prstClr val="black">
                <a:alpha val="40000"/>
              </a:prstClr>
            </a:outerShdw>
          </a:effectLst>
        </p:spPr>
        <p:txBody>
          <a:bodyPr wrap="square">
            <a:spAutoFit/>
          </a:bodyPr>
          <a:lstStyle/>
          <a:p>
            <a:pPr>
              <a:spcBef>
                <a:spcPct val="50000"/>
              </a:spcBef>
            </a:pP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Qua bài tập 1 dấu gạch ngang dùng để đánh dấu:</a:t>
            </a:r>
          </a:p>
          <a:p>
            <a:pPr>
              <a:spcBef>
                <a:spcPct val="50000"/>
              </a:spcBef>
              <a:buFontTx/>
              <a:buChar char="-"/>
            </a:pPr>
            <a:r>
              <a:rPr lang="en-US" altLang="en-US" sz="2800">
                <a:latin typeface="Times New Roman" panose="02020603050405020304" pitchFamily="18" charset="0"/>
                <a:cs typeface="Times New Roman" panose="02020603050405020304" pitchFamily="18" charset="0"/>
              </a:rPr>
              <a:t> Phần chú thích trong câu.</a:t>
            </a:r>
          </a:p>
          <a:p>
            <a:pPr>
              <a:spcBef>
                <a:spcPct val="50000"/>
              </a:spcBef>
            </a:pPr>
            <a:r>
              <a:rPr lang="en-US" altLang="en-US" sz="2800">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sym typeface="Wingdings" panose="05000000000000000000" pitchFamily="2" charset="2"/>
              </a:rPr>
              <a:t> C</a:t>
            </a:r>
            <a:r>
              <a:rPr lang="en-US" altLang="en-US" sz="2800">
                <a:latin typeface="Times New Roman" panose="02020603050405020304" pitchFamily="18" charset="0"/>
                <a:cs typeface="Times New Roman" panose="02020603050405020304" pitchFamily="18" charset="0"/>
              </a:rPr>
              <a:t>hỗ bắt đầu lời nói của nhân vật.</a:t>
            </a:r>
          </a:p>
        </p:txBody>
      </p:sp>
    </p:spTree>
    <p:extLst>
      <p:ext uri="{BB962C8B-B14F-4D97-AF65-F5344CB8AC3E}">
        <p14:creationId xmlns:p14="http://schemas.microsoft.com/office/powerpoint/2010/main" val="574061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gạch ngang.</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đúng dấu gạch ngang trong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Rounded Rectangle 8">
            <a:extLst>
              <a:ext uri="{FF2B5EF4-FFF2-40B4-BE49-F238E27FC236}">
                <a16:creationId xmlns:a16="http://schemas.microsoft.com/office/drawing/2014/main"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37832" y="1296109"/>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21242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1333341" y="724145"/>
            <a:ext cx="9477933" cy="1815882"/>
          </a:xfrm>
          <a:prstGeom prst="rect">
            <a:avLst/>
          </a:prstGeom>
          <a:noFill/>
          <a:ln>
            <a:noFill/>
          </a:ln>
          <a:effectLst/>
        </p:spPr>
        <p:txBody>
          <a:bodyPr wrap="square">
            <a:spAutoFit/>
          </a:bodyPr>
          <a:lstStyle/>
          <a:p>
            <a:pPr algn="just">
              <a:defRPr/>
            </a:pPr>
            <a:r>
              <a:rPr lang="en-US" sz="2800" b="1">
                <a:latin typeface="Times New Roman" panose="02020603050405020304" pitchFamily="18" charset="0"/>
                <a:cs typeface="Times New Roman" panose="02020603050405020304" pitchFamily="18" charset="0"/>
              </a:rPr>
              <a:t>Bài 2. Viết một đoạn văn kể lại </a:t>
            </a:r>
            <a:r>
              <a:rPr lang="en-US" sz="2800" b="1">
                <a:solidFill>
                  <a:srgbClr val="FF0000"/>
                </a:solidFill>
                <a:latin typeface="Times New Roman" panose="02020603050405020304" pitchFamily="18" charset="0"/>
                <a:cs typeface="Times New Roman" panose="02020603050405020304" pitchFamily="18" charset="0"/>
              </a:rPr>
              <a:t>cuộc nói chuyện giữa bố hoặc mẹ với em về tình hình học tập của em trong tuần qua</a:t>
            </a:r>
            <a:r>
              <a:rPr lang="en-US" sz="2800" b="1">
                <a:latin typeface="Times New Roman" panose="02020603050405020304" pitchFamily="18" charset="0"/>
                <a:cs typeface="Times New Roman" panose="02020603050405020304" pitchFamily="18" charset="0"/>
              </a:rPr>
              <a:t>, trong đó có dùng </a:t>
            </a:r>
            <a:r>
              <a:rPr lang="en-US" sz="2800" b="1">
                <a:solidFill>
                  <a:srgbClr val="FF0000"/>
                </a:solidFill>
                <a:latin typeface="Times New Roman" panose="02020603050405020304" pitchFamily="18" charset="0"/>
                <a:cs typeface="Times New Roman" panose="02020603050405020304" pitchFamily="18" charset="0"/>
              </a:rPr>
              <a:t>dấu gạch ngang </a:t>
            </a:r>
            <a:r>
              <a:rPr lang="en-US" sz="2800" b="1">
                <a:latin typeface="Times New Roman" panose="02020603050405020304" pitchFamily="18" charset="0"/>
                <a:cs typeface="Times New Roman" panose="02020603050405020304" pitchFamily="18" charset="0"/>
              </a:rPr>
              <a:t>để </a:t>
            </a:r>
            <a:r>
              <a:rPr lang="en-US" sz="2800" b="1">
                <a:solidFill>
                  <a:srgbClr val="FF0000"/>
                </a:solidFill>
                <a:latin typeface="Times New Roman" panose="02020603050405020304" pitchFamily="18" charset="0"/>
                <a:cs typeface="Times New Roman" panose="02020603050405020304" pitchFamily="18" charset="0"/>
              </a:rPr>
              <a:t>đánh dấu các câu đối thoại và đánh dấu phần chú thích</a:t>
            </a:r>
            <a:r>
              <a:rPr lang="en-US" sz="2800" b="1">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487375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0712" y="1321347"/>
            <a:ext cx="9477933" cy="4185761"/>
          </a:xfrm>
          <a:prstGeom prst="rect">
            <a:avLst/>
          </a:prstGeom>
        </p:spPr>
        <p:txBody>
          <a:bodyPr wrap="square">
            <a:spAutoFit/>
          </a:bodyPr>
          <a:lstStyle/>
          <a:p>
            <a:pPr algn="just">
              <a:spcBef>
                <a:spcPct val="50000"/>
              </a:spcBef>
              <a:defRPr/>
            </a:pPr>
            <a:r>
              <a:rPr lang="en-US" altLang="en-US" sz="2800" b="1" u="sng" smtClean="0">
                <a:latin typeface="Times New Roman" panose="02020603050405020304" pitchFamily="18" charset="0"/>
              </a:rPr>
              <a:t>Ví dụ 1: </a:t>
            </a:r>
          </a:p>
          <a:p>
            <a:pPr algn="just">
              <a:spcBef>
                <a:spcPct val="50000"/>
              </a:spcBef>
              <a:defRPr/>
            </a:pPr>
            <a:r>
              <a:rPr lang="en-US" altLang="en-US" sz="2800" smtClean="0">
                <a:latin typeface="Times New Roman" panose="02020603050405020304" pitchFamily="18" charset="0"/>
                <a:cs typeface="Times New Roman" pitchFamily="18" charset="0"/>
              </a:rPr>
              <a:t>Tối thứ 6, khi cả nhà ngồi xem ti vi. Bố hỏi tôi:</a:t>
            </a:r>
          </a:p>
          <a:p>
            <a:pPr algn="just">
              <a:spcBef>
                <a:spcPct val="50000"/>
              </a:spcBef>
              <a:defRPr/>
            </a:pPr>
            <a:r>
              <a:rPr lang="en-US" altLang="en-US" sz="2800" smtClean="0">
                <a:latin typeface="Times New Roman" panose="02020603050405020304" pitchFamily="18" charset="0"/>
                <a:cs typeface="Times New Roman" pitchFamily="18" charset="0"/>
              </a:rPr>
              <a:t>- Tuần này con học hành thế nào?</a:t>
            </a:r>
            <a:endParaRPr lang="en-US" altLang="en-US" sz="2800">
              <a:latin typeface="Times New Roman" pitchFamily="18" charset="0"/>
              <a:cs typeface="Times New Roman" pitchFamily="18" charset="0"/>
            </a:endParaRPr>
          </a:p>
          <a:p>
            <a:pPr algn="just">
              <a:spcBef>
                <a:spcPct val="50000"/>
              </a:spcBef>
              <a:defRPr/>
            </a:pPr>
            <a:r>
              <a:rPr lang="en-US" altLang="en-US" sz="2800" smtClean="0">
                <a:latin typeface="Times New Roman" pitchFamily="18" charset="0"/>
                <a:cs typeface="Times New Roman" pitchFamily="18" charset="0"/>
              </a:rPr>
              <a:t>Tôi sung sướng trả lời bố:</a:t>
            </a:r>
          </a:p>
          <a:p>
            <a:pPr algn="just">
              <a:spcBef>
                <a:spcPct val="50000"/>
              </a:spcBef>
              <a:defRPr/>
            </a:pPr>
            <a:r>
              <a:rPr lang="en-US" altLang="en-US" sz="2800" smtClean="0">
                <a:latin typeface="Times New Roman" pitchFamily="18" charset="0"/>
                <a:cs typeface="Times New Roman" pitchFamily="18" charset="0"/>
              </a:rPr>
              <a:t>- Thưa bố! Cô giáo khen con đã tiến bộ nhiều. Con được 6 điểm 10 đấy bố ạ!</a:t>
            </a:r>
          </a:p>
          <a:p>
            <a:pPr algn="just">
              <a:spcBef>
                <a:spcPct val="50000"/>
              </a:spcBef>
              <a:defRPr/>
            </a:pPr>
            <a:r>
              <a:rPr lang="en-US" altLang="en-US" sz="2800" smtClean="0">
                <a:latin typeface="Times New Roman" pitchFamily="18" charset="0"/>
                <a:cs typeface="Times New Roman" pitchFamily="18" charset="0"/>
              </a:rPr>
              <a:t>- Con gái bố giói quá! – Bố tôi sung sướng thốt lên.</a:t>
            </a:r>
          </a:p>
        </p:txBody>
      </p:sp>
    </p:spTree>
    <p:extLst>
      <p:ext uri="{BB962C8B-B14F-4D97-AF65-F5344CB8AC3E}">
        <p14:creationId xmlns:p14="http://schemas.microsoft.com/office/powerpoint/2010/main" val="282919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1740" y="508547"/>
            <a:ext cx="10002317" cy="5909310"/>
          </a:xfrm>
          <a:prstGeom prst="rect">
            <a:avLst/>
          </a:prstGeom>
        </p:spPr>
        <p:txBody>
          <a:bodyPr wrap="square">
            <a:spAutoFit/>
          </a:bodyPr>
          <a:lstStyle/>
          <a:p>
            <a:pPr algn="just">
              <a:spcBef>
                <a:spcPct val="50000"/>
              </a:spcBef>
              <a:defRPr/>
            </a:pPr>
            <a:r>
              <a:rPr lang="en-US" altLang="en-US" sz="2800" b="1" u="sng" smtClean="0">
                <a:latin typeface="Times New Roman" panose="02020603050405020304" pitchFamily="18" charset="0"/>
              </a:rPr>
              <a:t>Ví dụ 2: </a:t>
            </a:r>
          </a:p>
          <a:p>
            <a:pPr algn="just">
              <a:spcBef>
                <a:spcPct val="50000"/>
              </a:spcBef>
              <a:defRPr/>
            </a:pPr>
            <a:r>
              <a:rPr lang="en-US" altLang="en-US" sz="2800" smtClean="0">
                <a:latin typeface="Times New Roman" panose="02020603050405020304" pitchFamily="18" charset="0"/>
                <a:cs typeface="Times New Roman" pitchFamily="18" charset="0"/>
              </a:rPr>
              <a:t>Cuối tuần, như thường lệ, mẹ hỏi tôi: </a:t>
            </a:r>
          </a:p>
          <a:p>
            <a:pPr algn="just">
              <a:spcBef>
                <a:spcPct val="50000"/>
              </a:spcBef>
              <a:defRPr/>
            </a:pPr>
            <a:r>
              <a:rPr lang="en-US" altLang="en-US" sz="2800" smtClean="0">
                <a:latin typeface="Times New Roman" panose="02020603050405020304" pitchFamily="18" charset="0"/>
                <a:cs typeface="Times New Roman" pitchFamily="18" charset="0"/>
              </a:rPr>
              <a:t>- Nào con trai, hãy báo cáo kết quả học tập của mình cho cả nhà nghe.</a:t>
            </a:r>
          </a:p>
          <a:p>
            <a:pPr algn="just">
              <a:spcBef>
                <a:spcPct val="50000"/>
              </a:spcBef>
              <a:defRPr/>
            </a:pPr>
            <a:r>
              <a:rPr lang="en-US" altLang="en-US" sz="2800" smtClean="0">
                <a:latin typeface="Times New Roman" panose="02020603050405020304" pitchFamily="18" charset="0"/>
                <a:cs typeface="Times New Roman" pitchFamily="18" charset="0"/>
              </a:rPr>
              <a:t>Tôi nhìn mẹ vui vẻ nói:</a:t>
            </a:r>
          </a:p>
          <a:p>
            <a:pPr algn="just">
              <a:spcBef>
                <a:spcPct val="50000"/>
              </a:spcBef>
              <a:defRPr/>
            </a:pPr>
            <a:r>
              <a:rPr lang="en-US" altLang="en-US" sz="2800" smtClean="0">
                <a:latin typeface="Times New Roman" panose="02020603050405020304" pitchFamily="18" charset="0"/>
                <a:cs typeface="Times New Roman" pitchFamily="18" charset="0"/>
              </a:rPr>
              <a:t>- Thưa mẹ! Con học rất tốt. Bài văn lần này con được điểm 9, điểm cao nhất lớp đấy mẹ ạ!</a:t>
            </a:r>
          </a:p>
          <a:p>
            <a:pPr marL="457200" indent="-457200" algn="just">
              <a:spcBef>
                <a:spcPct val="50000"/>
              </a:spcBef>
              <a:buFontTx/>
              <a:buChar char="-"/>
              <a:defRPr/>
            </a:pPr>
            <a:r>
              <a:rPr lang="en-US" altLang="en-US" sz="2800" smtClean="0">
                <a:latin typeface="Times New Roman" panose="02020603050405020304" pitchFamily="18" charset="0"/>
                <a:cs typeface="Times New Roman" pitchFamily="18" charset="0"/>
              </a:rPr>
              <a:t>Thế ư? Con mẹ ngoan lắm! Cố gắng lên con nhé! </a:t>
            </a:r>
          </a:p>
          <a:p>
            <a:pPr algn="just">
              <a:spcBef>
                <a:spcPct val="50000"/>
              </a:spcBef>
              <a:defRPr/>
            </a:pPr>
            <a:r>
              <a:rPr lang="en-US" altLang="en-US" sz="2800" smtClean="0">
                <a:latin typeface="Times New Roman" panose="02020603050405020304" pitchFamily="18" charset="0"/>
                <a:cs typeface="Times New Roman" pitchFamily="18" charset="0"/>
              </a:rPr>
              <a:t>Mẹ tôi dịu dàng nhìn sang Bống - em gái tôi - nói:</a:t>
            </a:r>
          </a:p>
          <a:p>
            <a:pPr algn="just">
              <a:spcBef>
                <a:spcPct val="50000"/>
              </a:spcBef>
              <a:defRPr/>
            </a:pPr>
            <a:r>
              <a:rPr lang="en-US" altLang="en-US" sz="2800" smtClean="0">
                <a:latin typeface="Times New Roman" panose="02020603050405020304" pitchFamily="18" charset="0"/>
                <a:cs typeface="Times New Roman" pitchFamily="18" charset="0"/>
              </a:rPr>
              <a:t>- Bống nhìn anh Minh nhà mình có giỏi không?</a:t>
            </a:r>
          </a:p>
        </p:txBody>
      </p:sp>
    </p:spTree>
    <p:extLst>
      <p:ext uri="{BB962C8B-B14F-4D97-AF65-F5344CB8AC3E}">
        <p14:creationId xmlns:p14="http://schemas.microsoft.com/office/powerpoint/2010/main" val="413297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gạch ngang.</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đúng dấu gạch ngang trong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Rounded Rectangle 8">
            <a:extLst>
              <a:ext uri="{FF2B5EF4-FFF2-40B4-BE49-F238E27FC236}">
                <a16:creationId xmlns:a16="http://schemas.microsoft.com/office/drawing/2014/main"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20280" y="2313522"/>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3059141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306289"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solidFill>
              <a:latin typeface="Times New Roman" panose="02020603050405020304" pitchFamily="18" charset="0"/>
              <a:cs typeface="Times New Roman" panose="02020603050405020304" pitchFamily="18" charset="0"/>
            </a:endParaRPr>
          </a:p>
          <a:p>
            <a:pPr algn="ctr"/>
            <a:r>
              <a:rPr lang="en-US" sz="3200" b="1" dirty="0" err="1" smtClean="0">
                <a:solidFill>
                  <a:schemeClr val="tx1"/>
                </a:solidFill>
                <a:latin typeface="Times New Roman" panose="02020603050405020304" pitchFamily="18" charset="0"/>
                <a:cs typeface="Times New Roman" panose="02020603050405020304" pitchFamily="18" charset="0"/>
              </a:rPr>
              <a:t>Về</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err="1" smtClean="0">
                <a:solidFill>
                  <a:schemeClr val="tx1"/>
                </a:solidFill>
                <a:latin typeface="Times New Roman" panose="02020603050405020304" pitchFamily="18" charset="0"/>
                <a:cs typeface="Times New Roman" panose="02020603050405020304" pitchFamily="18" charset="0"/>
              </a:rPr>
              <a:t>nhà</a:t>
            </a:r>
            <a:r>
              <a:rPr lang="en-US" sz="3200" b="1" smtClean="0">
                <a:solidFill>
                  <a:schemeClr val="tx1"/>
                </a:solidFill>
                <a:latin typeface="Times New Roman" panose="02020603050405020304" pitchFamily="18" charset="0"/>
                <a:cs typeface="Times New Roman" panose="02020603050405020304" pitchFamily="18" charset="0"/>
              </a:rPr>
              <a:t> em </a:t>
            </a:r>
            <a:r>
              <a:rPr lang="en-US" sz="3200" b="1" dirty="0" err="1" smtClean="0">
                <a:solidFill>
                  <a:schemeClr val="tx1"/>
                </a:solidFill>
                <a:latin typeface="Times New Roman" panose="02020603050405020304" pitchFamily="18" charset="0"/>
                <a:cs typeface="Times New Roman" panose="02020603050405020304" pitchFamily="18" charset="0"/>
              </a:rPr>
              <a:t>cần</a:t>
            </a:r>
            <a:r>
              <a:rPr lang="en-US" sz="3200" b="1"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smtClean="0">
                <a:solidFill>
                  <a:schemeClr val="tx1"/>
                </a:solidFill>
                <a:latin typeface="Times New Roman" panose="02020603050405020304" pitchFamily="18" charset="0"/>
                <a:cs typeface="Times New Roman" panose="02020603050405020304" pitchFamily="18" charset="0"/>
              </a:rPr>
              <a:t>Ôn tập kiến thức đã học.</a:t>
            </a:r>
            <a:endParaRPr lang="en-US" altLang="en-US" sz="320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r>
              <a:rPr lang="en-US" sz="3200" b="1" smtClean="0">
                <a:solidFill>
                  <a:schemeClr val="tx1"/>
                </a:solidFill>
                <a:latin typeface="Times New Roman" panose="02020603050405020304" pitchFamily="18" charset="0"/>
                <a:cs typeface="Times New Roman" panose="02020603050405020304" pitchFamily="18" charset="0"/>
              </a:rPr>
              <a:t>Mở rộng vốn từ: Cái đẹp</a:t>
            </a:r>
            <a:endParaRPr lang="en-US" smtClean="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1756228" y="679449"/>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b="1" smtClean="0">
                <a:latin typeface="Times New Roman" panose="02020603050405020304" pitchFamily="18" charset="0"/>
                <a:cs typeface="Times New Roman" panose="02020603050405020304" pitchFamily="18" charset="0"/>
              </a:rPr>
              <a:t>1. </a:t>
            </a:r>
            <a:r>
              <a:rPr lang="vi-VN" altLang="en-US" b="1">
                <a:latin typeface="Times New Roman" panose="02020603050405020304" pitchFamily="18" charset="0"/>
                <a:cs typeface="Times New Roman" panose="02020603050405020304" pitchFamily="18" charset="0"/>
              </a:rPr>
              <a:t>Tìm các từ thể hiện vẻ đẹp bên ngoài của con người?</a:t>
            </a:r>
          </a:p>
        </p:txBody>
      </p:sp>
      <p:sp>
        <p:nvSpPr>
          <p:cNvPr id="2" name="Rectangle 1"/>
          <p:cNvSpPr/>
          <p:nvPr/>
        </p:nvSpPr>
        <p:spPr>
          <a:xfrm>
            <a:off x="1756228" y="1203324"/>
            <a:ext cx="9085943" cy="1953868"/>
          </a:xfrm>
          <a:prstGeom prst="rect">
            <a:avLst/>
          </a:prstGeom>
        </p:spPr>
        <p:txBody>
          <a:bodyPr wrap="square">
            <a:spAutoFit/>
          </a:bodyPr>
          <a:lstStyle/>
          <a:p>
            <a:pPr algn="just">
              <a:lnSpc>
                <a:spcPct val="150000"/>
              </a:lnSpc>
              <a:spcBef>
                <a:spcPct val="50000"/>
              </a:spcBef>
            </a:pPr>
            <a:r>
              <a:rPr lang="en-US" altLang="en-US" sz="2800" b="1" smtClean="0">
                <a:solidFill>
                  <a:srgbClr val="0070C0"/>
                </a:solidFill>
                <a:cs typeface="Times New Roman" panose="02020603050405020304" pitchFamily="18" charset="0"/>
              </a:rPr>
              <a:t>- </a:t>
            </a:r>
            <a:r>
              <a:rPr lang="vi-VN" altLang="en-US" sz="2800" b="1" smtClean="0">
                <a:solidFill>
                  <a:srgbClr val="0070C0"/>
                </a:solidFill>
                <a:cs typeface="Times New Roman" panose="02020603050405020304" pitchFamily="18" charset="0"/>
              </a:rPr>
              <a:t>Từ ngữ thể hiện vẻ đẹp bên ngoài con người: xinh xắn, duyên dáng, rực rỡ, thướt tha, lộng lẫy, xinh tươi, tươi tắn, yểu điệu, </a:t>
            </a:r>
            <a:r>
              <a:rPr lang="vi-VN" altLang="en-US" sz="2800" b="1">
                <a:solidFill>
                  <a:srgbClr val="0070C0"/>
                </a:solidFill>
                <a:cs typeface="Times New Roman" panose="02020603050405020304" pitchFamily="18" charset="0"/>
              </a:rPr>
              <a:t>kiêu sa,….</a:t>
            </a:r>
            <a:endParaRPr lang="en-US" altLang="en-US" sz="2800" b="1">
              <a:solidFill>
                <a:srgbClr val="0070C0"/>
              </a:solidFill>
              <a:latin typeface="Times New Roman" panose="02020603050405020304" pitchFamily="18" charset="0"/>
              <a:cs typeface="Times New Roman" panose="02020603050405020304" pitchFamily="18" charset="0"/>
            </a:endParaRPr>
          </a:p>
        </p:txBody>
      </p:sp>
      <p:sp>
        <p:nvSpPr>
          <p:cNvPr id="5" name="Text Box 5"/>
          <p:cNvSpPr txBox="1">
            <a:spLocks noChangeArrowheads="1"/>
          </p:cNvSpPr>
          <p:nvPr/>
        </p:nvSpPr>
        <p:spPr bwMode="auto">
          <a:xfrm>
            <a:off x="1756228" y="3157192"/>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b="1" smtClean="0">
                <a:latin typeface="Times New Roman" panose="02020603050405020304" pitchFamily="18" charset="0"/>
                <a:cs typeface="Times New Roman" panose="02020603050405020304" pitchFamily="18" charset="0"/>
              </a:rPr>
              <a:t>2. </a:t>
            </a:r>
            <a:r>
              <a:rPr lang="vi-VN" altLang="en-US" b="1" smtClean="0">
                <a:latin typeface="Times New Roman" panose="02020603050405020304" pitchFamily="18" charset="0"/>
                <a:cs typeface="Times New Roman" panose="02020603050405020304" pitchFamily="18" charset="0"/>
              </a:rPr>
              <a:t>Tìm </a:t>
            </a:r>
            <a:r>
              <a:rPr lang="vi-VN" altLang="en-US" b="1">
                <a:latin typeface="Times New Roman" panose="02020603050405020304" pitchFamily="18" charset="0"/>
                <a:cs typeface="Times New Roman" panose="02020603050405020304" pitchFamily="18" charset="0"/>
              </a:rPr>
              <a:t>các từ thể hiện vẻ đẹp bên trong của con người?</a:t>
            </a:r>
          </a:p>
        </p:txBody>
      </p:sp>
      <p:sp>
        <p:nvSpPr>
          <p:cNvPr id="6" name="Rectangle 5"/>
          <p:cNvSpPr/>
          <p:nvPr/>
        </p:nvSpPr>
        <p:spPr>
          <a:xfrm>
            <a:off x="1756227" y="3681067"/>
            <a:ext cx="9085943" cy="1953868"/>
          </a:xfrm>
          <a:prstGeom prst="rect">
            <a:avLst/>
          </a:prstGeom>
        </p:spPr>
        <p:txBody>
          <a:bodyPr wrap="square">
            <a:spAutoFit/>
          </a:bodyPr>
          <a:lstStyle/>
          <a:p>
            <a:pPr algn="just">
              <a:lnSpc>
                <a:spcPct val="150000"/>
              </a:lnSpc>
              <a:spcBef>
                <a:spcPct val="50000"/>
              </a:spcBef>
            </a:pPr>
            <a:r>
              <a:rPr lang="en-US" altLang="en-US" sz="2800" b="1" smtClean="0">
                <a:solidFill>
                  <a:srgbClr val="0070C0"/>
                </a:solidFill>
                <a:cs typeface="Times New Roman" panose="02020603050405020304" pitchFamily="18" charset="0"/>
              </a:rPr>
              <a:t>- </a:t>
            </a:r>
            <a:r>
              <a:rPr lang="vi-VN" altLang="en-US" sz="2800" b="1" smtClean="0">
                <a:solidFill>
                  <a:srgbClr val="0070C0"/>
                </a:solidFill>
                <a:cs typeface="Times New Roman" panose="02020603050405020304" pitchFamily="18" charset="0"/>
              </a:rPr>
              <a:t>Từ </a:t>
            </a:r>
            <a:r>
              <a:rPr lang="vi-VN" altLang="en-US" sz="2800" b="1">
                <a:solidFill>
                  <a:srgbClr val="0070C0"/>
                </a:solidFill>
                <a:cs typeface="Times New Roman" panose="02020603050405020304" pitchFamily="18" charset="0"/>
              </a:rPr>
              <a:t>ngữ thể hiện vẻ đẹp bên trong con người: dịu dàng, nết na, dũng cảm, thẳng thắn, trung thực, lịch sự, tế nhị, ngay thẳng, thật thà,… </a:t>
            </a:r>
          </a:p>
        </p:txBody>
      </p:sp>
    </p:spTree>
    <p:extLst>
      <p:ext uri="{BB962C8B-B14F-4D97-AF65-F5344CB8AC3E}">
        <p14:creationId xmlns:p14="http://schemas.microsoft.com/office/powerpoint/2010/main" val="563772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9979" y="1850292"/>
            <a:ext cx="7352364" cy="1107996"/>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Dấu gạch ngang</a:t>
            </a:r>
            <a:endPar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gạch ngang.</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đúng dấu gạch ngang trong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7"/>
          <p:cNvSpPr txBox="1">
            <a:spLocks noChangeArrowheads="1"/>
          </p:cNvSpPr>
          <p:nvPr/>
        </p:nvSpPr>
        <p:spPr bwMode="auto">
          <a:xfrm>
            <a:off x="1328651" y="610986"/>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I. Nhận xét:</a:t>
            </a:r>
          </a:p>
        </p:txBody>
      </p:sp>
      <p:sp>
        <p:nvSpPr>
          <p:cNvPr id="2" name="Rectangle 1"/>
          <p:cNvSpPr/>
          <p:nvPr/>
        </p:nvSpPr>
        <p:spPr>
          <a:xfrm>
            <a:off x="1328651" y="1291549"/>
            <a:ext cx="9571578" cy="954107"/>
          </a:xfrm>
          <a:prstGeom prst="rect">
            <a:avLst/>
          </a:prstGeom>
        </p:spPr>
        <p:txBody>
          <a:bodyPr wrap="square">
            <a:spAutoFit/>
          </a:bodyPr>
          <a:lstStyle/>
          <a:p>
            <a:pPr algn="just">
              <a:spcBef>
                <a:spcPct val="50000"/>
              </a:spcBef>
            </a:pPr>
            <a:r>
              <a:rPr lang="en-US" altLang="en-US" sz="2800" b="1">
                <a:latin typeface="Times New Roman" panose="02020603050405020304" pitchFamily="18" charset="0"/>
                <a:cs typeface="Times New Roman" panose="02020603050405020304" pitchFamily="18" charset="0"/>
              </a:rPr>
              <a:t>1. Tìm những câu có chứa dấu gạch ngang (dấu -) trong đoạn văn sau:</a:t>
            </a:r>
          </a:p>
        </p:txBody>
      </p:sp>
    </p:spTree>
    <p:extLst>
      <p:ext uri="{BB962C8B-B14F-4D97-AF65-F5344CB8AC3E}">
        <p14:creationId xmlns:p14="http://schemas.microsoft.com/office/powerpoint/2010/main" val="13942132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99360513"/>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2416</TotalTime>
  <Words>1888</Words>
  <Application>Microsoft Office PowerPoint</Application>
  <PresentationFormat>Widescreen</PresentationFormat>
  <Paragraphs>139</Paragraphs>
  <Slides>33</Slides>
  <Notes>6</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4" baseType="lpstr">
      <vt:lpstr>Arial</vt:lpstr>
      <vt:lpstr>Calibri</vt:lpstr>
      <vt:lpstr>Calibri Light</vt:lpstr>
      <vt:lpstr>Garamond</vt:lpstr>
      <vt:lpstr>Tahoma</vt:lpstr>
      <vt:lpstr>Times New Roman</vt:lpstr>
      <vt:lpstr>Wingdings</vt:lpstr>
      <vt:lpstr>Wingdings 2</vt:lpstr>
      <vt:lpstr>1_Office Theme</vt:lpstr>
      <vt:lpstr>Organic</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Lenovo</cp:lastModifiedBy>
  <cp:revision>335</cp:revision>
  <dcterms:created xsi:type="dcterms:W3CDTF">2021-08-04T18:52:07Z</dcterms:created>
  <dcterms:modified xsi:type="dcterms:W3CDTF">2023-02-21T01:28:50Z</dcterms:modified>
</cp:coreProperties>
</file>