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4" r:id="rId2"/>
    <p:sldId id="312" r:id="rId3"/>
    <p:sldId id="292" r:id="rId4"/>
    <p:sldId id="315" r:id="rId5"/>
    <p:sldId id="301" r:id="rId6"/>
    <p:sldId id="311" r:id="rId7"/>
    <p:sldId id="302" r:id="rId8"/>
    <p:sldId id="282" r:id="rId9"/>
    <p:sldId id="284" r:id="rId10"/>
    <p:sldId id="283" r:id="rId11"/>
    <p:sldId id="285" r:id="rId12"/>
    <p:sldId id="258" r:id="rId13"/>
    <p:sldId id="266" r:id="rId14"/>
    <p:sldId id="269" r:id="rId15"/>
    <p:sldId id="268" r:id="rId16"/>
    <p:sldId id="310" r:id="rId17"/>
    <p:sldId id="290" r:id="rId18"/>
    <p:sldId id="273" r:id="rId19"/>
    <p:sldId id="306" r:id="rId20"/>
    <p:sldId id="313" r:id="rId21"/>
    <p:sldId id="304" r:id="rId22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>
      <p:cViewPr varScale="1">
        <p:scale>
          <a:sx n="144" d="100"/>
          <a:sy n="144" d="100"/>
        </p:scale>
        <p:origin x="480" y="12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CBAC0-7BC3-4094-B105-F988FE7EA085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D495F-B56B-4FC1-B3E2-20CD5DF97C8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333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Google Shape;894;g8b8338ba29_0_40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Google Shape;895;g8b8338ba29_0_404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7563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D495F-B56B-4FC1-B3E2-20CD5DF97C8F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106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D495F-B56B-4FC1-B3E2-20CD5DF97C8F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45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Google Shape;894;g8b8338ba29_0_40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Google Shape;895;g8b8338ba29_0_404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699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0;p13"/>
          <p:cNvGrpSpPr>
            <a:grpSpLocks/>
          </p:cNvGrpSpPr>
          <p:nvPr/>
        </p:nvGrpSpPr>
        <p:grpSpPr bwMode="auto">
          <a:xfrm>
            <a:off x="-1191" y="0"/>
            <a:ext cx="9146382" cy="5143500"/>
            <a:chOff x="238125" y="854700"/>
            <a:chExt cx="7142500" cy="4015650"/>
          </a:xfrm>
        </p:grpSpPr>
        <p:sp>
          <p:nvSpPr>
            <p:cNvPr id="5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42;p13"/>
            <p:cNvSpPr/>
            <p:nvPr/>
          </p:nvSpPr>
          <p:spPr>
            <a:xfrm>
              <a:off x="561686" y="2486987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43;p13"/>
            <p:cNvSpPr/>
            <p:nvPr/>
          </p:nvSpPr>
          <p:spPr>
            <a:xfrm>
              <a:off x="561686" y="2694277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44;p13"/>
            <p:cNvSpPr/>
            <p:nvPr/>
          </p:nvSpPr>
          <p:spPr>
            <a:xfrm>
              <a:off x="561686" y="2892271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45;p13"/>
            <p:cNvSpPr/>
            <p:nvPr/>
          </p:nvSpPr>
          <p:spPr>
            <a:xfrm>
              <a:off x="561686" y="3099560"/>
              <a:ext cx="6818939" cy="929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46;p13"/>
            <p:cNvSpPr/>
            <p:nvPr/>
          </p:nvSpPr>
          <p:spPr>
            <a:xfrm>
              <a:off x="561686" y="1675492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47;p13"/>
            <p:cNvSpPr/>
            <p:nvPr/>
          </p:nvSpPr>
          <p:spPr>
            <a:xfrm>
              <a:off x="561686" y="1883711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48;p13"/>
            <p:cNvSpPr/>
            <p:nvPr/>
          </p:nvSpPr>
          <p:spPr>
            <a:xfrm>
              <a:off x="561686" y="2081704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49;p13"/>
            <p:cNvSpPr/>
            <p:nvPr/>
          </p:nvSpPr>
          <p:spPr>
            <a:xfrm>
              <a:off x="561686" y="2288994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0;p13"/>
            <p:cNvSpPr/>
            <p:nvPr/>
          </p:nvSpPr>
          <p:spPr>
            <a:xfrm>
              <a:off x="561686" y="1478427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1;p13"/>
            <p:cNvSpPr/>
            <p:nvPr/>
          </p:nvSpPr>
          <p:spPr>
            <a:xfrm>
              <a:off x="561686" y="4109050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;p13"/>
            <p:cNvSpPr/>
            <p:nvPr/>
          </p:nvSpPr>
          <p:spPr>
            <a:xfrm>
              <a:off x="561686" y="4316339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3;p13"/>
            <p:cNvSpPr/>
            <p:nvPr/>
          </p:nvSpPr>
          <p:spPr>
            <a:xfrm>
              <a:off x="561686" y="4514333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4;p13"/>
            <p:cNvSpPr/>
            <p:nvPr/>
          </p:nvSpPr>
          <p:spPr>
            <a:xfrm>
              <a:off x="561686" y="3297554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5;p13"/>
            <p:cNvSpPr/>
            <p:nvPr/>
          </p:nvSpPr>
          <p:spPr>
            <a:xfrm>
              <a:off x="561686" y="3505773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;p13"/>
            <p:cNvSpPr/>
            <p:nvPr/>
          </p:nvSpPr>
          <p:spPr>
            <a:xfrm>
              <a:off x="561686" y="3702837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7;p13"/>
            <p:cNvSpPr/>
            <p:nvPr/>
          </p:nvSpPr>
          <p:spPr>
            <a:xfrm>
              <a:off x="561686" y="3911056"/>
              <a:ext cx="6818939" cy="0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8;p13"/>
            <p:cNvSpPr/>
            <p:nvPr/>
          </p:nvSpPr>
          <p:spPr>
            <a:xfrm>
              <a:off x="515197" y="859348"/>
              <a:ext cx="0" cy="400542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9;p13"/>
            <p:cNvSpPr/>
            <p:nvPr/>
          </p:nvSpPr>
          <p:spPr>
            <a:xfrm>
              <a:off x="563545" y="859348"/>
              <a:ext cx="0" cy="400542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" name="Google Shape;362;p13"/>
          <p:cNvCxnSpPr>
            <a:cxnSpLocks noChangeShapeType="1"/>
          </p:cNvCxnSpPr>
          <p:nvPr/>
        </p:nvCxnSpPr>
        <p:spPr bwMode="auto">
          <a:xfrm>
            <a:off x="-63104" y="540544"/>
            <a:ext cx="9270207" cy="0"/>
          </a:xfrm>
          <a:prstGeom prst="straightConnector1">
            <a:avLst/>
          </a:prstGeom>
          <a:noFill/>
          <a:ln w="9525">
            <a:solidFill>
              <a:srgbClr val="6D9E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Google Shape;363;p13"/>
          <p:cNvSpPr/>
          <p:nvPr/>
        </p:nvSpPr>
        <p:spPr>
          <a:xfrm>
            <a:off x="-14288" y="5011341"/>
            <a:ext cx="9159479" cy="155972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189" lvl="0" indent="-304793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13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58C52-9769-46EF-A167-FF9D8B0C872F}" type="datetimeFigureOut">
              <a:rPr lang="vi-VN" smtClean="0"/>
              <a:pPr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24C3-D487-418E-B24B-41AD8739858E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3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B23C29BE-0B4F-4D85-9324-6392468D5A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6483" y="-167690"/>
            <a:ext cx="8367991" cy="4998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8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9357"/>
            <a:ext cx="9124474" cy="2664143"/>
          </a:xfrm>
          <a:prstGeom prst="rect">
            <a:avLst/>
          </a:prstGeom>
        </p:spPr>
      </p:pic>
      <p:pic>
        <p:nvPicPr>
          <p:cNvPr id="4" name="图片 16" descr="E:\aaa\包图网_910019手绘卡通白色猫咪元素\5b874a3b62370.png5b874a3b62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51106" y="3470434"/>
            <a:ext cx="2368868" cy="1673066"/>
          </a:xfrm>
          <a:prstGeom prst="rect">
            <a:avLst/>
          </a:prstGeom>
        </p:spPr>
      </p:pic>
      <p:pic>
        <p:nvPicPr>
          <p:cNvPr id="5" name="图片 4" descr="E:\aaa\包图网_910019手绘卡通白色猫咪元素\5b874a3b62370.png5b874a3b62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415548" y="2869060"/>
            <a:ext cx="3133348" cy="2248535"/>
          </a:xfrm>
          <a:prstGeom prst="rect">
            <a:avLst/>
          </a:prstGeom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2057400" y="1588807"/>
            <a:ext cx="5029200" cy="13639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smtClean="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sz="2700" b="1" kern="1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</a:p>
          <a:p>
            <a:pPr algn="ctr"/>
            <a:r>
              <a:rPr lang="en-US" sz="2700" b="1" kern="1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4841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6637"/>
            <a:ext cx="8458200" cy="72032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Nếu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có thể sẽ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114800" y="1234720"/>
            <a:ext cx="609600" cy="1028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85800" y="2263420"/>
            <a:ext cx="7772400" cy="259433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85750"/>
            <a:ext cx="6400800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28750"/>
            <a:ext cx="5410200" cy="33147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431604" y="3943350"/>
            <a:ext cx="1219200" cy="5715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HU HA\POWERPOINT\ĐÔI CÁNH CỦA NGỰA TRẮNG\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685800" y="2114550"/>
            <a:ext cx="7772400" cy="12001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B050"/>
                </a:solidFill>
              </a:rPr>
              <a:t>Dựa vào các tranh, kể lại câu chuyện đã được nghe.</a:t>
            </a:r>
            <a:endParaRPr lang="vi-VN" sz="36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MANG NON075"/>
          <p:cNvPicPr>
            <a:picLocks noChangeAspect="1" noChangeArrowheads="1"/>
          </p:cNvPicPr>
          <p:nvPr/>
        </p:nvPicPr>
        <p:blipFill>
          <a:blip r:embed="rId3"/>
          <a:srcRect l="10213" t="24959" r="59029" b="59222"/>
          <a:stretch>
            <a:fillRect/>
          </a:stretch>
        </p:blipFill>
        <p:spPr bwMode="auto">
          <a:xfrm>
            <a:off x="76998" y="59560"/>
            <a:ext cx="2741604" cy="165735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5603" name="Picture 3" descr="MANG NON075"/>
          <p:cNvPicPr>
            <a:picLocks noChangeAspect="1" noChangeArrowheads="1"/>
          </p:cNvPicPr>
          <p:nvPr/>
        </p:nvPicPr>
        <p:blipFill>
          <a:blip r:embed="rId3"/>
          <a:srcRect l="44937" t="24286" r="24425" b="59999"/>
          <a:stretch>
            <a:fillRect/>
          </a:stretch>
        </p:blipFill>
        <p:spPr bwMode="auto">
          <a:xfrm>
            <a:off x="3124200" y="67389"/>
            <a:ext cx="2805546" cy="1649521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5604" name="Picture 4" descr="MANG NON075"/>
          <p:cNvPicPr>
            <a:picLocks noChangeAspect="1" noChangeArrowheads="1"/>
          </p:cNvPicPr>
          <p:nvPr/>
        </p:nvPicPr>
        <p:blipFill>
          <a:blip r:embed="rId3"/>
          <a:srcRect l="11119" t="43147" r="58067" b="41008"/>
          <a:stretch>
            <a:fillRect/>
          </a:stretch>
        </p:blipFill>
        <p:spPr bwMode="auto">
          <a:xfrm>
            <a:off x="6208735" y="65823"/>
            <a:ext cx="2865061" cy="167827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5605" name="Picture 5" descr="MANG NON075"/>
          <p:cNvPicPr>
            <a:picLocks noChangeAspect="1" noChangeArrowheads="1"/>
          </p:cNvPicPr>
          <p:nvPr/>
        </p:nvPicPr>
        <p:blipFill>
          <a:blip r:embed="rId3"/>
          <a:srcRect l="45845" t="42857" r="23291" b="41428"/>
          <a:stretch>
            <a:fillRect/>
          </a:stretch>
        </p:blipFill>
        <p:spPr bwMode="auto">
          <a:xfrm>
            <a:off x="33404" y="2800350"/>
            <a:ext cx="2709797" cy="154305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5606" name="Picture 6" descr="MANG NON075"/>
          <p:cNvPicPr>
            <a:picLocks noChangeAspect="1" noChangeArrowheads="1"/>
          </p:cNvPicPr>
          <p:nvPr/>
        </p:nvPicPr>
        <p:blipFill>
          <a:blip r:embed="rId3"/>
          <a:srcRect l="11121" t="61429" r="57106" b="22858"/>
          <a:stretch>
            <a:fillRect/>
          </a:stretch>
        </p:blipFill>
        <p:spPr bwMode="auto">
          <a:xfrm>
            <a:off x="3124200" y="2800350"/>
            <a:ext cx="2819116" cy="154305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25607" name="Picture 7" descr="MANG NON075"/>
          <p:cNvPicPr>
            <a:picLocks noChangeAspect="1" noChangeArrowheads="1"/>
          </p:cNvPicPr>
          <p:nvPr/>
        </p:nvPicPr>
        <p:blipFill>
          <a:blip r:embed="rId3"/>
          <a:srcRect l="46753" t="61270" r="22383" b="23019"/>
          <a:stretch>
            <a:fillRect/>
          </a:stretch>
        </p:blipFill>
        <p:spPr bwMode="auto">
          <a:xfrm>
            <a:off x="6208735" y="2800350"/>
            <a:ext cx="2865062" cy="154305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6222695" y="4315420"/>
            <a:ext cx="28511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Đại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124200" y="4423142"/>
            <a:ext cx="28055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Đại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1548" y="4423142"/>
            <a:ext cx="2709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6222695" y="1781205"/>
            <a:ext cx="28511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Ngựa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3124200" y="1676221"/>
            <a:ext cx="28191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Ngựa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quẩn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76998" y="1744102"/>
            <a:ext cx="27416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THU HA\POWERPOINT\ĐÔI CÁNH CỦA NGỰA TRẮNG\abc-notepaper-back-to-school-backgrounds-wallpapers.jpg"/>
          <p:cNvPicPr>
            <a:picLocks noChangeAspect="1" noChangeArrowheads="1"/>
          </p:cNvPicPr>
          <p:nvPr/>
        </p:nvPicPr>
        <p:blipFill>
          <a:blip r:embed="rId2"/>
          <a:srcRect b="-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</p:spPr>
      </p:pic>
      <p:pic>
        <p:nvPicPr>
          <p:cNvPr id="9218" name="Picture 2" descr="D:\THU HA\POWERPOINT\ĐÔI CÁNH CỦA NGỰA TRẮNG\ConfirmationCheck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09675" y="1209675"/>
            <a:ext cx="419100" cy="314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90600" y="571500"/>
            <a:ext cx="59436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 bạn kể, chúng ta cần chú ý:</a:t>
            </a:r>
            <a:endParaRPr lang="vi-VN" sz="28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1567588"/>
            <a:ext cx="59436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Bạn kể đã đủ tình tiết của câu chuyện</a:t>
            </a:r>
            <a:endParaRPr lang="vi-VN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2057401"/>
            <a:ext cx="64770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 xét về giọng điệu, cử chỉ của bạn</a:t>
            </a:r>
            <a:endParaRPr lang="vi-VN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THU HA\POWERPOINT\ĐÔI CÁNH CỦA NGỰA TRẮNG\ConfirmationCheck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09675" y="1666875"/>
            <a:ext cx="419100" cy="314325"/>
          </a:xfrm>
          <a:prstGeom prst="rect">
            <a:avLst/>
          </a:prstGeom>
          <a:noFill/>
        </p:spPr>
      </p:pic>
      <p:pic>
        <p:nvPicPr>
          <p:cNvPr id="9" name="Picture 2" descr="D:\THU HA\POWERPOINT\ĐÔI CÁNH CỦA NGỰA TRẮNG\ConfirmationCheck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09675" y="2181225"/>
            <a:ext cx="419100" cy="3143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819275" y="1077775"/>
            <a:ext cx="52578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Lắng nghe bạn kể</a:t>
            </a:r>
            <a:endParaRPr lang="vi-VN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4" y="57151"/>
            <a:ext cx="2795587" cy="23431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293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9" y="57151"/>
            <a:ext cx="2808287" cy="23431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294" name="Picture 6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57151"/>
            <a:ext cx="2827337" cy="23431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298" name="Picture 10" descr="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3" y="2686050"/>
            <a:ext cx="2743200" cy="2390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299" name="Picture 11" descr="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2686050"/>
            <a:ext cx="2881313" cy="2390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300" name="Picture 12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2" y="2686050"/>
            <a:ext cx="2827337" cy="2390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 descr="45c407e3387dca278e382816eec1a0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" y="1858328"/>
            <a:ext cx="8990171" cy="3227546"/>
          </a:xfrm>
          <a:prstGeom prst="rect">
            <a:avLst/>
          </a:prstGeom>
        </p:spPr>
      </p:pic>
      <p:pic>
        <p:nvPicPr>
          <p:cNvPr id="3" name="图片 3" descr="5b6ce715ee4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5" y="2753678"/>
            <a:ext cx="3306604" cy="2332196"/>
          </a:xfrm>
          <a:prstGeom prst="rect">
            <a:avLst/>
          </a:prstGeom>
        </p:spPr>
      </p:pic>
      <p:pic>
        <p:nvPicPr>
          <p:cNvPr id="4" name="图片 4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65" y="204787"/>
            <a:ext cx="6427470" cy="3565208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981200" y="1286828"/>
            <a:ext cx="531495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smtClean="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700" b="1" kern="10">
              <a:ln w="12700">
                <a:solidFill>
                  <a:srgbClr val="F7213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6200" y="57150"/>
            <a:ext cx="868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</a:t>
            </a: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đã mang lại cho Ngựa Trắng điều gì?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Chuyến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mang lại cho Ngựa Trắng nhiều hiểu biết, làm cho Ngựa 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 dạn hơn, làm cho bốn vó của Ngựa Trắng thật sự trở thành những cái cánh.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795739"/>
            <a:ext cx="899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smtClean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dùng câu tục ngữ nào để nói về chuyến đi của Ngựa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Trắng?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22772" y="4083844"/>
            <a:ext cx="6572250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1347" y="2787254"/>
            <a:ext cx="651510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en-US" sz="24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allAtOnce"/>
      <p:bldP spid="4" grpId="1"/>
      <p:bldP spid="5" grpId="1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HU HA\POWERPOINT\ĐÔI CÁNH CỦA NGỰA TRẮNG\Backgrou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85800" y="285750"/>
            <a:ext cx="7772400" cy="12001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B050"/>
                </a:solidFill>
              </a:rPr>
              <a:t>Trao đổi với các bạn trong nhóm </a:t>
            </a:r>
          </a:p>
          <a:p>
            <a:pPr algn="ctr"/>
            <a:r>
              <a:rPr lang="en-US" sz="3600" b="1" smtClean="0">
                <a:solidFill>
                  <a:srgbClr val="00B050"/>
                </a:solidFill>
              </a:rPr>
              <a:t>về ý nghĩa câu chuyện.</a:t>
            </a:r>
            <a:endParaRPr lang="vi-VN" sz="3600" b="1">
              <a:solidFill>
                <a:srgbClr val="00B05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705100" y="1744778"/>
            <a:ext cx="3124200" cy="814699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3028950"/>
            <a:ext cx="8686800" cy="1295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oogle Shape;897;p32"/>
          <p:cNvGrpSpPr>
            <a:grpSpLocks/>
          </p:cNvGrpSpPr>
          <p:nvPr/>
        </p:nvGrpSpPr>
        <p:grpSpPr bwMode="auto">
          <a:xfrm rot="807122">
            <a:off x="7023497" y="915591"/>
            <a:ext cx="2494359" cy="2416969"/>
            <a:chOff x="1857000" y="3245400"/>
            <a:chExt cx="1232000" cy="1194038"/>
          </a:xfrm>
        </p:grpSpPr>
        <p:sp>
          <p:nvSpPr>
            <p:cNvPr id="898" name="Google Shape;898;p32"/>
            <p:cNvSpPr/>
            <p:nvPr/>
          </p:nvSpPr>
          <p:spPr>
            <a:xfrm>
              <a:off x="2512878" y="4147859"/>
              <a:ext cx="462808" cy="272335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7637" y="4143596"/>
              <a:ext cx="474570" cy="281158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4824" y="3261293"/>
              <a:ext cx="1223179" cy="1178157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5974" y="3244933"/>
              <a:ext cx="1232000" cy="1186392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3590" y="3410799"/>
              <a:ext cx="976779" cy="35880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3590" y="3410799"/>
              <a:ext cx="976779" cy="35880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747" name="Google Shape;904;p32"/>
          <p:cNvSpPr txBox="1">
            <a:spLocks noGrp="1"/>
          </p:cNvSpPr>
          <p:nvPr>
            <p:ph type="title"/>
          </p:nvPr>
        </p:nvSpPr>
        <p:spPr>
          <a:xfrm>
            <a:off x="298840" y="732058"/>
            <a:ext cx="6132909" cy="754856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C4587"/>
              </a:buClr>
              <a:buFont typeface="Itim" charset="-34"/>
              <a:buNone/>
            </a:pPr>
            <a:r>
              <a:rPr lang="en-US" altLang="en-US" sz="4050" b="1">
                <a:solidFill>
                  <a:srgbClr val="FF9900"/>
                </a:solidFill>
                <a:latin typeface="Times New Roman" panose="02020603050405020304" pitchFamily="18" charset="0"/>
                <a:ea typeface="Itim" charset="-34"/>
                <a:cs typeface="Times New Roman" panose="02020603050405020304" pitchFamily="18" charset="0"/>
                <a:sym typeface="Itim" charset="-34"/>
              </a:rPr>
              <a:t>Yêu cầu cần đạt</a:t>
            </a:r>
          </a:p>
        </p:txBody>
      </p:sp>
      <p:sp>
        <p:nvSpPr>
          <p:cNvPr id="159748" name="Google Shape;905;p32"/>
          <p:cNvSpPr txBox="1">
            <a:spLocks noGrp="1"/>
          </p:cNvSpPr>
          <p:nvPr>
            <p:ph type="body" idx="1"/>
          </p:nvPr>
        </p:nvSpPr>
        <p:spPr>
          <a:xfrm>
            <a:off x="490840" y="1626236"/>
            <a:ext cx="6371034" cy="215482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lIns="91425" tIns="91425" rIns="91425" bIns="91425" rtlCol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HS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hiểu nội dung câu chuyện, trao đổi với bạn bè về ý nghĩa câu chuyện </a:t>
            </a:r>
            <a:r>
              <a:rPr lang="pt-BR" alt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(</a:t>
            </a:r>
            <a:r>
              <a:rPr 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khám phá, tìm tòi, ham học hỏi, đi đây đi đó để hiểu mọi thứ xung quanh mình</a:t>
            </a:r>
            <a:r>
              <a:rPr 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). </a:t>
            </a: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it-IT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Kể lại câu chuyện đã nghe, có thể phối hợp lời kể với điệu bộ, nét mặt</a:t>
            </a: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.</a:t>
            </a:r>
            <a:endParaRPr lang="en-US" altLang="en-US" sz="1800" b="1" smtClean="0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Nghe bạn kể chuyện, nhận xét đúng lời kể của bạn </a:t>
            </a:r>
            <a:endParaRPr lang="en-US" altLang="en-US" sz="1800" b="1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-30361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Muli"/>
              <a:buChar char="●"/>
              <a:tabLst>
                <a:tab pos="-128588" algn="l"/>
              </a:tabLst>
            </a:pPr>
            <a:endParaRPr lang="en-US" altLang="en-US" sz="1800" b="1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-303610">
              <a:lnSpc>
                <a:spcPct val="115000"/>
              </a:lnSpc>
              <a:spcBef>
                <a:spcPct val="0"/>
              </a:spcBef>
              <a:spcAft>
                <a:spcPts val="1604"/>
              </a:spcAft>
              <a:buNone/>
              <a:tabLst>
                <a:tab pos="-128588" algn="l"/>
              </a:tabLst>
            </a:pPr>
            <a:endParaRPr lang="en-US" altLang="en-US" sz="1575" b="1">
              <a:solidFill>
                <a:srgbClr val="0070C0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59749" name="Google Shape;906;p32"/>
          <p:cNvGrpSpPr>
            <a:grpSpLocks/>
          </p:cNvGrpSpPr>
          <p:nvPr/>
        </p:nvGrpSpPr>
        <p:grpSpPr bwMode="auto">
          <a:xfrm rot="2556023">
            <a:off x="7409260" y="1172766"/>
            <a:ext cx="1144190" cy="1960959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8107" y="3651318"/>
              <a:ext cx="374970" cy="871460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084" y="3719409"/>
              <a:ext cx="23977" cy="53260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4693" y="3741964"/>
              <a:ext cx="10656" cy="27296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356" y="3877210"/>
              <a:ext cx="59942" cy="34619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2106" y="3854565"/>
              <a:ext cx="38629" cy="25964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8483" y="3833429"/>
              <a:ext cx="18649" cy="17309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234" y="4434402"/>
              <a:ext cx="173166" cy="275618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751" name="Google Shape;917;p32"/>
          <p:cNvGrpSpPr>
            <a:grpSpLocks/>
          </p:cNvGrpSpPr>
          <p:nvPr/>
        </p:nvGrpSpPr>
        <p:grpSpPr bwMode="auto">
          <a:xfrm rot="674490">
            <a:off x="6484144" y="3852863"/>
            <a:ext cx="2376488" cy="819150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1560" y="2044290"/>
              <a:ext cx="619677" cy="185272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4902" y="2006578"/>
              <a:ext cx="1863849" cy="387711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2571" y="2065851"/>
              <a:ext cx="56860" cy="83694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5948" y="2001030"/>
              <a:ext cx="177326" cy="82979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6873" y="1968026"/>
              <a:ext cx="484755" cy="103724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1985" y="1980234"/>
              <a:ext cx="423077" cy="7582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3266" y="2081790"/>
              <a:ext cx="1863849" cy="370543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058" y="2004765"/>
              <a:ext cx="33730" cy="150220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045" y="2002177"/>
              <a:ext cx="26020" cy="4292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5669" y="2012023"/>
              <a:ext cx="97336" cy="16453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752" name="Google Shape;929;p32"/>
          <p:cNvGrpSpPr>
            <a:grpSpLocks/>
          </p:cNvGrpSpPr>
          <p:nvPr/>
        </p:nvGrpSpPr>
        <p:grpSpPr bwMode="auto">
          <a:xfrm rot="1386640" flipV="1">
            <a:off x="491729" y="239317"/>
            <a:ext cx="806053" cy="516731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1162" y="1402716"/>
              <a:ext cx="163532" cy="251557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351" y="1417908"/>
              <a:ext cx="188628" cy="112243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28369" y="1418217"/>
              <a:ext cx="166770" cy="223826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2751" y="1388268"/>
              <a:ext cx="117387" cy="230429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8691" y="1386463"/>
              <a:ext cx="170009" cy="277306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4421" y="1391922"/>
              <a:ext cx="136817" cy="242313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5670" y="1397441"/>
              <a:ext cx="167580" cy="219204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8010" y="1377449"/>
              <a:ext cx="241250" cy="205339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94" y="1396830"/>
              <a:ext cx="217773" cy="196756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6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 descr="45c407e3387dca278e382816eec1a0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" y="1858328"/>
            <a:ext cx="8990171" cy="3227546"/>
          </a:xfrm>
          <a:prstGeom prst="rect">
            <a:avLst/>
          </a:prstGeom>
        </p:spPr>
      </p:pic>
      <p:pic>
        <p:nvPicPr>
          <p:cNvPr id="3" name="图片 3" descr="5b6ce715ee4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5" y="2753678"/>
            <a:ext cx="3306604" cy="2332196"/>
          </a:xfrm>
          <a:prstGeom prst="rect">
            <a:avLst/>
          </a:prstGeom>
        </p:spPr>
      </p:pic>
      <p:pic>
        <p:nvPicPr>
          <p:cNvPr id="4" name="图片 4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503" y="494824"/>
            <a:ext cx="6427470" cy="3565208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367081" y="1791177"/>
            <a:ext cx="4410313" cy="10868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smtClean="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700" b="1" kern="10">
              <a:ln w="12700">
                <a:solidFill>
                  <a:srgbClr val="F7213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72" y="2492692"/>
            <a:ext cx="9124474" cy="26641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0414" y="623112"/>
            <a:ext cx="8480960" cy="3308198"/>
            <a:chOff x="1393903" y="168686"/>
            <a:chExt cx="9313121" cy="5340013"/>
          </a:xfrm>
        </p:grpSpPr>
        <p:sp>
          <p:nvSpPr>
            <p:cNvPr id="4" name="Rounded Rectangle 3"/>
            <p:cNvSpPr/>
            <p:nvPr/>
          </p:nvSpPr>
          <p:spPr>
            <a:xfrm>
              <a:off x="1393903" y="669071"/>
              <a:ext cx="8798312" cy="4839628"/>
            </a:xfrm>
            <a:prstGeom prst="roundRect">
              <a:avLst/>
            </a:prstGeom>
            <a:solidFill>
              <a:srgbClr val="BDE6FF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616927" y="936699"/>
              <a:ext cx="8346469" cy="4337826"/>
            </a:xfrm>
            <a:prstGeom prst="roundRect">
              <a:avLst/>
            </a:prstGeom>
            <a:solidFill>
              <a:schemeClr val="bg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6" name="五角星 22"/>
            <p:cNvSpPr/>
            <p:nvPr/>
          </p:nvSpPr>
          <p:spPr>
            <a:xfrm rot="645635">
              <a:off x="9828910" y="168686"/>
              <a:ext cx="878114" cy="878114"/>
            </a:xfrm>
            <a:prstGeom prst="star5">
              <a:avLst>
                <a:gd name="adj" fmla="val 30128"/>
                <a:gd name="hf" fmla="val 105146"/>
                <a:gd name="vf" fmla="val 11055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endParaRPr>
            </a:p>
          </p:txBody>
        </p:sp>
      </p:grpSp>
      <p:pic>
        <p:nvPicPr>
          <p:cNvPr id="7" name="图片 19">
            <a:extLst>
              <a:ext uri="{FF2B5EF4-FFF2-40B4-BE49-F238E27FC236}">
                <a16:creationId xmlns:a16="http://schemas.microsoft.com/office/drawing/2014/main" id="{21F0A421-6A89-4350-B804-6EF186E1D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75" y="3153007"/>
            <a:ext cx="1990493" cy="1990493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36B689D1-0D66-46CA-A180-A4C5AC1A8D35}"/>
              </a:ext>
            </a:extLst>
          </p:cNvPr>
          <p:cNvSpPr txBox="1"/>
          <p:nvPr/>
        </p:nvSpPr>
        <p:spPr>
          <a:xfrm>
            <a:off x="616093" y="280014"/>
            <a:ext cx="75661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zh-CN" sz="4500" smtClean="0">
                <a:ln w="127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Flavour" panose="02040603050506020204" pitchFamily="18" charset="0"/>
                <a:ea typeface="inpin heiti" charset="-122"/>
              </a:rPr>
              <a:t>Nhiệm vụ sau bài học</a:t>
            </a:r>
            <a:endParaRPr lang="zh-CN" altLang="en-US" sz="4500" dirty="0">
              <a:ln w="1270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070C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UTM Flavour" panose="02040603050506020204" pitchFamily="18" charset="0"/>
              <a:ea typeface="inpin heiti" charset="-122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939980" y="1320520"/>
            <a:ext cx="7151169" cy="2223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6960" indent="-28575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kể lại câu chuyện “Đôi cánh của Ngựa Trắng”</a:t>
            </a:r>
          </a:p>
          <a:p>
            <a:pPr marL="436960" indent="-28575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một số câu ca dao, tục ngữ minh hoạ cho nội dung của câu chuyện.</a:t>
            </a:r>
          </a:p>
          <a:p>
            <a:pPr marL="436960" indent="-28575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“ Khát vọng sống”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:\HINHNEN\Khung hinh mau\1 (5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1709737" y="1869282"/>
            <a:ext cx="5940029" cy="151209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000" b="1" kern="10">
                <a:ln w="18034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0000FF"/>
                </a:solidFill>
                <a:effectLst>
                  <a:outerShdw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4467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819150"/>
            <a:ext cx="2034779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19150"/>
            <a:ext cx="21728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56" y="812007"/>
            <a:ext cx="2138363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04" y="2871788"/>
            <a:ext cx="20574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07" y="2871788"/>
            <a:ext cx="2160985" cy="1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7" y="2871788"/>
            <a:ext cx="212050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298251" y="209550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algn="ctr" eaLnBrk="1" hangingPunct="1"/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cho biết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vẽ hình ảnh gì?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31" y="1221581"/>
            <a:ext cx="2034779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6" y="1221581"/>
            <a:ext cx="21728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1214438"/>
            <a:ext cx="2138363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10" y="3274219"/>
            <a:ext cx="2057400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274219"/>
            <a:ext cx="2160985" cy="1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23" y="3274219"/>
            <a:ext cx="212050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1385888" y="-39291"/>
            <a:ext cx="6372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Kun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Kun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Kun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Kun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Kun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Kun" pitchFamily="2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oogle Shape;897;p32"/>
          <p:cNvGrpSpPr>
            <a:grpSpLocks/>
          </p:cNvGrpSpPr>
          <p:nvPr/>
        </p:nvGrpSpPr>
        <p:grpSpPr bwMode="auto">
          <a:xfrm rot="807122">
            <a:off x="7023497" y="915591"/>
            <a:ext cx="2494359" cy="2416969"/>
            <a:chOff x="1857000" y="3245400"/>
            <a:chExt cx="1232000" cy="1194038"/>
          </a:xfrm>
        </p:grpSpPr>
        <p:sp>
          <p:nvSpPr>
            <p:cNvPr id="898" name="Google Shape;898;p32"/>
            <p:cNvSpPr/>
            <p:nvPr/>
          </p:nvSpPr>
          <p:spPr>
            <a:xfrm>
              <a:off x="2512878" y="4147859"/>
              <a:ext cx="462808" cy="272335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7637" y="4143596"/>
              <a:ext cx="474570" cy="281158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4824" y="3261293"/>
              <a:ext cx="1223179" cy="1178157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5974" y="3244933"/>
              <a:ext cx="1232000" cy="1186392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3590" y="3410799"/>
              <a:ext cx="976779" cy="35880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3590" y="3410799"/>
              <a:ext cx="976779" cy="35880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747" name="Google Shape;904;p32"/>
          <p:cNvSpPr txBox="1">
            <a:spLocks noGrp="1"/>
          </p:cNvSpPr>
          <p:nvPr>
            <p:ph type="title"/>
          </p:nvPr>
        </p:nvSpPr>
        <p:spPr>
          <a:xfrm>
            <a:off x="298840" y="732058"/>
            <a:ext cx="6132909" cy="754856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C4587"/>
              </a:buClr>
              <a:buFont typeface="Itim" charset="-34"/>
              <a:buNone/>
            </a:pPr>
            <a:r>
              <a:rPr lang="en-US" altLang="en-US" sz="4050" b="1">
                <a:solidFill>
                  <a:srgbClr val="FF9900"/>
                </a:solidFill>
                <a:latin typeface="Times New Roman" panose="02020603050405020304" pitchFamily="18" charset="0"/>
                <a:ea typeface="Itim" charset="-34"/>
                <a:cs typeface="Times New Roman" panose="02020603050405020304" pitchFamily="18" charset="0"/>
                <a:sym typeface="Itim" charset="-34"/>
              </a:rPr>
              <a:t>Yêu cầu cần đạt</a:t>
            </a:r>
          </a:p>
        </p:txBody>
      </p:sp>
      <p:sp>
        <p:nvSpPr>
          <p:cNvPr id="159748" name="Google Shape;905;p32"/>
          <p:cNvSpPr txBox="1">
            <a:spLocks noGrp="1"/>
          </p:cNvSpPr>
          <p:nvPr>
            <p:ph type="body" idx="1"/>
          </p:nvPr>
        </p:nvSpPr>
        <p:spPr>
          <a:xfrm>
            <a:off x="490840" y="1626236"/>
            <a:ext cx="6371034" cy="215482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vert="horz" lIns="91425" tIns="91425" rIns="91425" bIns="91425" rtlCol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HS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hiểu nội dung câu chuyện, trao đổi với bạn bè về ý nghĩa câu chuyện </a:t>
            </a:r>
            <a:r>
              <a:rPr lang="pt-BR" alt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(</a:t>
            </a:r>
            <a:r>
              <a:rPr 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khám phá, tìm tòi, ham học hỏi, đi đây đi đó để hiểu mọi thứ xung quanh mình</a:t>
            </a:r>
            <a:r>
              <a:rPr 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altLang="en-US" sz="20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). </a:t>
            </a: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it-IT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Kể lại câu chuyện đã nghe, có thể phối hợp lời kể với điệu bộ, nét mặt</a:t>
            </a: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.</a:t>
            </a:r>
            <a:endParaRPr lang="en-US" altLang="en-US" sz="1800" b="1" smtClean="0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-128588" algn="l"/>
              </a:tabLst>
            </a:pPr>
            <a:r>
              <a:rPr lang="pt-BR" altLang="en-US" sz="1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+ </a:t>
            </a:r>
            <a:r>
              <a:rPr lang="pt-BR" altLang="en-US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uli"/>
              </a:rPr>
              <a:t>Nghe bạn kể chuyện, nhận xét đúng lời kể của bạn </a:t>
            </a:r>
            <a:endParaRPr lang="en-US" altLang="en-US" sz="1800" b="1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-303610"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Muli"/>
              <a:buChar char="●"/>
              <a:tabLst>
                <a:tab pos="-128588" algn="l"/>
              </a:tabLst>
            </a:pPr>
            <a:endParaRPr lang="en-US" altLang="en-US" sz="1800" b="1">
              <a:solidFill>
                <a:srgbClr val="0070C0"/>
              </a:solidFill>
              <a:latin typeface=".VnTime" panose="020B7200000000000000" pitchFamily="34" charset="0"/>
              <a:cs typeface="Times New Roman" panose="02020603050405020304" pitchFamily="18" charset="0"/>
              <a:sym typeface="Muli"/>
            </a:endParaRPr>
          </a:p>
          <a:p>
            <a:pPr marL="0" indent="-303610">
              <a:lnSpc>
                <a:spcPct val="115000"/>
              </a:lnSpc>
              <a:spcBef>
                <a:spcPct val="0"/>
              </a:spcBef>
              <a:spcAft>
                <a:spcPts val="1604"/>
              </a:spcAft>
              <a:buNone/>
              <a:tabLst>
                <a:tab pos="-128588" algn="l"/>
              </a:tabLst>
            </a:pPr>
            <a:endParaRPr lang="en-US" altLang="en-US" sz="1575" b="1">
              <a:solidFill>
                <a:srgbClr val="0070C0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59749" name="Google Shape;906;p32"/>
          <p:cNvGrpSpPr>
            <a:grpSpLocks/>
          </p:cNvGrpSpPr>
          <p:nvPr/>
        </p:nvGrpSpPr>
        <p:grpSpPr bwMode="auto">
          <a:xfrm rot="2556023">
            <a:off x="7409260" y="1172766"/>
            <a:ext cx="1144190" cy="1960959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8107" y="3651318"/>
              <a:ext cx="374970" cy="871460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084" y="3719409"/>
              <a:ext cx="23977" cy="53260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4693" y="3741964"/>
              <a:ext cx="10656" cy="27296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356" y="3877210"/>
              <a:ext cx="59942" cy="34619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2106" y="3854565"/>
              <a:ext cx="38629" cy="25964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8483" y="3833429"/>
              <a:ext cx="18649" cy="17309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234" y="4434402"/>
              <a:ext cx="173166" cy="275618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751" name="Google Shape;917;p32"/>
          <p:cNvGrpSpPr>
            <a:grpSpLocks/>
          </p:cNvGrpSpPr>
          <p:nvPr/>
        </p:nvGrpSpPr>
        <p:grpSpPr bwMode="auto">
          <a:xfrm rot="674490">
            <a:off x="6484144" y="3852863"/>
            <a:ext cx="2376488" cy="819150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1560" y="2044290"/>
              <a:ext cx="619677" cy="185272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4902" y="2006578"/>
              <a:ext cx="1863849" cy="387711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2571" y="2065851"/>
              <a:ext cx="56860" cy="83694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5948" y="2001030"/>
              <a:ext cx="177326" cy="82979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6873" y="1968026"/>
              <a:ext cx="484755" cy="103724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1985" y="1980234"/>
              <a:ext cx="423077" cy="7582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3266" y="2081790"/>
              <a:ext cx="1863849" cy="370543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058" y="2004765"/>
              <a:ext cx="33730" cy="150220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045" y="2002177"/>
              <a:ext cx="26020" cy="4292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5669" y="2012023"/>
              <a:ext cx="97336" cy="16453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752" name="Google Shape;929;p32"/>
          <p:cNvGrpSpPr>
            <a:grpSpLocks/>
          </p:cNvGrpSpPr>
          <p:nvPr/>
        </p:nvGrpSpPr>
        <p:grpSpPr bwMode="auto">
          <a:xfrm rot="1386640" flipV="1">
            <a:off x="491729" y="239317"/>
            <a:ext cx="806053" cy="516731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1162" y="1402716"/>
              <a:ext cx="163532" cy="251557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351" y="1417908"/>
              <a:ext cx="188628" cy="112243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28369" y="1418217"/>
              <a:ext cx="166770" cy="223826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2751" y="1388268"/>
              <a:ext cx="117387" cy="230429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8691" y="1386463"/>
              <a:ext cx="170009" cy="277306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4421" y="1391922"/>
              <a:ext cx="136817" cy="242313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5670" y="1397441"/>
              <a:ext cx="167580" cy="219204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8010" y="1377449"/>
              <a:ext cx="241250" cy="205339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94" y="1396830"/>
              <a:ext cx="217773" cy="196756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5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 descr="45c407e3387dca278e382816eec1a0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" y="1858328"/>
            <a:ext cx="8990171" cy="3227546"/>
          </a:xfrm>
          <a:prstGeom prst="rect">
            <a:avLst/>
          </a:prstGeom>
        </p:spPr>
      </p:pic>
      <p:pic>
        <p:nvPicPr>
          <p:cNvPr id="3" name="图片 3" descr="5b6ce715ee4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5" y="2753678"/>
            <a:ext cx="3306604" cy="2332196"/>
          </a:xfrm>
          <a:prstGeom prst="rect">
            <a:avLst/>
          </a:prstGeom>
        </p:spPr>
      </p:pic>
      <p:pic>
        <p:nvPicPr>
          <p:cNvPr id="4" name="图片 4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503" y="494824"/>
            <a:ext cx="6427470" cy="3565208"/>
          </a:xfrm>
          <a:prstGeom prst="rect">
            <a:avLst/>
          </a:prstGeom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367081" y="1791177"/>
            <a:ext cx="4410313" cy="10868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smtClean="0">
                <a:ln w="12700">
                  <a:solidFill>
                    <a:srgbClr val="F7213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2700" b="1" kern="10">
              <a:ln w="12700">
                <a:solidFill>
                  <a:srgbClr val="F7213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KE CHUYEN DOI CANH CUA NGUA TR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5"/>
          <p:cNvPicPr>
            <a:picLocks noChangeAspect="1" noChangeArrowheads="1"/>
          </p:cNvPicPr>
          <p:nvPr/>
        </p:nvPicPr>
        <p:blipFill rotWithShape="1">
          <a:blip r:embed="rId2"/>
          <a:srcRect l="33333" t="58751"/>
          <a:stretch/>
        </p:blipFill>
        <p:spPr bwMode="auto">
          <a:xfrm>
            <a:off x="4724400" y="2266950"/>
            <a:ext cx="4282335" cy="2568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90026"/>
            <a:ext cx="3962400" cy="2568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1000" y="285750"/>
            <a:ext cx="83820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Câu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22960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D:\THU HA\POWERPOINT\ĐÔI CÁNH CỦA NGỰA TRẮNG\1274517-245517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71600" y="2914650"/>
            <a:ext cx="2667000" cy="1789656"/>
          </a:xfrm>
          <a:prstGeom prst="rect">
            <a:avLst/>
          </a:prstGeom>
          <a:noFill/>
        </p:spPr>
      </p:pic>
      <p:sp>
        <p:nvSpPr>
          <p:cNvPr id="7" name="Oval Callout 6"/>
          <p:cNvSpPr/>
          <p:nvPr/>
        </p:nvSpPr>
        <p:spPr>
          <a:xfrm rot="857907">
            <a:off x="3632279" y="1192381"/>
            <a:ext cx="3886160" cy="1600200"/>
          </a:xfrm>
          <a:prstGeom prst="wedgeEllipseCallout">
            <a:avLst>
              <a:gd name="adj1" fmla="val -32488"/>
              <a:gd name="adj2" fmla="val 75483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8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658</Words>
  <Application>Microsoft Office PowerPoint</Application>
  <PresentationFormat>On-screen Show (16:9)</PresentationFormat>
  <Paragraphs>51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.VnTime</vt:lpstr>
      <vt:lpstr>Arial</vt:lpstr>
      <vt:lpstr>Calibri</vt:lpstr>
      <vt:lpstr>等线</vt:lpstr>
      <vt:lpstr>inpin heiti</vt:lpstr>
      <vt:lpstr>Itim</vt:lpstr>
      <vt:lpstr>Muli</vt:lpstr>
      <vt:lpstr>Times New Roman</vt:lpstr>
      <vt:lpstr>UTM Flavour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3. Nếu không có Đại Bàng thì tình huống  nào có thể sẽ xảy 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DKT303</dc:creator>
  <cp:lastModifiedBy>Admin</cp:lastModifiedBy>
  <cp:revision>68</cp:revision>
  <dcterms:created xsi:type="dcterms:W3CDTF">2014-03-27T01:05:43Z</dcterms:created>
  <dcterms:modified xsi:type="dcterms:W3CDTF">2022-04-02T14:47:14Z</dcterms:modified>
</cp:coreProperties>
</file>