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022" y="6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66177" y="-26422"/>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7"/>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a:solidFill>
                  <a:srgbClr val="0070C0"/>
                </a:solidFill>
                <a:latin typeface="Cambria" panose="02040503050406030204" pitchFamily="18" charset="0"/>
                <a:ea typeface="Cambria" panose="02040503050406030204" pitchFamily="18" charset="0"/>
              </a:rPr>
              <a:t>yến, tạ, tấn</a:t>
            </a:r>
            <a:r>
              <a:rPr lang="en-US" sz="4000" b="1">
                <a:latin typeface="Cambria" panose="02040503050406030204" pitchFamily="18" charset="0"/>
                <a:ea typeface="Cambria" panose="02040503050406030204" pitchFamily="18" charset="0"/>
              </a:rPr>
              <a:t>.</a:t>
            </a: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yến</a:t>
              </a:r>
              <a:r>
                <a:rPr lang="en-US" sz="4000" b="1" dirty="0">
                  <a:solidFill>
                    <a:srgbClr val="C00000"/>
                  </a:solidFill>
                  <a:latin typeface="Cambria" panose="02040503050406030204" pitchFamily="18" charset="0"/>
                  <a:ea typeface="Cambria" panose="02040503050406030204" pitchFamily="18" charset="0"/>
                </a:rPr>
                <a:t> = 10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 = </a:t>
            </a:r>
            <a:r>
              <a:rPr lang="en-US" sz="40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Con heo nặng </a:t>
            </a:r>
            <a:r>
              <a:rPr lang="en-US" sz="4000" b="1">
                <a:solidFill>
                  <a:schemeClr val="accent6">
                    <a:lumMod val="75000"/>
                  </a:schemeClr>
                </a:solidFill>
                <a:latin typeface="Cambria" panose="02040503050406030204" pitchFamily="18" charset="0"/>
                <a:ea typeface="Cambria" panose="02040503050406030204" pitchFamily="18" charset="0"/>
              </a:rPr>
              <a:t>100 kg </a:t>
            </a:r>
            <a:r>
              <a:rPr lang="en-US" sz="4000" b="1">
                <a:solidFill>
                  <a:srgbClr val="0070C0"/>
                </a:solidFill>
                <a:latin typeface="Cambria" panose="02040503050406030204" pitchFamily="18" charset="0"/>
                <a:ea typeface="Cambria" panose="02040503050406030204" pitchFamily="18" charset="0"/>
              </a:rPr>
              <a:t>= </a:t>
            </a:r>
            <a:r>
              <a:rPr lang="en-US" sz="4000" b="1">
                <a:solidFill>
                  <a:srgbClr val="002060"/>
                </a:solidFill>
                <a:latin typeface="Cambria" panose="02040503050406030204" pitchFamily="18" charset="0"/>
                <a:ea typeface="Cambria" panose="02040503050406030204" pitchFamily="18" charset="0"/>
              </a:rPr>
              <a:t>10 yến = </a:t>
            </a:r>
            <a:r>
              <a:rPr lang="en-US" sz="40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a) 2 yến =         kg</a:t>
              </a: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   3 tạ =          kg</a:t>
              </a: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20</a:t>
            </a: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300</a:t>
            </a: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40</a:t>
            </a: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2 000</a:t>
            </a: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a:t>
            </a: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96 yến</a:t>
            </a: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1. </a:t>
            </a:r>
            <a:r>
              <a:rPr lang="en-US" sz="3600" b="1">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134 689 </a:t>
            </a:r>
            <a:r>
              <a:rPr lang="fr-FR" sz="4400" b="1">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a:solidFill>
                  <a:srgbClr val="C00000"/>
                </a:solidFill>
                <a:latin typeface="Cambria" panose="02040503050406030204" pitchFamily="18" charset="0"/>
                <a:ea typeface="Cambria" panose="02040503050406030204" pitchFamily="18" charset="0"/>
              </a:rPr>
              <a:t>Câu</a:t>
            </a:r>
            <a:r>
              <a:rPr lang="en-US" sz="4000" b="1" dirty="0">
                <a:solidFill>
                  <a:srgbClr val="C0000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100 </a:t>
            </a:r>
            <a:r>
              <a:rPr lang="en-US" sz="4000" b="1" dirty="0" err="1">
                <a:latin typeface="Cambria" panose="02040503050406030204" pitchFamily="18" charset="0"/>
                <a:ea typeface="Cambria" panose="02040503050406030204" pitchFamily="18" charset="0"/>
              </a:rPr>
              <a:t>đến</a:t>
            </a:r>
            <a:r>
              <a:rPr lang="en-US" sz="4000" b="1" dirty="0">
                <a:latin typeface="Cambria" panose="02040503050406030204" pitchFamily="18" charset="0"/>
                <a:ea typeface="Cambria" panose="02040503050406030204" pitchFamily="18" charset="0"/>
              </a:rPr>
              <a:t> 999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prstClr val="black"/>
                  </a:solidFill>
                  <a:latin typeface="Cambria" panose="02040503050406030204" pitchFamily="18" charset="0"/>
                </a:rPr>
                <a:t>900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889</a:t>
              </a:r>
              <a:r>
                <a:rPr kumimoji="0" lang="en-US" sz="4400" b="1" i="0" u="none" strike="noStrike" kern="0" cap="none" spc="0" normalizeH="0" noProof="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p>
          <a:p>
            <a:pPr algn="ctr"/>
            <a:r>
              <a:rPr lang="en-US" sz="4000" b="1">
                <a:solidFill>
                  <a:srgbClr val="006699"/>
                </a:solidFill>
                <a:latin typeface="Cambria" panose="02040503050406030204" pitchFamily="18" charset="0"/>
                <a:ea typeface="Cambria" panose="02040503050406030204" pitchFamily="18" charset="0"/>
              </a:rPr>
              <a:t>của một người thì ta </a:t>
            </a:r>
          </a:p>
          <a:p>
            <a:pPr algn="ctr"/>
            <a:r>
              <a:rPr lang="en-US" sz="4000" b="1">
                <a:solidFill>
                  <a:srgbClr val="006699"/>
                </a:solidFill>
                <a:latin typeface="Cambria" panose="02040503050406030204" pitchFamily="18" charset="0"/>
                <a:ea typeface="Cambria" panose="02040503050406030204" pitchFamily="18" charset="0"/>
              </a:rPr>
              <a:t>dùng 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p>
          <a:p>
            <a:pPr algn="ctr"/>
            <a:r>
              <a:rPr lang="en-US" sz="3600" b="1">
                <a:solidFill>
                  <a:srgbClr val="008080"/>
                </a:solidFill>
                <a:latin typeface="Cambria" panose="02040503050406030204" pitchFamily="18" charset="0"/>
                <a:ea typeface="Cambria" panose="02040503050406030204" pitchFamily="18" charset="0"/>
              </a:rPr>
              <a:t>của những vật có khối lượng lớn gấp 10, 100, 1000 lần con người ta sẽ dùng đơn 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574</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#9Slide07 HoneyCream</vt: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10</cp:lastModifiedBy>
  <cp:revision>27</cp:revision>
  <dcterms:created xsi:type="dcterms:W3CDTF">2023-09-10T14:54:16Z</dcterms:created>
  <dcterms:modified xsi:type="dcterms:W3CDTF">2023-10-13T13:39:58Z</dcterms:modified>
</cp:coreProperties>
</file>