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9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0AED1"/>
    <a:srgbClr val="A2F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ADA73-BCA5-40EE-AE20-D28645D51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59DD-0221-452D-A91C-09A5D7178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B6B28-F561-4923-95B1-2083742D8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4B5C6-ADA8-4AF2-B9A7-688C47FC4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3082-E278-44AC-9887-E1DCA090D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36FE-7AC0-416A-A942-CEEFF1DB4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8EDEF-A7B5-49EE-8F0B-B09CF88A2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D5CC9-6924-40B3-8C84-04BE9A6CE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63AAD-236D-4B70-BBB6-D3987716C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87F5E-9ED1-49F9-924A-EF2671501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8644A-00C3-4262-B982-39B69FEDA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192E7-EEFE-4CC9-9589-1F5A2B729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B0D7F6-40CE-4F16-960A-75E9F784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053" name="Picture 5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7962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1269" name="Picture 5" descr="EP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6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g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May m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08425"/>
            <a:ext cx="37338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xay du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919538"/>
            <a:ext cx="3819525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38346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57200" y="381000"/>
            <a:ext cx="2895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3. Trung Quốc</a:t>
            </a:r>
          </a:p>
          <a:p>
            <a:pPr>
              <a:spcBef>
                <a:spcPct val="50000"/>
              </a:spcBef>
            </a:pPr>
            <a:endParaRPr lang="en-US" sz="280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0251" name="Picture 11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0"/>
            <a:ext cx="5181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93896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  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62000" y="685800"/>
            <a:ext cx="8382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Trung Quốc thuộc khu vực nào của châu Á ? Tên thủ </a:t>
            </a:r>
            <a:r>
              <a:rPr lang="vi-VN" sz="3200" b="1">
                <a:solidFill>
                  <a:schemeClr val="accent2"/>
                </a:solidFill>
              </a:rPr>
              <a:t>đ</a:t>
            </a:r>
            <a:r>
              <a:rPr lang="en-US" sz="3200" b="1">
                <a:solidFill>
                  <a:schemeClr val="accent2"/>
                </a:solidFill>
              </a:rPr>
              <a:t>ô   là gì? </a:t>
            </a:r>
          </a:p>
          <a:p>
            <a:pPr>
              <a:spcBef>
                <a:spcPct val="50000"/>
              </a:spcBef>
            </a:pPr>
            <a:endParaRPr lang="en-US" sz="3200">
              <a:latin typeface=".VnTime" pitchFamily="34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62000" y="2057400"/>
            <a:ext cx="777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Trung Quốc nằm ở Đông Á. Thủ </a:t>
            </a:r>
            <a:r>
              <a:rPr lang="vi-VN" sz="3200">
                <a:solidFill>
                  <a:schemeClr val="accent2"/>
                </a:solidFill>
              </a:rPr>
              <a:t>đ</a:t>
            </a:r>
            <a:r>
              <a:rPr lang="en-US" sz="3200">
                <a:solidFill>
                  <a:schemeClr val="accent2"/>
                </a:solidFill>
              </a:rPr>
              <a:t>ô là Bắc Kinh, là n</a:t>
            </a:r>
            <a:r>
              <a:rPr lang="vi-VN" sz="3200">
                <a:solidFill>
                  <a:schemeClr val="accent2"/>
                </a:solidFill>
              </a:rPr>
              <a:t>ư</a:t>
            </a:r>
            <a:r>
              <a:rPr lang="en-US" sz="3200">
                <a:solidFill>
                  <a:schemeClr val="accent2"/>
                </a:solidFill>
              </a:rPr>
              <a:t>ớc láng giềng của Việt Nam.</a:t>
            </a:r>
            <a:r>
              <a:rPr lang="en-US" sz="28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38200" y="36576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Trung Quốc có diện tích lớn nhất và số dân </a:t>
            </a:r>
            <a:r>
              <a:rPr lang="vi-VN" sz="3200">
                <a:solidFill>
                  <a:schemeClr val="accent2"/>
                </a:solidFill>
              </a:rPr>
              <a:t>đ</a:t>
            </a:r>
            <a:r>
              <a:rPr lang="en-US" sz="3200">
                <a:solidFill>
                  <a:schemeClr val="accent2"/>
                </a:solidFill>
              </a:rPr>
              <a:t>ông nhất thế giới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914400" y="495300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Trung Quốc có nền kinh tế phát triển nh</a:t>
            </a:r>
            <a:r>
              <a:rPr lang="vi-VN" sz="3200">
                <a:solidFill>
                  <a:schemeClr val="accent2"/>
                </a:solidFill>
              </a:rPr>
              <a:t>ư</a:t>
            </a:r>
            <a:r>
              <a:rPr lang="en-US" sz="3200">
                <a:solidFill>
                  <a:schemeClr val="accent2"/>
                </a:solidFill>
              </a:rPr>
              <a:t> thế nào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3" grpId="0"/>
      <p:bldP spid="112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38346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62000" y="1066800"/>
            <a:ext cx="76962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Trung Quốc có nhiều ngành kinh tế phát triển lâu </a:t>
            </a:r>
            <a:r>
              <a:rPr lang="vi-VN" sz="3200">
                <a:solidFill>
                  <a:schemeClr val="accent2"/>
                </a:solidFill>
              </a:rPr>
              <a:t>đ</a:t>
            </a:r>
            <a:r>
              <a:rPr lang="en-US" sz="3200">
                <a:solidFill>
                  <a:schemeClr val="accent2"/>
                </a:solidFill>
              </a:rPr>
              <a:t>ời nh</a:t>
            </a:r>
            <a:r>
              <a:rPr lang="vi-VN" sz="3200">
                <a:solidFill>
                  <a:schemeClr val="accent2"/>
                </a:solidFill>
              </a:rPr>
              <a:t>ư</a:t>
            </a:r>
            <a:r>
              <a:rPr lang="en-US" sz="3200">
                <a:solidFill>
                  <a:schemeClr val="accent2"/>
                </a:solidFill>
              </a:rPr>
              <a:t> nông nghiệp hàng thủ công .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Ngày nay Trung Quốc </a:t>
            </a:r>
            <a:r>
              <a:rPr lang="vi-VN" sz="3200">
                <a:solidFill>
                  <a:schemeClr val="accent2"/>
                </a:solidFill>
              </a:rPr>
              <a:t>đ</a:t>
            </a:r>
            <a:r>
              <a:rPr lang="en-US" sz="3200">
                <a:solidFill>
                  <a:schemeClr val="accent2"/>
                </a:solidFill>
              </a:rPr>
              <a:t>ang trở thành một n</a:t>
            </a:r>
            <a:r>
              <a:rPr lang="vi-VN" sz="3200">
                <a:solidFill>
                  <a:schemeClr val="accent2"/>
                </a:solidFill>
              </a:rPr>
              <a:t>ư</a:t>
            </a:r>
            <a:r>
              <a:rPr lang="en-US" sz="3200">
                <a:solidFill>
                  <a:schemeClr val="accent2"/>
                </a:solidFill>
              </a:rPr>
              <a:t>ợc công nghiệp có nền kinh tế phát triển nhanh và mạnh nhất Thế giới.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3318" name="Picture 6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76200"/>
            <a:ext cx="5562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381000"/>
            <a:ext cx="33528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3. </a:t>
            </a:r>
            <a:r>
              <a:rPr lang="en-US" sz="3600" b="1">
                <a:solidFill>
                  <a:srgbClr val="FF0000"/>
                </a:solidFill>
              </a:rPr>
              <a:t>Trung Quốc</a:t>
            </a:r>
          </a:p>
          <a:p>
            <a:pPr>
              <a:spcBef>
                <a:spcPct val="50000"/>
              </a:spcBef>
            </a:pPr>
            <a:endParaRPr lang="en-US" sz="28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457200" y="5867400"/>
            <a:ext cx="80010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0" y="6273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Một </a:t>
            </a:r>
            <a:r>
              <a:rPr lang="vi-VN" sz="3200" b="1">
                <a:solidFill>
                  <a:schemeClr val="accent2"/>
                </a:solidFill>
              </a:rPr>
              <a:t>đ</a:t>
            </a:r>
            <a:r>
              <a:rPr lang="en-US" sz="3200" b="1">
                <a:solidFill>
                  <a:schemeClr val="accent2"/>
                </a:solidFill>
              </a:rPr>
              <a:t>oạn Vạn lí Tr</a:t>
            </a:r>
            <a:r>
              <a:rPr lang="vi-VN" sz="3200" b="1">
                <a:solidFill>
                  <a:schemeClr val="accent2"/>
                </a:solidFill>
              </a:rPr>
              <a:t>ư</a:t>
            </a:r>
            <a:r>
              <a:rPr lang="en-US" sz="3200" b="1">
                <a:solidFill>
                  <a:schemeClr val="accent2"/>
                </a:solidFill>
              </a:rPr>
              <a:t>ờng Thành (Trung Quốc)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79248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 Trung Quốc có số dân </a:t>
            </a:r>
            <a:r>
              <a:rPr lang="vi-VN" sz="3600">
                <a:solidFill>
                  <a:schemeClr val="accent2"/>
                </a:solidFill>
              </a:rPr>
              <a:t>đ</a:t>
            </a:r>
            <a:r>
              <a:rPr lang="en-US" sz="3600">
                <a:solidFill>
                  <a:schemeClr val="accent2"/>
                </a:solidFill>
              </a:rPr>
              <a:t>ông nhất thế giới, nền kinh tế </a:t>
            </a:r>
            <a:r>
              <a:rPr lang="vi-VN" sz="3600">
                <a:solidFill>
                  <a:schemeClr val="accent2"/>
                </a:solidFill>
              </a:rPr>
              <a:t>đ</a:t>
            </a:r>
            <a:r>
              <a:rPr lang="en-US" sz="3600">
                <a:solidFill>
                  <a:schemeClr val="accent2"/>
                </a:solidFill>
              </a:rPr>
              <a:t>ang phát triển mạnh với nhiều ngành công nghiệp hiện </a:t>
            </a:r>
            <a:r>
              <a:rPr lang="vi-VN" sz="3600">
                <a:solidFill>
                  <a:schemeClr val="accent2"/>
                </a:solidFill>
              </a:rPr>
              <a:t>đ</a:t>
            </a:r>
            <a:r>
              <a:rPr lang="en-US" sz="3600">
                <a:solidFill>
                  <a:schemeClr val="accent2"/>
                </a:solidFill>
              </a:rPr>
              <a:t>ại .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 Lào, Cam-pu-chia là những n</a:t>
            </a:r>
            <a:r>
              <a:rPr lang="vi-VN" sz="3600">
                <a:solidFill>
                  <a:schemeClr val="accent2"/>
                </a:solidFill>
              </a:rPr>
              <a:t>ư</a:t>
            </a:r>
            <a:r>
              <a:rPr lang="en-US" sz="3600">
                <a:solidFill>
                  <a:schemeClr val="accent2"/>
                </a:solidFill>
              </a:rPr>
              <a:t>ớc nông nghiệp ,b</a:t>
            </a:r>
            <a:r>
              <a:rPr lang="vi-VN" sz="3600">
                <a:solidFill>
                  <a:schemeClr val="accent2"/>
                </a:solidFill>
              </a:rPr>
              <a:t>ư</a:t>
            </a:r>
            <a:r>
              <a:rPr lang="en-US" sz="3600">
                <a:solidFill>
                  <a:schemeClr val="accent2"/>
                </a:solidFill>
              </a:rPr>
              <a:t>ớc </a:t>
            </a:r>
            <a:r>
              <a:rPr lang="vi-VN" sz="3600">
                <a:solidFill>
                  <a:schemeClr val="accent2"/>
                </a:solidFill>
              </a:rPr>
              <a:t>đ</a:t>
            </a:r>
            <a:r>
              <a:rPr lang="en-US" sz="3600">
                <a:solidFill>
                  <a:schemeClr val="accent2"/>
                </a:solidFill>
              </a:rPr>
              <a:t>ầu phát triển công nghiệp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33400" y="1524000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Bài 19:  Các n</a:t>
            </a:r>
            <a:r>
              <a:rPr lang="vi-VN" sz="3600" b="1"/>
              <a:t>ư</a:t>
            </a:r>
            <a:r>
              <a:rPr lang="en-US" sz="3600" b="1"/>
              <a:t>ớc láng giềng của Việt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A2FCA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102" name="Picture 8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7620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0" y="609600"/>
            <a:ext cx="510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1,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b="1" u="sng">
                <a:solidFill>
                  <a:srgbClr val="FF0000"/>
                </a:solidFill>
              </a:rPr>
              <a:t>Cam - pu – chia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77022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90600" y="1295400"/>
            <a:ext cx="75438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1 . Cam-pu-chia nằm ở khu vực nào của châu Á? Giáp với những n</a:t>
            </a:r>
            <a:r>
              <a:rPr lang="vi-VN" sz="3200" b="1"/>
              <a:t>ư</a:t>
            </a:r>
            <a:r>
              <a:rPr lang="en-US" sz="3200" b="1"/>
              <a:t>ớc nào? Tên thủ </a:t>
            </a:r>
            <a:r>
              <a:rPr lang="vi-VN" sz="3200" b="1"/>
              <a:t>đ</a:t>
            </a:r>
            <a:r>
              <a:rPr lang="en-US" sz="3200" b="1"/>
              <a:t>ô là gì ?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2. Nêu </a:t>
            </a:r>
            <a:r>
              <a:rPr lang="vi-VN" sz="3200" b="1"/>
              <a:t>đ</a:t>
            </a:r>
            <a:r>
              <a:rPr lang="en-US" sz="3200" b="1"/>
              <a:t>ặc </a:t>
            </a:r>
            <a:r>
              <a:rPr lang="vi-VN" sz="3200" b="1"/>
              <a:t>đ</a:t>
            </a:r>
            <a:r>
              <a:rPr lang="en-US" sz="3200" b="1"/>
              <a:t>iểm c</a:t>
            </a:r>
            <a:r>
              <a:rPr lang="vi-VN" sz="3200" b="1"/>
              <a:t>ơ</a:t>
            </a:r>
            <a:r>
              <a:rPr lang="en-US" sz="3200" b="1"/>
              <a:t> bản về </a:t>
            </a:r>
            <a:r>
              <a:rPr lang="vi-VN" sz="3200" b="1"/>
              <a:t>đ</a:t>
            </a:r>
            <a:r>
              <a:rPr lang="en-US" sz="3200" b="1"/>
              <a:t>ịa hình của Cam-pu-chia ?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3. Hoạt </a:t>
            </a:r>
            <a:r>
              <a:rPr lang="vi-VN" sz="3200" b="1"/>
              <a:t>đ</a:t>
            </a:r>
            <a:r>
              <a:rPr lang="en-US" sz="3200" b="1"/>
              <a:t>ộng kinh tế chính của Cam-pu-chia là gì ?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57200" y="5334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1, </a:t>
            </a:r>
            <a:r>
              <a:rPr lang="en-US" sz="3600" b="1" u="sng">
                <a:solidFill>
                  <a:srgbClr val="FF0000"/>
                </a:solidFill>
              </a:rPr>
              <a:t>Cam - pu – chia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4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+</a:t>
            </a:r>
            <a:r>
              <a:rPr lang="en-US" b="1" dirty="0" smtClean="0"/>
              <a:t> Cam-</a:t>
            </a:r>
            <a:r>
              <a:rPr lang="en-US" b="1" dirty="0" err="1" smtClean="0"/>
              <a:t>pu</a:t>
            </a:r>
            <a:r>
              <a:rPr lang="en-US" b="1" dirty="0" smtClean="0"/>
              <a:t>-chia </a:t>
            </a:r>
            <a:r>
              <a:rPr lang="en-US" b="1" dirty="0" err="1" smtClean="0"/>
              <a:t>nằm</a:t>
            </a:r>
            <a:r>
              <a:rPr lang="en-US" b="1" dirty="0" smtClean="0"/>
              <a:t> ở </a:t>
            </a:r>
            <a:r>
              <a:rPr lang="en-US" b="1" dirty="0" err="1" smtClean="0"/>
              <a:t>khu</a:t>
            </a:r>
            <a:r>
              <a:rPr lang="en-US" b="1" dirty="0" smtClean="0"/>
              <a:t> </a:t>
            </a:r>
            <a:r>
              <a:rPr lang="en-US" b="1" dirty="0" err="1" smtClean="0"/>
              <a:t>vực</a:t>
            </a:r>
            <a:r>
              <a:rPr lang="en-US" b="1" dirty="0" smtClean="0"/>
              <a:t> </a:t>
            </a:r>
            <a:r>
              <a:rPr lang="en-US" b="1" dirty="0" err="1" smtClean="0"/>
              <a:t>Đông</a:t>
            </a:r>
            <a:r>
              <a:rPr lang="en-US" b="1" dirty="0" smtClean="0"/>
              <a:t> Nam á, </a:t>
            </a:r>
            <a:r>
              <a:rPr lang="en-US" b="1" dirty="0" err="1" smtClean="0"/>
              <a:t>giáp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: </a:t>
            </a:r>
            <a:r>
              <a:rPr lang="en-US" b="1" dirty="0" err="1" smtClean="0"/>
              <a:t>Việt</a:t>
            </a:r>
            <a:r>
              <a:rPr lang="en-US" b="1" dirty="0" smtClean="0"/>
              <a:t> Nam,  </a:t>
            </a:r>
            <a:r>
              <a:rPr lang="en-US" b="1" dirty="0" err="1" smtClean="0"/>
              <a:t>Lào</a:t>
            </a:r>
            <a:r>
              <a:rPr lang="en-US" b="1" dirty="0" smtClean="0"/>
              <a:t>, </a:t>
            </a:r>
            <a:r>
              <a:rPr lang="en-US" b="1" dirty="0" err="1" smtClean="0"/>
              <a:t>Thái</a:t>
            </a:r>
            <a:r>
              <a:rPr lang="en-US" b="1" dirty="0" smtClean="0"/>
              <a:t> Lan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giáp</a:t>
            </a:r>
            <a:r>
              <a:rPr lang="en-US" b="1" dirty="0" smtClean="0"/>
              <a:t> </a:t>
            </a:r>
            <a:r>
              <a:rPr lang="en-US" b="1" dirty="0" err="1" smtClean="0"/>
              <a:t>biển</a:t>
            </a:r>
            <a:r>
              <a:rPr lang="en-US" b="1" dirty="0" smtClean="0"/>
              <a:t> . </a:t>
            </a:r>
            <a:r>
              <a:rPr lang="en-US" b="1" dirty="0" err="1" smtClean="0"/>
              <a:t>Thủ</a:t>
            </a:r>
            <a:r>
              <a:rPr lang="en-US" b="1" dirty="0" smtClean="0"/>
              <a:t> </a:t>
            </a:r>
            <a:r>
              <a:rPr lang="vi-VN" b="1" dirty="0" smtClean="0"/>
              <a:t>đ</a:t>
            </a:r>
            <a:r>
              <a:rPr lang="en-US" b="1" dirty="0" smtClean="0"/>
              <a:t>ô </a:t>
            </a:r>
            <a:r>
              <a:rPr lang="en-US" b="1" dirty="0" err="1" smtClean="0"/>
              <a:t>là</a:t>
            </a:r>
            <a:r>
              <a:rPr lang="en-US" b="1" dirty="0" smtClean="0"/>
              <a:t> </a:t>
            </a:r>
            <a:r>
              <a:rPr lang="en-US" b="1" dirty="0" err="1" smtClean="0"/>
              <a:t>Phnôm</a:t>
            </a:r>
            <a:r>
              <a:rPr lang="en-US" b="1" dirty="0" smtClean="0"/>
              <a:t>- </a:t>
            </a:r>
            <a:r>
              <a:rPr lang="en-US" b="1" dirty="0" err="1" smtClean="0"/>
              <a:t>pênh</a:t>
            </a:r>
            <a:r>
              <a:rPr lang="en-US" b="1" dirty="0" smtClean="0"/>
              <a:t>. 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 +  </a:t>
            </a:r>
            <a:r>
              <a:rPr lang="en-US" b="1" dirty="0" err="1" smtClean="0"/>
              <a:t>Địa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:</a:t>
            </a:r>
            <a:r>
              <a:rPr lang="en-US" b="1" dirty="0" err="1" smtClean="0"/>
              <a:t>chủ</a:t>
            </a:r>
            <a:r>
              <a:rPr lang="en-US" b="1" dirty="0" smtClean="0"/>
              <a:t> </a:t>
            </a:r>
            <a:r>
              <a:rPr lang="en-US" b="1" dirty="0" err="1" smtClean="0"/>
              <a:t>yếu</a:t>
            </a:r>
            <a:r>
              <a:rPr lang="en-US" b="1" dirty="0" smtClean="0"/>
              <a:t> </a:t>
            </a:r>
            <a:r>
              <a:rPr lang="en-US" b="1" dirty="0" err="1" smtClean="0"/>
              <a:t>là</a:t>
            </a:r>
            <a:r>
              <a:rPr lang="en-US" b="1" dirty="0" smtClean="0"/>
              <a:t> </a:t>
            </a:r>
            <a:r>
              <a:rPr lang="vi-VN" b="1" dirty="0" smtClean="0"/>
              <a:t>đ</a:t>
            </a:r>
            <a:r>
              <a:rPr lang="en-US" b="1" dirty="0" err="1" smtClean="0"/>
              <a:t>ồng</a:t>
            </a:r>
            <a:r>
              <a:rPr lang="en-US" b="1" dirty="0" smtClean="0"/>
              <a:t> </a:t>
            </a:r>
            <a:r>
              <a:rPr lang="en-US" b="1" dirty="0" err="1" smtClean="0"/>
              <a:t>bằng</a:t>
            </a:r>
            <a:r>
              <a:rPr lang="en-US" b="1" dirty="0" smtClean="0"/>
              <a:t> </a:t>
            </a:r>
            <a:r>
              <a:rPr lang="en-US" b="1" dirty="0" err="1" smtClean="0"/>
              <a:t>dạng</a:t>
            </a:r>
            <a:r>
              <a:rPr lang="en-US" b="1" dirty="0" smtClean="0"/>
              <a:t> </a:t>
            </a:r>
            <a:r>
              <a:rPr lang="en-US" b="1" dirty="0" err="1" smtClean="0"/>
              <a:t>lòng</a:t>
            </a:r>
            <a:r>
              <a:rPr lang="en-US" b="1" dirty="0" smtClean="0"/>
              <a:t> </a:t>
            </a:r>
            <a:r>
              <a:rPr lang="en-US" b="1" dirty="0" err="1" smtClean="0"/>
              <a:t>chảo</a:t>
            </a:r>
            <a:r>
              <a:rPr lang="en-US" b="1" dirty="0" smtClean="0"/>
              <a:t> </a:t>
            </a:r>
            <a:r>
              <a:rPr lang="en-US" b="1" dirty="0" err="1" smtClean="0"/>
              <a:t>trũng</a:t>
            </a:r>
            <a:r>
              <a:rPr lang="en-US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 + 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ngành</a:t>
            </a:r>
            <a:r>
              <a:rPr lang="en-US" b="1" dirty="0" smtClean="0"/>
              <a:t> </a:t>
            </a:r>
            <a:r>
              <a:rPr lang="en-US" b="1" dirty="0" err="1" smtClean="0"/>
              <a:t>sản</a:t>
            </a:r>
            <a:r>
              <a:rPr lang="en-US" b="1" dirty="0" smtClean="0"/>
              <a:t> </a:t>
            </a:r>
            <a:r>
              <a:rPr lang="en-US" b="1" dirty="0" err="1" smtClean="0"/>
              <a:t>xuất</a:t>
            </a:r>
            <a:r>
              <a:rPr lang="en-US" b="1" dirty="0" smtClean="0"/>
              <a:t> </a:t>
            </a:r>
            <a:r>
              <a:rPr lang="en-US" b="1" dirty="0" err="1" smtClean="0"/>
              <a:t>chính</a:t>
            </a:r>
            <a:r>
              <a:rPr lang="en-US" b="1" dirty="0" smtClean="0"/>
              <a:t> </a:t>
            </a:r>
            <a:r>
              <a:rPr lang="en-US" b="1" dirty="0" err="1" smtClean="0"/>
              <a:t>trồng</a:t>
            </a:r>
            <a:r>
              <a:rPr lang="en-US" b="1" dirty="0" smtClean="0"/>
              <a:t> </a:t>
            </a:r>
            <a:r>
              <a:rPr lang="en-US" b="1" dirty="0" err="1" smtClean="0"/>
              <a:t>lúa</a:t>
            </a:r>
            <a:r>
              <a:rPr lang="en-US" b="1" dirty="0" smtClean="0"/>
              <a:t> </a:t>
            </a:r>
            <a:r>
              <a:rPr lang="en-US" b="1" dirty="0" err="1" smtClean="0"/>
              <a:t>gạo</a:t>
            </a:r>
            <a:r>
              <a:rPr lang="en-US" b="1" dirty="0" smtClean="0"/>
              <a:t>,  </a:t>
            </a:r>
            <a:r>
              <a:rPr lang="en-US" b="1" dirty="0" err="1" smtClean="0"/>
              <a:t>cao</a:t>
            </a:r>
            <a:r>
              <a:rPr lang="en-US" b="1" dirty="0" smtClean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, </a:t>
            </a:r>
            <a:r>
              <a:rPr lang="en-US" b="1" dirty="0" err="1" smtClean="0"/>
              <a:t>hồ</a:t>
            </a:r>
            <a:r>
              <a:rPr lang="en-US" b="1" dirty="0" smtClean="0"/>
              <a:t> </a:t>
            </a:r>
            <a:r>
              <a:rPr lang="en-US" b="1" dirty="0" err="1" smtClean="0"/>
              <a:t>tiêu</a:t>
            </a:r>
            <a:r>
              <a:rPr lang="en-US" b="1" dirty="0" smtClean="0"/>
              <a:t>,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vi-VN" b="1" dirty="0" smtClean="0"/>
              <a:t>đư</a:t>
            </a:r>
            <a:r>
              <a:rPr lang="en-US" b="1" dirty="0" err="1" smtClean="0"/>
              <a:t>ờng</a:t>
            </a:r>
            <a:r>
              <a:rPr lang="en-US" b="1" dirty="0" smtClean="0"/>
              <a:t> </a:t>
            </a:r>
            <a:r>
              <a:rPr lang="en-US" b="1" dirty="0" err="1" smtClean="0"/>
              <a:t>thốt</a:t>
            </a:r>
            <a:r>
              <a:rPr lang="en-US" b="1" dirty="0" smtClean="0"/>
              <a:t> </a:t>
            </a:r>
            <a:r>
              <a:rPr lang="en-US" b="1" dirty="0" err="1" smtClean="0"/>
              <a:t>nốt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vi-VN" b="1" dirty="0" smtClean="0"/>
              <a:t>đ</a:t>
            </a:r>
            <a:r>
              <a:rPr lang="en-US" b="1" dirty="0" err="1" smtClean="0"/>
              <a:t>ánh</a:t>
            </a:r>
            <a:r>
              <a:rPr lang="en-US" b="1" dirty="0" smtClean="0"/>
              <a:t> </a:t>
            </a:r>
            <a:r>
              <a:rPr lang="en-US" b="1" dirty="0" err="1" smtClean="0"/>
              <a:t>bắt</a:t>
            </a:r>
            <a:r>
              <a:rPr lang="en-US" b="1" dirty="0" smtClean="0"/>
              <a:t> </a:t>
            </a:r>
            <a:r>
              <a:rPr lang="en-US" b="1" dirty="0" err="1" smtClean="0"/>
              <a:t>cá</a:t>
            </a:r>
            <a:r>
              <a:rPr lang="en-US" b="1" dirty="0" smtClean="0"/>
              <a:t> .   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</p:txBody>
      </p:sp>
      <p:sp>
        <p:nvSpPr>
          <p:cNvPr id="5125" name="Text Box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3600" b="1" smtClean="0">
                <a:solidFill>
                  <a:srgbClr val="FF0000"/>
                </a:solidFill>
              </a:rPr>
              <a:t>1, </a:t>
            </a:r>
            <a:r>
              <a:rPr lang="en-US" sz="3600" b="1" u="sng" smtClean="0">
                <a:solidFill>
                  <a:srgbClr val="FF0000"/>
                </a:solidFill>
              </a:rPr>
              <a:t>Cam - pu – chia</a:t>
            </a:r>
          </a:p>
        </p:txBody>
      </p:sp>
      <p:sp>
        <p:nvSpPr>
          <p:cNvPr id="6149" name="WordArt 7"/>
          <p:cNvSpPr>
            <a:spLocks noChangeArrowheads="1" noChangeShapeType="1" noTextEdit="1"/>
          </p:cNvSpPr>
          <p:nvPr/>
        </p:nvSpPr>
        <p:spPr bwMode="auto">
          <a:xfrm>
            <a:off x="3571875" y="114300"/>
            <a:ext cx="1685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ĐỊA LÝ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5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76200" y="-762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</a:rPr>
              <a:t>2. </a:t>
            </a:r>
            <a:r>
              <a:rPr lang="en-US" sz="3600" b="1" u="sng">
                <a:solidFill>
                  <a:srgbClr val="FF0066"/>
                </a:solidFill>
              </a:rPr>
              <a:t>Lào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352800" y="685800"/>
            <a:ext cx="48006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200" name="Picture 8" descr="12"/>
          <p:cNvPicPr>
            <a:picLocks noChangeAspect="1" noChangeArrowheads="1"/>
          </p:cNvPicPr>
          <p:nvPr/>
        </p:nvPicPr>
        <p:blipFill>
          <a:blip r:embed="rId2"/>
          <a:srcRect t="2353"/>
          <a:stretch>
            <a:fillRect/>
          </a:stretch>
        </p:blipFill>
        <p:spPr bwMode="auto">
          <a:xfrm>
            <a:off x="0" y="685800"/>
            <a:ext cx="9144000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12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7211" name="Group 43"/>
          <p:cNvGraphicFramePr>
            <a:graphicFrameLocks noGrp="1"/>
          </p:cNvGraphicFramePr>
          <p:nvPr>
            <p:ph idx="1"/>
          </p:nvPr>
        </p:nvGraphicFramePr>
        <p:xfrm>
          <a:off x="76200" y="304800"/>
          <a:ext cx="8915400" cy="6380163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Universe" pitchFamily="34" charset="0"/>
                        </a:rPr>
                        <a:t>N­íc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Universe" pitchFamily="34" charset="0"/>
                        </a:rPr>
                        <a:t>       VÞ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Universe" pitchFamily="34" charset="0"/>
                        </a:rPr>
                        <a:t>trÝ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Universe" pitchFamily="34" charset="0"/>
                        </a:rPr>
                        <a:t> ®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Universe" pitchFamily="34" charset="0"/>
                        </a:rPr>
                        <a:t>Þa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Univers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Universe" pitchFamily="34" charset="0"/>
                        </a:rPr>
                        <a:t>lÝ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Universe" pitchFamily="34" charset="0"/>
                        </a:rPr>
                        <a:t>§Þa h×nh         chÝnh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Universe" pitchFamily="34" charset="0"/>
                        </a:rPr>
                        <a:t>S¶n phÈm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1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Cam – pu - chia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Khu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vùc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§«ng Nam 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H" pitchFamily="34" charset="0"/>
                        </a:rPr>
                        <a:t>¸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gi¸p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ViÖt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Nam,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Th¸i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Lan,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Mi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- an -ma,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biÓn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)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§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ång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b»ng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d¹ng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lßng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ch¶o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-Lóa g¹o, cao su, hå tiªu, ®­êng thèt nèt...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9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Lµo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Khu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vùc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§«ng Nam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H" pitchFamily="34" charset="0"/>
                        </a:rPr>
                        <a:t>¸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gi¸p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ViÖt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Nam,Trung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Quèc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Th¸i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Lan,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Mi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- an –ma,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Cam –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pu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– chia)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Kh«ng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gi¸p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biÓn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Nói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vµ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cao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nguyªn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QuÕ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c¸nh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kiÕn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gç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lóa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g¹o….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0AED1"/>
          </a:solidFill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21" name="Picture 7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371600"/>
            <a:ext cx="4572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19200"/>
            <a:ext cx="3886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5029200" y="5257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Luông Pha- b</a:t>
            </a:r>
            <a:r>
              <a:rPr lang="vi-VN" sz="2400" b="1">
                <a:solidFill>
                  <a:srgbClr val="FF0000"/>
                </a:solidFill>
              </a:rPr>
              <a:t>ă</a:t>
            </a:r>
            <a:r>
              <a:rPr lang="en-US" sz="2400" b="1">
                <a:solidFill>
                  <a:srgbClr val="FF0000"/>
                </a:solidFill>
              </a:rPr>
              <a:t>ng (Lào)</a:t>
            </a: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0" y="5334000"/>
            <a:ext cx="4495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Đền </a:t>
            </a:r>
            <a:r>
              <a:rPr lang="vi-VN" sz="3200" b="1">
                <a:solidFill>
                  <a:srgbClr val="FF0000"/>
                </a:solidFill>
              </a:rPr>
              <a:t>ă</a:t>
            </a:r>
            <a:r>
              <a:rPr lang="en-US" sz="3200" b="1">
                <a:solidFill>
                  <a:srgbClr val="FF0000"/>
                </a:solidFill>
              </a:rPr>
              <a:t>ng-co Vát(Cam-pu-chia)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38346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245" name="Picture 5" descr="ava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479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images32190_bkp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485</Words>
  <Application>Microsoft Office PowerPoint</Application>
  <PresentationFormat>On-screen Show (4:3)</PresentationFormat>
  <Paragraphs>335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.VnTime</vt:lpstr>
      <vt:lpstr>.VnTimeH</vt:lpstr>
      <vt:lpstr>.VnUniverse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1, Cam - pu – chia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VAN HUY</dc:creator>
  <cp:lastModifiedBy>Hp</cp:lastModifiedBy>
  <cp:revision>54</cp:revision>
  <dcterms:created xsi:type="dcterms:W3CDTF">2003-11-01T19:57:08Z</dcterms:created>
  <dcterms:modified xsi:type="dcterms:W3CDTF">2024-01-14T14:12:25Z</dcterms:modified>
</cp:coreProperties>
</file>