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71" r:id="rId4"/>
    <p:sldId id="269" r:id="rId5"/>
    <p:sldId id="262" r:id="rId6"/>
    <p:sldId id="267" r:id="rId7"/>
    <p:sldId id="273"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8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4300CB3-9059-4B9E-97A8-85A54770B44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4BAD090-D6C7-4631-B7FE-914C04EA4B7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11F452D-CDD4-41BF-B66B-A63235CA5CC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AD13B8A-FA12-4DE0-8599-7E9E9813E40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B18C4E5-6E04-4E9E-8AAB-D98AB3D61A1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7DBCDA9-3C19-4FD8-9841-638B82BEBFC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2778946-8D8A-436F-9348-913579782D5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6640DE8-093E-4D74-8F37-B9336143541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637DD9B-86B3-4254-A0F7-CD8A58863F7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5CEFDBF-A56E-43F6-96BC-B10BA644D0A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902148B-7FB4-4A97-9ECA-C34E0F6D606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1966766-443D-4B1C-A470-A7BC788AAEA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subTitle" idx="1"/>
          </p:nvPr>
        </p:nvSpPr>
        <p:spPr>
          <a:xfrm>
            <a:off x="1441450" y="1027113"/>
            <a:ext cx="6400800" cy="649287"/>
          </a:xfrm>
        </p:spPr>
        <p:txBody>
          <a:bodyPr/>
          <a:lstStyle/>
          <a:p>
            <a:pPr eaLnBrk="1" hangingPunct="1"/>
            <a:r>
              <a:rPr lang="en-US" sz="2400" u="sng" dirty="0" err="1" smtClean="0"/>
              <a:t>Tập</a:t>
            </a:r>
            <a:r>
              <a:rPr lang="en-US" sz="2400" u="sng" dirty="0" smtClean="0"/>
              <a:t> </a:t>
            </a:r>
            <a:r>
              <a:rPr lang="en-US" sz="2400" u="sng" dirty="0" err="1" smtClean="0"/>
              <a:t>làm</a:t>
            </a:r>
            <a:r>
              <a:rPr lang="en-US" sz="2400" u="sng" dirty="0" smtClean="0"/>
              <a:t> </a:t>
            </a:r>
            <a:r>
              <a:rPr lang="en-US" sz="2400" u="sng" dirty="0" err="1" smtClean="0"/>
              <a:t>vn</a:t>
            </a:r>
            <a:endParaRPr lang="en-US" sz="2400" u="sng" dirty="0" smtClean="0"/>
          </a:p>
          <a:p>
            <a:pPr eaLnBrk="1" hangingPunct="1"/>
            <a:endParaRPr lang="en-US" sz="2400" dirty="0" smtClean="0"/>
          </a:p>
        </p:txBody>
      </p:sp>
      <p:sp>
        <p:nvSpPr>
          <p:cNvPr id="3075" name="Text Box 4"/>
          <p:cNvSpPr txBox="1">
            <a:spLocks noChangeArrowheads="1"/>
          </p:cNvSpPr>
          <p:nvPr/>
        </p:nvSpPr>
        <p:spPr bwMode="auto">
          <a:xfrm>
            <a:off x="742950" y="2305050"/>
            <a:ext cx="6705600" cy="461963"/>
          </a:xfrm>
          <a:prstGeom prst="rect">
            <a:avLst/>
          </a:prstGeom>
          <a:noFill/>
          <a:ln w="9525">
            <a:noFill/>
            <a:miter lim="800000"/>
            <a:headEnd/>
            <a:tailEnd/>
          </a:ln>
        </p:spPr>
        <p:txBody>
          <a:bodyPr>
            <a:spAutoFit/>
          </a:bodyPr>
          <a:lstStyle/>
          <a:p>
            <a:pPr>
              <a:spcBef>
                <a:spcPct val="50000"/>
              </a:spcBef>
            </a:pPr>
            <a:r>
              <a:rPr lang="en-US" sz="2400"/>
              <a:t>- Đọc đoạn văn tả hoạt động của một em bé</a:t>
            </a:r>
          </a:p>
        </p:txBody>
      </p:sp>
      <p:sp>
        <p:nvSpPr>
          <p:cNvPr id="3076" name="Text Box 5"/>
          <p:cNvSpPr txBox="1">
            <a:spLocks noChangeArrowheads="1"/>
          </p:cNvSpPr>
          <p:nvPr/>
        </p:nvSpPr>
        <p:spPr bwMode="auto">
          <a:xfrm>
            <a:off x="971550" y="1809750"/>
            <a:ext cx="5105400" cy="461963"/>
          </a:xfrm>
          <a:prstGeom prst="rect">
            <a:avLst/>
          </a:prstGeom>
          <a:noFill/>
          <a:ln w="9525">
            <a:noFill/>
            <a:miter lim="800000"/>
            <a:headEnd/>
            <a:tailEnd/>
          </a:ln>
        </p:spPr>
        <p:txBody>
          <a:bodyPr>
            <a:spAutoFit/>
          </a:bodyPr>
          <a:lstStyle/>
          <a:p>
            <a:pPr>
              <a:spcBef>
                <a:spcPct val="50000"/>
              </a:spcBef>
            </a:pPr>
            <a:r>
              <a:rPr lang="en-US" sz="2400" b="1" dirty="0" err="1" smtClean="0"/>
              <a:t>Khởi</a:t>
            </a:r>
            <a:r>
              <a:rPr lang="en-US" sz="2400" b="1" dirty="0" smtClean="0"/>
              <a:t> </a:t>
            </a:r>
            <a:r>
              <a:rPr lang="en-US" sz="2400" b="1" dirty="0" err="1" smtClean="0"/>
              <a:t>động</a:t>
            </a:r>
            <a:endParaRPr lang="en-US" sz="2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2362200" y="1066800"/>
            <a:ext cx="4953000" cy="523875"/>
          </a:xfrm>
          <a:prstGeom prst="rect">
            <a:avLst/>
          </a:prstGeom>
          <a:noFill/>
          <a:ln w="9525">
            <a:noFill/>
            <a:miter lim="800000"/>
            <a:headEnd/>
            <a:tailEnd/>
          </a:ln>
        </p:spPr>
        <p:txBody>
          <a:bodyPr>
            <a:spAutoFit/>
          </a:bodyPr>
          <a:lstStyle/>
          <a:p>
            <a:pPr>
              <a:spcBef>
                <a:spcPct val="50000"/>
              </a:spcBef>
            </a:pPr>
            <a:r>
              <a:rPr lang="en-US" sz="2800" b="1">
                <a:solidFill>
                  <a:srgbClr val="CC0000"/>
                </a:solidFill>
              </a:rPr>
              <a:t>Làm biên bản một vụ việc</a:t>
            </a:r>
          </a:p>
        </p:txBody>
      </p:sp>
      <p:sp>
        <p:nvSpPr>
          <p:cNvPr id="4100" name="Title 6"/>
          <p:cNvSpPr>
            <a:spLocks noGrp="1"/>
          </p:cNvSpPr>
          <p:nvPr>
            <p:ph type="ctrTitle"/>
          </p:nvPr>
        </p:nvSpPr>
        <p:spPr/>
        <p:txBody>
          <a:bodyPr/>
          <a:lstStyle/>
          <a:p>
            <a:pPr eaLnBrk="1" hangingPunct="1"/>
            <a:endParaRPr lang="en-US" sz="4000" smtClean="0"/>
          </a:p>
        </p:txBody>
      </p:sp>
      <p:sp>
        <p:nvSpPr>
          <p:cNvPr id="2" name="Subtitle 1"/>
          <p:cNvSpPr>
            <a:spLocks noGrp="1"/>
          </p:cNvSpPr>
          <p:nvPr>
            <p:ph type="subTitle" idx="1"/>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5124">
                                            <p:txEl>
                                              <p:pRg st="0" end="0"/>
                                            </p:txEl>
                                          </p:spTgt>
                                        </p:tgtEl>
                                        <p:attrNameLst>
                                          <p:attrName>style.visibility</p:attrName>
                                        </p:attrNameLst>
                                      </p:cBhvr>
                                      <p:to>
                                        <p:strVal val="visible"/>
                                      </p:to>
                                    </p:set>
                                    <p:animEffect transition="in" filter="diamond(in)">
                                      <p:cBhvr>
                                        <p:cTn id="7" dur="1000"/>
                                        <p:tgtEl>
                                          <p:spTgt spid="512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Text Box 5"/>
          <p:cNvSpPr txBox="1">
            <a:spLocks noChangeArrowheads="1"/>
          </p:cNvSpPr>
          <p:nvPr/>
        </p:nvSpPr>
        <p:spPr bwMode="auto">
          <a:xfrm>
            <a:off x="31750" y="762000"/>
            <a:ext cx="6629400" cy="461962"/>
          </a:xfrm>
          <a:prstGeom prst="rect">
            <a:avLst/>
          </a:prstGeom>
          <a:noFill/>
          <a:ln w="9525">
            <a:noFill/>
            <a:miter lim="800000"/>
            <a:headEnd/>
            <a:tailEnd/>
          </a:ln>
        </p:spPr>
        <p:txBody>
          <a:bodyPr>
            <a:spAutoFit/>
          </a:bodyPr>
          <a:lstStyle/>
          <a:p>
            <a:pPr>
              <a:spcBef>
                <a:spcPct val="50000"/>
              </a:spcBef>
            </a:pPr>
            <a:r>
              <a:rPr lang="en-US" sz="2400" b="1"/>
              <a:t>1</a:t>
            </a:r>
            <a:r>
              <a:rPr lang="en-US" sz="2400"/>
              <a:t>.</a:t>
            </a:r>
            <a:r>
              <a:rPr lang="en-US" sz="2400" i="1"/>
              <a:t>Đọc bài văn sau và trả lời câu hỏi :</a:t>
            </a:r>
          </a:p>
        </p:txBody>
      </p:sp>
      <p:sp>
        <p:nvSpPr>
          <p:cNvPr id="17414" name="Text Box 6"/>
          <p:cNvSpPr txBox="1">
            <a:spLocks noChangeArrowheads="1"/>
          </p:cNvSpPr>
          <p:nvPr/>
        </p:nvSpPr>
        <p:spPr bwMode="auto">
          <a:xfrm>
            <a:off x="355600" y="1150937"/>
            <a:ext cx="5791200" cy="461963"/>
          </a:xfrm>
          <a:prstGeom prst="rect">
            <a:avLst/>
          </a:prstGeom>
          <a:noFill/>
          <a:ln w="9525">
            <a:noFill/>
            <a:miter lim="800000"/>
            <a:headEnd/>
            <a:tailEnd/>
          </a:ln>
        </p:spPr>
        <p:txBody>
          <a:bodyPr>
            <a:spAutoFit/>
          </a:bodyPr>
          <a:lstStyle/>
          <a:p>
            <a:pPr>
              <a:spcBef>
                <a:spcPct val="50000"/>
              </a:spcBef>
            </a:pPr>
            <a:r>
              <a:rPr lang="en-US" sz="2400" b="1"/>
              <a:t>Đề bài</a:t>
            </a:r>
          </a:p>
        </p:txBody>
      </p:sp>
      <p:sp>
        <p:nvSpPr>
          <p:cNvPr id="17415" name="Text Box 7"/>
          <p:cNvSpPr txBox="1">
            <a:spLocks noChangeArrowheads="1"/>
          </p:cNvSpPr>
          <p:nvPr/>
        </p:nvSpPr>
        <p:spPr bwMode="auto">
          <a:xfrm>
            <a:off x="298450" y="1493837"/>
            <a:ext cx="3352800" cy="3786188"/>
          </a:xfrm>
          <a:prstGeom prst="rect">
            <a:avLst/>
          </a:prstGeom>
          <a:noFill/>
          <a:ln w="9525">
            <a:noFill/>
            <a:miter lim="800000"/>
            <a:headEnd/>
            <a:tailEnd/>
          </a:ln>
        </p:spPr>
        <p:txBody>
          <a:bodyPr>
            <a:spAutoFit/>
          </a:bodyPr>
          <a:lstStyle/>
          <a:p>
            <a:pPr>
              <a:spcBef>
                <a:spcPct val="50000"/>
              </a:spcBef>
            </a:pPr>
            <a:r>
              <a:rPr lang="en-US" sz="2400"/>
              <a:t>     Trong bức tranh dân gian cưới chuột có cảnh đàn chuột phải cống nạp mèo một con chim và một con cá để đám cưới đi trót lọt. Em hãy tưởng tượng vụ ăn hối lộ của mèo bị vỡ lở và lập biên bản về vụ việc đó.</a:t>
            </a:r>
          </a:p>
        </p:txBody>
      </p:sp>
      <p:pic>
        <p:nvPicPr>
          <p:cNvPr id="17416" name="Picture 8" descr="dam-cuoi-chuot"/>
          <p:cNvPicPr>
            <a:picLocks noChangeAspect="1" noChangeArrowheads="1"/>
          </p:cNvPicPr>
          <p:nvPr/>
        </p:nvPicPr>
        <p:blipFill>
          <a:blip r:embed="rId2"/>
          <a:srcRect/>
          <a:stretch>
            <a:fillRect/>
          </a:stretch>
        </p:blipFill>
        <p:spPr bwMode="auto">
          <a:xfrm>
            <a:off x="3643313" y="1689100"/>
            <a:ext cx="5372100" cy="3943350"/>
          </a:xfrm>
          <a:prstGeom prst="rect">
            <a:avLst/>
          </a:prstGeom>
          <a:noFill/>
          <a:ln w="9525">
            <a:noFill/>
            <a:miter lim="800000"/>
            <a:headEnd/>
            <a:tailEnd/>
          </a:ln>
        </p:spPr>
      </p:pic>
      <p:sp>
        <p:nvSpPr>
          <p:cNvPr id="2" name="Subtitle 1"/>
          <p:cNvSpPr>
            <a:spLocks noGrp="1"/>
          </p:cNvSpPr>
          <p:nvPr>
            <p:ph type="subTitle" idx="1"/>
          </p:nvPr>
        </p:nvSpPr>
        <p:spPr>
          <a:xfrm>
            <a:off x="1371600" y="2998787"/>
            <a:ext cx="6400800" cy="1752600"/>
          </a:xfrm>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17413">
                                            <p:txEl>
                                              <p:pRg st="0" end="0"/>
                                            </p:txEl>
                                          </p:spTgt>
                                        </p:tgtEl>
                                        <p:attrNameLst>
                                          <p:attrName>style.visibility</p:attrName>
                                        </p:attrNameLst>
                                      </p:cBhvr>
                                      <p:to>
                                        <p:strVal val="visible"/>
                                      </p:to>
                                    </p:set>
                                    <p:animEffect transition="in" filter="randombar(horizontal)">
                                      <p:cBhvr>
                                        <p:cTn id="7" dur="500"/>
                                        <p:tgtEl>
                                          <p:spTgt spid="1741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7414"/>
                                        </p:tgtEl>
                                        <p:attrNameLst>
                                          <p:attrName>style.visibility</p:attrName>
                                        </p:attrNameLst>
                                      </p:cBhvr>
                                      <p:to>
                                        <p:strVal val="visible"/>
                                      </p:to>
                                    </p:set>
                                    <p:animEffect transition="in" filter="wipe(down)">
                                      <p:cBhvr>
                                        <p:cTn id="12" dur="500"/>
                                        <p:tgtEl>
                                          <p:spTgt spid="17414"/>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17415"/>
                                        </p:tgtEl>
                                        <p:attrNameLst>
                                          <p:attrName>style.visibility</p:attrName>
                                        </p:attrNameLst>
                                      </p:cBhvr>
                                      <p:to>
                                        <p:strVal val="visible"/>
                                      </p:to>
                                    </p:set>
                                    <p:animEffect transition="in" filter="wipe(down)">
                                      <p:cBhvr>
                                        <p:cTn id="15" dur="500"/>
                                        <p:tgtEl>
                                          <p:spTgt spid="17415"/>
                                        </p:tgtEl>
                                      </p:cBhvr>
                                    </p:animEffect>
                                  </p:childTnLst>
                                </p:cTn>
                              </p:par>
                              <p:par>
                                <p:cTn id="16" presetID="22" presetClass="entr" presetSubtype="4" fill="hold" nodeType="withEffect">
                                  <p:stCondLst>
                                    <p:cond delay="0"/>
                                  </p:stCondLst>
                                  <p:childTnLst>
                                    <p:set>
                                      <p:cBhvr>
                                        <p:cTn id="17" dur="1" fill="hold">
                                          <p:stCondLst>
                                            <p:cond delay="0"/>
                                          </p:stCondLst>
                                        </p:cTn>
                                        <p:tgtEl>
                                          <p:spTgt spid="17416"/>
                                        </p:tgtEl>
                                        <p:attrNameLst>
                                          <p:attrName>style.visibility</p:attrName>
                                        </p:attrNameLst>
                                      </p:cBhvr>
                                      <p:to>
                                        <p:strVal val="visible"/>
                                      </p:to>
                                    </p:set>
                                    <p:animEffect transition="in" filter="wipe(down)">
                                      <p:cBhvr>
                                        <p:cTn id="18" dur="500"/>
                                        <p:tgtEl>
                                          <p:spTgt spid="174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4" grpId="0"/>
      <p:bldP spid="174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5"/>
          <p:cNvSpPr txBox="1">
            <a:spLocks noChangeArrowheads="1"/>
          </p:cNvSpPr>
          <p:nvPr/>
        </p:nvSpPr>
        <p:spPr bwMode="auto">
          <a:xfrm>
            <a:off x="304800" y="838200"/>
            <a:ext cx="8458200" cy="762000"/>
          </a:xfrm>
          <a:prstGeom prst="rect">
            <a:avLst/>
          </a:prstGeom>
          <a:noFill/>
          <a:ln w="9525">
            <a:noFill/>
            <a:miter lim="800000"/>
            <a:headEnd/>
            <a:tailEnd/>
          </a:ln>
        </p:spPr>
        <p:txBody>
          <a:bodyPr>
            <a:spAutoFit/>
          </a:bodyPr>
          <a:lstStyle/>
          <a:p>
            <a:pPr>
              <a:spcBef>
                <a:spcPct val="50000"/>
              </a:spcBef>
            </a:pPr>
            <a:r>
              <a:rPr lang="en-US" sz="2200"/>
              <a:t>Nội dung và cách trình bày biên bản ở đây có những điểm gì giống và khác với biên bản cuộc họp ?</a:t>
            </a:r>
          </a:p>
        </p:txBody>
      </p:sp>
      <p:graphicFrame>
        <p:nvGraphicFramePr>
          <p:cNvPr id="15387" name="Group 27"/>
          <p:cNvGraphicFramePr>
            <a:graphicFrameLocks noGrp="1"/>
          </p:cNvGraphicFramePr>
          <p:nvPr>
            <p:extLst>
              <p:ext uri="{D42A27DB-BD31-4B8C-83A1-F6EECF244321}">
                <p14:modId xmlns:p14="http://schemas.microsoft.com/office/powerpoint/2010/main" val="3891657280"/>
              </p:ext>
            </p:extLst>
          </p:nvPr>
        </p:nvGraphicFramePr>
        <p:xfrm>
          <a:off x="125413" y="1887537"/>
          <a:ext cx="8915400" cy="3962400"/>
        </p:xfrm>
        <a:graphic>
          <a:graphicData uri="http://schemas.openxmlformats.org/drawingml/2006/table">
            <a:tbl>
              <a:tblPr/>
              <a:tblGrid>
                <a:gridCol w="6580187">
                  <a:extLst>
                    <a:ext uri="{9D8B030D-6E8A-4147-A177-3AD203B41FA5}">
                      <a16:colId xmlns:a16="http://schemas.microsoft.com/office/drawing/2014/main" val="20000"/>
                    </a:ext>
                  </a:extLst>
                </a:gridCol>
                <a:gridCol w="2335213">
                  <a:extLst>
                    <a:ext uri="{9D8B030D-6E8A-4147-A177-3AD203B41FA5}">
                      <a16:colId xmlns:a16="http://schemas.microsoft.com/office/drawing/2014/main" val="20001"/>
                    </a:ext>
                  </a:extLst>
                </a:gridCol>
              </a:tblGrid>
              <a:tr h="409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Sự giống nhau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5528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5378" name="Rectangle 18"/>
          <p:cNvSpPr>
            <a:spLocks noChangeArrowheads="1"/>
          </p:cNvSpPr>
          <p:nvPr/>
        </p:nvSpPr>
        <p:spPr bwMode="auto">
          <a:xfrm>
            <a:off x="160338" y="2378075"/>
            <a:ext cx="6545262" cy="3444875"/>
          </a:xfrm>
          <a:prstGeom prst="rect">
            <a:avLst/>
          </a:prstGeom>
          <a:noFill/>
          <a:ln w="9525">
            <a:noFill/>
            <a:miter lim="800000"/>
            <a:headEnd/>
            <a:tailEnd/>
          </a:ln>
        </p:spPr>
        <p:txBody>
          <a:bodyPr>
            <a:spAutoFit/>
          </a:bodyPr>
          <a:lstStyle/>
          <a:p>
            <a:r>
              <a:rPr lang="en-US" sz="2000"/>
              <a:t>- Ghi lại diễn biến để làm bằng  </a:t>
            </a:r>
          </a:p>
          <a:p>
            <a:r>
              <a:rPr lang="en-US" sz="2000"/>
              <a:t>  chứng</a:t>
            </a:r>
          </a:p>
          <a:p>
            <a:pPr>
              <a:buFontTx/>
              <a:buChar char="-"/>
            </a:pPr>
            <a:r>
              <a:rPr lang="en-US" sz="2000"/>
              <a:t> Phần mở đầu : có tên biên bản, có Quốc hiệu, tiêu ngữ</a:t>
            </a:r>
          </a:p>
          <a:p>
            <a:r>
              <a:rPr lang="en-US" sz="2000"/>
              <a:t>- Phần chính : cùng có ghi</a:t>
            </a:r>
          </a:p>
          <a:p>
            <a:r>
              <a:rPr lang="en-US" sz="2000"/>
              <a:t>+ Thời gian</a:t>
            </a:r>
          </a:p>
          <a:p>
            <a:r>
              <a:rPr lang="en-US" sz="2000"/>
              <a:t>+ Địa điểm</a:t>
            </a:r>
          </a:p>
          <a:p>
            <a:r>
              <a:rPr lang="en-US" sz="2000"/>
              <a:t>+ Thành phần có mặt</a:t>
            </a:r>
          </a:p>
          <a:p>
            <a:r>
              <a:rPr lang="en-US" sz="2000"/>
              <a:t>+ Nội dung sự việc</a:t>
            </a:r>
          </a:p>
          <a:p>
            <a:r>
              <a:rPr lang="en-US" sz="2000"/>
              <a:t>- Phần kết : cùng có ghi :</a:t>
            </a:r>
          </a:p>
          <a:p>
            <a:r>
              <a:rPr lang="en-US" sz="2000"/>
              <a:t>+ Ghi tên</a:t>
            </a:r>
          </a:p>
          <a:p>
            <a:r>
              <a:rPr lang="en-US" sz="2000"/>
              <a:t>+ Chữ kí của người có trách nhiệm.</a:t>
            </a:r>
          </a:p>
        </p:txBody>
      </p:sp>
      <p:sp>
        <p:nvSpPr>
          <p:cNvPr id="15380" name="Rectangle 20"/>
          <p:cNvSpPr>
            <a:spLocks noChangeArrowheads="1"/>
          </p:cNvSpPr>
          <p:nvPr/>
        </p:nvSpPr>
        <p:spPr bwMode="auto">
          <a:xfrm>
            <a:off x="6761163" y="2344737"/>
            <a:ext cx="4724400" cy="2225675"/>
          </a:xfrm>
          <a:prstGeom prst="rect">
            <a:avLst/>
          </a:prstGeom>
          <a:noFill/>
          <a:ln w="9525">
            <a:noFill/>
            <a:miter lim="800000"/>
            <a:headEnd/>
            <a:tailEnd/>
          </a:ln>
        </p:spPr>
        <p:txBody>
          <a:bodyPr>
            <a:spAutoFit/>
          </a:bodyPr>
          <a:lstStyle/>
          <a:p>
            <a:r>
              <a:rPr lang="en-US" sz="2000"/>
              <a:t>- Biên bản cuộc </a:t>
            </a:r>
          </a:p>
          <a:p>
            <a:r>
              <a:rPr lang="en-US" sz="2000"/>
              <a:t>  họp có: Báo cáo,</a:t>
            </a:r>
          </a:p>
          <a:p>
            <a:r>
              <a:rPr lang="en-US" sz="2000"/>
              <a:t>  phát biểu</a:t>
            </a:r>
          </a:p>
          <a:p>
            <a:r>
              <a:rPr lang="en-US" sz="2000"/>
              <a:t>- Biên bản một vụ</a:t>
            </a:r>
          </a:p>
          <a:p>
            <a:r>
              <a:rPr lang="en-US" sz="2000"/>
              <a:t>  việc có: Lời khai </a:t>
            </a:r>
          </a:p>
          <a:p>
            <a:r>
              <a:rPr lang="en-US" sz="2000"/>
              <a:t>  của những người</a:t>
            </a:r>
          </a:p>
          <a:p>
            <a:r>
              <a:rPr lang="en-US" sz="2000"/>
              <a:t>  có mặt</a:t>
            </a:r>
          </a:p>
        </p:txBody>
      </p:sp>
      <p:sp>
        <p:nvSpPr>
          <p:cNvPr id="15381" name="Rectangle 21"/>
          <p:cNvSpPr>
            <a:spLocks noChangeArrowheads="1"/>
          </p:cNvSpPr>
          <p:nvPr/>
        </p:nvSpPr>
        <p:spPr bwMode="auto">
          <a:xfrm>
            <a:off x="6948488" y="1887537"/>
            <a:ext cx="1865312" cy="396875"/>
          </a:xfrm>
          <a:prstGeom prst="rect">
            <a:avLst/>
          </a:prstGeom>
          <a:noFill/>
          <a:ln w="9525">
            <a:noFill/>
            <a:miter lim="800000"/>
            <a:headEnd/>
            <a:tailEnd/>
          </a:ln>
        </p:spPr>
        <p:txBody>
          <a:bodyPr wrap="none">
            <a:spAutoFit/>
          </a:bodyPr>
          <a:lstStyle/>
          <a:p>
            <a:pPr>
              <a:spcBef>
                <a:spcPct val="20000"/>
              </a:spcBef>
            </a:pPr>
            <a:r>
              <a:rPr lang="en-US" sz="2000" b="1"/>
              <a:t>Sự khác nhau</a:t>
            </a:r>
          </a:p>
        </p:txBody>
      </p:sp>
      <p:sp>
        <p:nvSpPr>
          <p:cNvPr id="2" name="Subtitle 1"/>
          <p:cNvSpPr>
            <a:spLocks noGrp="1"/>
          </p:cNvSpPr>
          <p:nvPr>
            <p:ph type="subTitle" idx="1"/>
          </p:nvPr>
        </p:nvSpPr>
        <p:spPr>
          <a:xfrm>
            <a:off x="1371600" y="2998787"/>
            <a:ext cx="6400800" cy="1752600"/>
          </a:xfrm>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15387"/>
                                        </p:tgtEl>
                                        <p:attrNameLst>
                                          <p:attrName>style.visibility</p:attrName>
                                        </p:attrNameLst>
                                      </p:cBhvr>
                                      <p:to>
                                        <p:strVal val="visible"/>
                                      </p:to>
                                    </p:set>
                                    <p:animEffect transition="in" filter="randombar(horizontal)">
                                      <p:cBhvr>
                                        <p:cTn id="7" dur="500"/>
                                        <p:tgtEl>
                                          <p:spTgt spid="15387"/>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5381"/>
                                        </p:tgtEl>
                                        <p:attrNameLst>
                                          <p:attrName>style.visibility</p:attrName>
                                        </p:attrNameLst>
                                      </p:cBhvr>
                                      <p:to>
                                        <p:strVal val="visible"/>
                                      </p:to>
                                    </p:set>
                                    <p:animEffect transition="in" filter="randombar(horizontal)">
                                      <p:cBhvr>
                                        <p:cTn id="10" dur="500"/>
                                        <p:tgtEl>
                                          <p:spTgt spid="15381"/>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15378"/>
                                        </p:tgtEl>
                                        <p:attrNameLst>
                                          <p:attrName>style.visibility</p:attrName>
                                        </p:attrNameLst>
                                      </p:cBhvr>
                                      <p:to>
                                        <p:strVal val="visible"/>
                                      </p:to>
                                    </p:set>
                                    <p:animEffect transition="in" filter="randombar(horizontal)">
                                      <p:cBhvr>
                                        <p:cTn id="15" dur="500"/>
                                        <p:tgtEl>
                                          <p:spTgt spid="15378"/>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15380"/>
                                        </p:tgtEl>
                                        <p:attrNameLst>
                                          <p:attrName>style.visibility</p:attrName>
                                        </p:attrNameLst>
                                      </p:cBhvr>
                                      <p:to>
                                        <p:strVal val="visible"/>
                                      </p:to>
                                    </p:set>
                                    <p:animEffect transition="in" filter="randombar(horizontal)">
                                      <p:cBhvr>
                                        <p:cTn id="20" dur="500"/>
                                        <p:tgtEl>
                                          <p:spTgt spid="153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8" grpId="0"/>
      <p:bldP spid="15380" grpId="0"/>
      <p:bldP spid="1538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9"/>
          <p:cNvSpPr txBox="1">
            <a:spLocks noChangeArrowheads="1"/>
          </p:cNvSpPr>
          <p:nvPr/>
        </p:nvSpPr>
        <p:spPr bwMode="auto">
          <a:xfrm>
            <a:off x="533400" y="2511425"/>
            <a:ext cx="8153400" cy="1200150"/>
          </a:xfrm>
          <a:prstGeom prst="rect">
            <a:avLst/>
          </a:prstGeom>
          <a:noFill/>
          <a:ln w="9525">
            <a:noFill/>
            <a:miter lim="800000"/>
            <a:headEnd/>
            <a:tailEnd/>
          </a:ln>
        </p:spPr>
        <p:txBody>
          <a:bodyPr>
            <a:spAutoFit/>
          </a:bodyPr>
          <a:lstStyle/>
          <a:p>
            <a:pPr>
              <a:spcBef>
                <a:spcPct val="50000"/>
              </a:spcBef>
            </a:pPr>
            <a:r>
              <a:rPr lang="en-US" sz="2400"/>
              <a:t>2. </a:t>
            </a:r>
            <a:r>
              <a:rPr lang="en-US" sz="2400" i="1"/>
              <a:t>Giả sử em là bác sĩ trực phiên cụ Ún</a:t>
            </a:r>
            <a:r>
              <a:rPr lang="en-US" sz="1600" i="1"/>
              <a:t> </a:t>
            </a:r>
            <a:r>
              <a:rPr lang="en-US" sz="2400" i="1"/>
              <a:t>trốn viện ( bài                      </a:t>
            </a:r>
            <a:r>
              <a:rPr lang="en-US" sz="2400" b="1" i="1"/>
              <a:t>Thầy cúng đi bệnh viện</a:t>
            </a:r>
            <a:r>
              <a:rPr lang="en-US" sz="2400" i="1"/>
              <a:t> ). Dựa theo mẫu biên bản vừa đọc ở bài tập 1, em hãy lập biên bản về việc này.</a:t>
            </a:r>
          </a:p>
        </p:txBody>
      </p:sp>
      <p:sp>
        <p:nvSpPr>
          <p:cNvPr id="2" name="Subtitle 1"/>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ext Box 5"/>
          <p:cNvSpPr txBox="1">
            <a:spLocks noChangeArrowheads="1"/>
          </p:cNvSpPr>
          <p:nvPr/>
        </p:nvSpPr>
        <p:spPr bwMode="auto">
          <a:xfrm>
            <a:off x="201613" y="838200"/>
            <a:ext cx="8458200" cy="427037"/>
          </a:xfrm>
          <a:prstGeom prst="rect">
            <a:avLst/>
          </a:prstGeom>
          <a:noFill/>
          <a:ln w="9525">
            <a:noFill/>
            <a:miter lim="800000"/>
            <a:headEnd/>
            <a:tailEnd/>
          </a:ln>
        </p:spPr>
        <p:txBody>
          <a:bodyPr>
            <a:spAutoFit/>
          </a:bodyPr>
          <a:lstStyle/>
          <a:p>
            <a:pPr>
              <a:spcBef>
                <a:spcPct val="50000"/>
              </a:spcBef>
            </a:pPr>
            <a:r>
              <a:rPr lang="en-US" sz="2200" b="1" i="1" u="sng"/>
              <a:t>G</a:t>
            </a:r>
            <a:r>
              <a:rPr lang="en-US" b="1" i="1" u="sng"/>
              <a:t>ợi ý</a:t>
            </a:r>
            <a:endParaRPr lang="en-US" sz="2200" b="1" i="1" u="sng"/>
          </a:p>
        </p:txBody>
      </p:sp>
      <p:sp>
        <p:nvSpPr>
          <p:cNvPr id="8197" name="Text Box 6"/>
          <p:cNvSpPr txBox="1">
            <a:spLocks noChangeArrowheads="1"/>
          </p:cNvSpPr>
          <p:nvPr/>
        </p:nvSpPr>
        <p:spPr bwMode="auto">
          <a:xfrm>
            <a:off x="430213" y="1231900"/>
            <a:ext cx="7696200" cy="1054100"/>
          </a:xfrm>
          <a:prstGeom prst="rect">
            <a:avLst/>
          </a:prstGeom>
          <a:noFill/>
          <a:ln w="9525">
            <a:noFill/>
            <a:miter lim="800000"/>
            <a:headEnd/>
            <a:tailEnd/>
          </a:ln>
        </p:spPr>
        <p:txBody>
          <a:bodyPr>
            <a:spAutoFit/>
          </a:bodyPr>
          <a:lstStyle/>
          <a:p>
            <a:pPr>
              <a:spcBef>
                <a:spcPct val="50000"/>
              </a:spcBef>
            </a:pPr>
            <a:r>
              <a:rPr lang="en-US"/>
              <a:t>Biên bản cần phản ánh đầy đủ sự việc và trình bày theo đúng thể thức, cụ thể như sau :</a:t>
            </a:r>
          </a:p>
          <a:p>
            <a:pPr>
              <a:spcBef>
                <a:spcPct val="50000"/>
              </a:spcBef>
            </a:pPr>
            <a:endParaRPr lang="en-US"/>
          </a:p>
        </p:txBody>
      </p:sp>
      <p:sp>
        <p:nvSpPr>
          <p:cNvPr id="8198" name="Text Box 7"/>
          <p:cNvSpPr txBox="1">
            <a:spLocks noChangeArrowheads="1"/>
          </p:cNvSpPr>
          <p:nvPr/>
        </p:nvSpPr>
        <p:spPr bwMode="auto">
          <a:xfrm>
            <a:off x="528638" y="1851025"/>
            <a:ext cx="7086600" cy="1192212"/>
          </a:xfrm>
          <a:prstGeom prst="rect">
            <a:avLst/>
          </a:prstGeom>
          <a:noFill/>
          <a:ln w="9525">
            <a:noFill/>
            <a:miter lim="800000"/>
            <a:headEnd/>
            <a:tailEnd/>
          </a:ln>
        </p:spPr>
        <p:txBody>
          <a:bodyPr>
            <a:spAutoFit/>
          </a:bodyPr>
          <a:lstStyle/>
          <a:p>
            <a:pPr marL="342900" indent="-342900">
              <a:spcBef>
                <a:spcPct val="50000"/>
              </a:spcBef>
            </a:pPr>
            <a:r>
              <a:rPr lang="en-US" b="1"/>
              <a:t>a) Mở đầu</a:t>
            </a:r>
          </a:p>
          <a:p>
            <a:pPr marL="342900" indent="-342900">
              <a:spcBef>
                <a:spcPct val="50000"/>
              </a:spcBef>
            </a:pPr>
            <a:r>
              <a:rPr lang="en-US"/>
              <a:t>     - Quốc hiệu và tiêu ngữ.</a:t>
            </a:r>
          </a:p>
          <a:p>
            <a:pPr marL="342900" indent="-342900">
              <a:spcBef>
                <a:spcPct val="50000"/>
              </a:spcBef>
            </a:pPr>
            <a:r>
              <a:rPr lang="en-US"/>
              <a:t>     - Tên biên bản ( VD : biên bản về việc bệnh nhân trốn viện ).</a:t>
            </a:r>
          </a:p>
        </p:txBody>
      </p:sp>
      <p:sp>
        <p:nvSpPr>
          <p:cNvPr id="8199" name="Text Box 8"/>
          <p:cNvSpPr txBox="1">
            <a:spLocks noChangeArrowheads="1"/>
          </p:cNvSpPr>
          <p:nvPr/>
        </p:nvSpPr>
        <p:spPr bwMode="auto">
          <a:xfrm>
            <a:off x="539750" y="3073400"/>
            <a:ext cx="8686800" cy="2430462"/>
          </a:xfrm>
          <a:prstGeom prst="rect">
            <a:avLst/>
          </a:prstGeom>
          <a:noFill/>
          <a:ln w="9525">
            <a:noFill/>
            <a:miter lim="800000"/>
            <a:headEnd/>
            <a:tailEnd/>
          </a:ln>
        </p:spPr>
        <p:txBody>
          <a:bodyPr>
            <a:spAutoFit/>
          </a:bodyPr>
          <a:lstStyle/>
          <a:p>
            <a:pPr>
              <a:spcBef>
                <a:spcPct val="50000"/>
              </a:spcBef>
            </a:pPr>
            <a:r>
              <a:rPr lang="en-US" b="1"/>
              <a:t>b) Nội dung chính</a:t>
            </a:r>
          </a:p>
          <a:p>
            <a:pPr>
              <a:spcBef>
                <a:spcPct val="50000"/>
              </a:spcBef>
            </a:pPr>
            <a:r>
              <a:rPr lang="en-US"/>
              <a:t>    - Ngày tháng, địa điểm lập biên bản.</a:t>
            </a:r>
          </a:p>
          <a:p>
            <a:pPr>
              <a:spcBef>
                <a:spcPct val="50000"/>
              </a:spcBef>
            </a:pPr>
            <a:r>
              <a:rPr lang="en-US"/>
              <a:t>    - Những người lập biên bản ( VD : các bác sĩ, y tá trực, bệnh nhân cùng phòng).</a:t>
            </a:r>
          </a:p>
          <a:p>
            <a:pPr>
              <a:spcBef>
                <a:spcPct val="50000"/>
              </a:spcBef>
            </a:pPr>
            <a:r>
              <a:rPr lang="en-US"/>
              <a:t>    - Tường trình sự việc bệnh nhân vắng mặt ( Ai phát hiện bệnh nhân vắng mặt,</a:t>
            </a:r>
          </a:p>
          <a:p>
            <a:pPr>
              <a:spcBef>
                <a:spcPct val="50000"/>
              </a:spcBef>
            </a:pPr>
            <a:r>
              <a:rPr lang="en-US"/>
              <a:t>      phát hiện lúc mấy giờ, đã tìm bệnh nhân ở những chỗ nào mà không thấy ? …).</a:t>
            </a:r>
          </a:p>
          <a:p>
            <a:pPr>
              <a:spcBef>
                <a:spcPct val="50000"/>
              </a:spcBef>
            </a:pPr>
            <a:r>
              <a:rPr lang="en-US"/>
              <a:t>    - Nêu cách giải quyết ( tìm bệnh nhân về ngay bệnh viện để mổ ).</a:t>
            </a:r>
          </a:p>
        </p:txBody>
      </p:sp>
      <p:sp>
        <p:nvSpPr>
          <p:cNvPr id="8200" name="Text Box 9"/>
          <p:cNvSpPr txBox="1">
            <a:spLocks noChangeArrowheads="1"/>
          </p:cNvSpPr>
          <p:nvPr/>
        </p:nvSpPr>
        <p:spPr bwMode="auto">
          <a:xfrm>
            <a:off x="534988" y="5499100"/>
            <a:ext cx="5715000" cy="779462"/>
          </a:xfrm>
          <a:prstGeom prst="rect">
            <a:avLst/>
          </a:prstGeom>
          <a:noFill/>
          <a:ln w="9525">
            <a:noFill/>
            <a:miter lim="800000"/>
            <a:headEnd/>
            <a:tailEnd/>
          </a:ln>
        </p:spPr>
        <p:txBody>
          <a:bodyPr>
            <a:spAutoFit/>
          </a:bodyPr>
          <a:lstStyle/>
          <a:p>
            <a:pPr>
              <a:spcBef>
                <a:spcPct val="50000"/>
              </a:spcBef>
            </a:pPr>
            <a:r>
              <a:rPr lang="en-US" b="1"/>
              <a:t>c) Kết thúc</a:t>
            </a:r>
          </a:p>
          <a:p>
            <a:pPr>
              <a:spcBef>
                <a:spcPct val="50000"/>
              </a:spcBef>
            </a:pPr>
            <a:r>
              <a:rPr lang="en-US"/>
              <a:t>    Các thành viên có mặt kí tên vào biên bản.</a:t>
            </a:r>
          </a:p>
        </p:txBody>
      </p:sp>
      <p:sp>
        <p:nvSpPr>
          <p:cNvPr id="2" name="Subtitle 1"/>
          <p:cNvSpPr>
            <a:spLocks noGrp="1"/>
          </p:cNvSpPr>
          <p:nvPr>
            <p:ph type="subTitle" idx="1"/>
          </p:nvPr>
        </p:nvSpPr>
        <p:spPr>
          <a:xfrm>
            <a:off x="1371600" y="3328987"/>
            <a:ext cx="6400800" cy="1752600"/>
          </a:xfrm>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3"/>
          <p:cNvGraphicFramePr>
            <a:graphicFrameLocks noGrp="1" noChangeAspect="1"/>
          </p:cNvGraphicFramePr>
          <p:nvPr>
            <p:ph idx="1"/>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1027" name="Slide" r:id="rId3" imgW="3024188" imgH="2268141" progId="PowerPoint.Slide.8">
                  <p:embed/>
                </p:oleObj>
              </mc:Choice>
              <mc:Fallback>
                <p:oleObj name="Slide" r:id="rId3" imgW="3024188" imgH="2268141" progId="PowerPoint.Slide.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7" name="Text Box 6"/>
          <p:cNvSpPr txBox="1">
            <a:spLocks noChangeArrowheads="1"/>
          </p:cNvSpPr>
          <p:nvPr/>
        </p:nvSpPr>
        <p:spPr bwMode="auto">
          <a:xfrm>
            <a:off x="650875" y="2078038"/>
            <a:ext cx="7315200" cy="1784350"/>
          </a:xfrm>
          <a:prstGeom prst="rect">
            <a:avLst/>
          </a:prstGeom>
          <a:noFill/>
          <a:ln w="9525">
            <a:noFill/>
            <a:miter lim="800000"/>
            <a:headEnd/>
            <a:tailEnd/>
          </a:ln>
        </p:spPr>
        <p:txBody>
          <a:bodyPr>
            <a:spAutoFit/>
          </a:bodyPr>
          <a:lstStyle/>
          <a:p>
            <a:pPr>
              <a:spcBef>
                <a:spcPct val="50000"/>
              </a:spcBef>
            </a:pPr>
            <a:r>
              <a:rPr lang="en-US" sz="4400" b="1">
                <a:solidFill>
                  <a:srgbClr val="008080"/>
                </a:solidFill>
              </a:rPr>
              <a:t>TIẾT HỌC ĐẾN ĐÂY</a:t>
            </a:r>
          </a:p>
          <a:p>
            <a:pPr>
              <a:spcBef>
                <a:spcPct val="50000"/>
              </a:spcBef>
            </a:pPr>
            <a:r>
              <a:rPr lang="en-US" sz="4400" b="1">
                <a:solidFill>
                  <a:srgbClr val="008080"/>
                </a:solidFill>
              </a:rPr>
              <a:t>     ĐÃ KẾT THÚC</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116</TotalTime>
  <Words>431</Words>
  <Application>Microsoft Office PowerPoint</Application>
  <PresentationFormat>On-screen Show (4:3)</PresentationFormat>
  <Paragraphs>44</Paragraphs>
  <Slides>7</Slides>
  <Notes>0</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0" baseType="lpstr">
      <vt:lpstr>Arial</vt:lpstr>
      <vt:lpstr>Default Design</vt:lpstr>
      <vt:lpstr>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Thứ sáu ngày 18 tháng 12 năm 2009</dc:title>
  <dc:creator>Dell</dc:creator>
  <cp:lastModifiedBy>Hp</cp:lastModifiedBy>
  <cp:revision>24</cp:revision>
  <dcterms:created xsi:type="dcterms:W3CDTF">2004-01-07T19:33:33Z</dcterms:created>
  <dcterms:modified xsi:type="dcterms:W3CDTF">2024-01-07T16:07:52Z</dcterms:modified>
</cp:coreProperties>
</file>