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1" roundtripDataSignature="AMtx7mhTyVW9h5G7ygWULXOdKd5w9wOe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6" name="Google Shape;16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5" name="Google Shape;17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2" name="Google Shape;18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0" name="Google Shape;19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6" name="Google Shape;19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2" name="Google Shape;20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3" name="Google Shape;9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0" name="Google Shape;11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6" name="Google Shape;11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4" name="Google Shape;12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0" name="Google Shape;13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 name="Google Shape;14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1" name="Google Shape;1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7" name="Google Shape;15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6012656" y="771526"/>
            <a:ext cx="3290888"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1821656" y="-1209674"/>
            <a:ext cx="3290888"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1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0"/>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2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457200" y="900114"/>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2"/>
          <p:cNvSpPr txBox="1"/>
          <p:nvPr>
            <p:ph idx="2" type="body"/>
          </p:nvPr>
        </p:nvSpPr>
        <p:spPr>
          <a:xfrm>
            <a:off x="4648200" y="900114"/>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3"/>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3"/>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3"/>
          <p:cNvSpPr txBox="1"/>
          <p:nvPr>
            <p:ph idx="3" type="body"/>
          </p:nvPr>
        </p:nvSpPr>
        <p:spPr>
          <a:xfrm>
            <a:off x="4645028"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3"/>
          <p:cNvSpPr txBox="1"/>
          <p:nvPr>
            <p:ph idx="4" type="body"/>
          </p:nvPr>
        </p:nvSpPr>
        <p:spPr>
          <a:xfrm>
            <a:off x="4645028"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457203"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3575050" y="204789"/>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5"/>
          <p:cNvSpPr txBox="1"/>
          <p:nvPr>
            <p:ph idx="2" type="body"/>
          </p:nvPr>
        </p:nvSpPr>
        <p:spPr>
          <a:xfrm>
            <a:off x="457203" y="1076327"/>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1792288" y="459581"/>
            <a:ext cx="5486400" cy="3086100"/>
          </a:xfrm>
          <a:prstGeom prst="rect">
            <a:avLst/>
          </a:prstGeom>
          <a:noFill/>
          <a:ln>
            <a:noFill/>
          </a:ln>
        </p:spPr>
      </p:sp>
      <p:sp>
        <p:nvSpPr>
          <p:cNvPr id="68" name="Google Shape;68;p26"/>
          <p:cNvSpPr txBox="1"/>
          <p:nvPr>
            <p:ph idx="1" type="body"/>
          </p:nvPr>
        </p:nvSpPr>
        <p:spPr>
          <a:xfrm>
            <a:off x="1792288" y="4025504"/>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9pPr>
          </a:lstStyle>
          <a:p/>
        </p:txBody>
      </p:sp>
      <p:sp>
        <p:nvSpPr>
          <p:cNvPr id="13" name="Google Shape;13;p1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1" i="0" sz="2800" u="none" cap="none" strike="noStrike">
                <a:solidFill>
                  <a:schemeClr val="dk1"/>
                </a:solidFill>
                <a:latin typeface="Times New Roman"/>
                <a:ea typeface="Times New Roman"/>
                <a:cs typeface="Times New Roman"/>
                <a:sym typeface="Times New Roman"/>
              </a:defRPr>
            </a:lvl9pPr>
          </a:lstStyle>
          <a:p/>
        </p:txBody>
      </p:sp>
      <p:sp>
        <p:nvSpPr>
          <p:cNvPr id="14" name="Google Shape;14;p1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1" i="0" sz="12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spcAft>
                <a:spcPts val="0"/>
              </a:spcAft>
              <a:buNone/>
              <a:defRPr b="1" i="0" sz="12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spcAft>
                <a:spcPts val="0"/>
              </a:spcAft>
              <a:buNone/>
              <a:defRPr b="1" i="0" sz="12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spcAft>
                <a:spcPts val="0"/>
              </a:spcAft>
              <a:buNone/>
              <a:defRPr b="1" i="0" sz="12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spcAft>
                <a:spcPts val="0"/>
              </a:spcAft>
              <a:buNone/>
              <a:defRPr b="1" i="0" sz="12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spcAft>
                <a:spcPts val="0"/>
              </a:spcAft>
              <a:buNone/>
              <a:defRPr b="1" i="0" sz="12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spcAft>
                <a:spcPts val="0"/>
              </a:spcAft>
              <a:buNone/>
              <a:defRPr b="1" i="0" sz="12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spcAft>
                <a:spcPts val="0"/>
              </a:spcAft>
              <a:buNone/>
              <a:defRPr b="1" i="0" sz="12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spcAft>
                <a:spcPts val="0"/>
              </a:spcAft>
              <a:buNone/>
              <a:defRPr b="1"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7.jpg"/><Relationship Id="rId7"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p:nvPr/>
        </p:nvSpPr>
        <p:spPr>
          <a:xfrm>
            <a:off x="0" y="2310140"/>
            <a:ext cx="184731"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b="1" i="0" sz="2800" u="none" cap="none" strike="noStrike">
              <a:solidFill>
                <a:schemeClr val="dk1"/>
              </a:solidFill>
              <a:latin typeface="Times New Roman"/>
              <a:ea typeface="Times New Roman"/>
              <a:cs typeface="Times New Roman"/>
              <a:sym typeface="Times New Roman"/>
            </a:endParaRPr>
          </a:p>
        </p:txBody>
      </p:sp>
      <p:sp>
        <p:nvSpPr>
          <p:cNvPr id="89" name="Google Shape;89;p1"/>
          <p:cNvSpPr/>
          <p:nvPr/>
        </p:nvSpPr>
        <p:spPr>
          <a:xfrm>
            <a:off x="152400" y="2424440"/>
            <a:ext cx="184731"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b="1" i="0" sz="2800" u="none" cap="none" strike="noStrike">
              <a:solidFill>
                <a:schemeClr val="dk1"/>
              </a:solidFill>
              <a:latin typeface="Times New Roman"/>
              <a:ea typeface="Times New Roman"/>
              <a:cs typeface="Times New Roman"/>
              <a:sym typeface="Times New Roman"/>
            </a:endParaRPr>
          </a:p>
        </p:txBody>
      </p:sp>
      <p:sp>
        <p:nvSpPr>
          <p:cNvPr id="90" name="Google Shape;90;p1"/>
          <p:cNvSpPr txBox="1"/>
          <p:nvPr/>
        </p:nvSpPr>
        <p:spPr>
          <a:xfrm>
            <a:off x="1524000" y="1294477"/>
            <a:ext cx="617220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FF0000"/>
                </a:solidFill>
                <a:latin typeface="Times New Roman"/>
                <a:ea typeface="Times New Roman"/>
                <a:cs typeface="Times New Roman"/>
                <a:sym typeface="Times New Roman"/>
              </a:rPr>
              <a:t>KĨ THUẬT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nvSpPr>
        <p:spPr>
          <a:xfrm>
            <a:off x="481445" y="494079"/>
            <a:ext cx="5181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0000FF"/>
                </a:solidFill>
                <a:latin typeface="Times New Roman"/>
                <a:ea typeface="Times New Roman"/>
                <a:cs typeface="Times New Roman"/>
                <a:sym typeface="Times New Roman"/>
              </a:rPr>
              <a:t>b) Cho gà uống </a:t>
            </a:r>
            <a:endParaRPr/>
          </a:p>
        </p:txBody>
      </p:sp>
      <p:sp>
        <p:nvSpPr>
          <p:cNvPr id="169" name="Google Shape;169;p11"/>
          <p:cNvSpPr txBox="1"/>
          <p:nvPr/>
        </p:nvSpPr>
        <p:spPr>
          <a:xfrm>
            <a:off x="481445" y="955744"/>
            <a:ext cx="794467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400">
                <a:solidFill>
                  <a:schemeClr val="dk1"/>
                </a:solidFill>
                <a:latin typeface="Times New Roman"/>
                <a:ea typeface="Times New Roman"/>
                <a:cs typeface="Times New Roman"/>
                <a:sym typeface="Times New Roman"/>
              </a:rPr>
              <a:t>-  Do thức ăn chủ yếu của gà là thức ăn khô. Vì vậy, khi nuôi gà phải thường xuyên cung cấp đủ nước cho gà uống.</a:t>
            </a:r>
            <a:endParaRPr/>
          </a:p>
        </p:txBody>
      </p:sp>
      <p:sp>
        <p:nvSpPr>
          <p:cNvPr id="170" name="Google Shape;170;p11"/>
          <p:cNvSpPr txBox="1"/>
          <p:nvPr/>
        </p:nvSpPr>
        <p:spPr>
          <a:xfrm>
            <a:off x="481445" y="1786741"/>
            <a:ext cx="8382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400">
                <a:solidFill>
                  <a:schemeClr val="dk1"/>
                </a:solidFill>
                <a:latin typeface="Times New Roman"/>
                <a:ea typeface="Times New Roman"/>
                <a:cs typeface="Times New Roman"/>
                <a:sym typeface="Times New Roman"/>
              </a:rPr>
              <a:t>-  Nước cho gà uống phải là nước sạch và đựng trong máng sạch. Về mùa đông có thể hoà nước ấm cho gà uống.</a:t>
            </a:r>
            <a:endParaRPr/>
          </a:p>
        </p:txBody>
      </p:sp>
      <p:sp>
        <p:nvSpPr>
          <p:cNvPr id="171" name="Google Shape;171;p11"/>
          <p:cNvSpPr txBox="1"/>
          <p:nvPr/>
        </p:nvSpPr>
        <p:spPr>
          <a:xfrm>
            <a:off x="533400" y="2604299"/>
            <a:ext cx="8382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400">
                <a:solidFill>
                  <a:schemeClr val="dk1"/>
                </a:solidFill>
                <a:latin typeface="Times New Roman"/>
                <a:ea typeface="Times New Roman"/>
                <a:cs typeface="Times New Roman"/>
                <a:sym typeface="Times New Roman"/>
              </a:rPr>
              <a:t>-  Trong máng uống phải luôn có đủ nước sạch. Máng uống nên đặt gần máng ăn vì gà có thói quen vừa ăn, vừa uống.</a:t>
            </a:r>
            <a:endParaRPr/>
          </a:p>
        </p:txBody>
      </p:sp>
      <p:sp>
        <p:nvSpPr>
          <p:cNvPr id="172" name="Google Shape;172;p11"/>
          <p:cNvSpPr txBox="1"/>
          <p:nvPr/>
        </p:nvSpPr>
        <p:spPr>
          <a:xfrm>
            <a:off x="533400" y="3435296"/>
            <a:ext cx="85277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400">
                <a:solidFill>
                  <a:schemeClr val="dk1"/>
                </a:solidFill>
                <a:latin typeface="Times New Roman"/>
                <a:ea typeface="Times New Roman"/>
                <a:cs typeface="Times New Roman"/>
                <a:sym typeface="Times New Roman"/>
              </a:rPr>
              <a:t>-  Hằng ngày phải thay nước trong máng. Nếu thấy nước trong máng bị vẩn đục nhiều, cần thay nước ngay.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2"/>
          <p:cNvSpPr/>
          <p:nvPr/>
        </p:nvSpPr>
        <p:spPr>
          <a:xfrm>
            <a:off x="2946900" y="625800"/>
            <a:ext cx="3250200" cy="603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u="sng">
                <a:solidFill>
                  <a:srgbClr val="FF0000"/>
                </a:solidFill>
                <a:latin typeface="Times New Roman"/>
                <a:ea typeface="Times New Roman"/>
                <a:cs typeface="Times New Roman"/>
                <a:sym typeface="Times New Roman"/>
              </a:rPr>
              <a:t>Ghi nhớ</a:t>
            </a:r>
            <a:endParaRPr b="1" sz="3600">
              <a:solidFill>
                <a:srgbClr val="FF0000"/>
              </a:solidFill>
              <a:latin typeface="Times New Roman"/>
              <a:ea typeface="Times New Roman"/>
              <a:cs typeface="Times New Roman"/>
              <a:sym typeface="Times New Roman"/>
            </a:endParaRPr>
          </a:p>
        </p:txBody>
      </p:sp>
      <p:sp>
        <p:nvSpPr>
          <p:cNvPr id="178" name="Google Shape;178;p12"/>
          <p:cNvSpPr txBox="1"/>
          <p:nvPr/>
        </p:nvSpPr>
        <p:spPr>
          <a:xfrm>
            <a:off x="2193925" y="557212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sz="1800">
              <a:solidFill>
                <a:schemeClr val="dk1"/>
              </a:solidFill>
              <a:latin typeface="Times New Roman"/>
              <a:ea typeface="Times New Roman"/>
              <a:cs typeface="Times New Roman"/>
              <a:sym typeface="Times New Roman"/>
            </a:endParaRPr>
          </a:p>
        </p:txBody>
      </p:sp>
      <p:sp>
        <p:nvSpPr>
          <p:cNvPr id="179" name="Google Shape;179;p12"/>
          <p:cNvSpPr/>
          <p:nvPr/>
        </p:nvSpPr>
        <p:spPr>
          <a:xfrm>
            <a:off x="762000" y="1276350"/>
            <a:ext cx="7543800"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  - </a:t>
            </a:r>
            <a:r>
              <a:rPr b="0" lang="en-US" sz="2800">
                <a:solidFill>
                  <a:schemeClr val="dk1"/>
                </a:solidFill>
                <a:latin typeface="Times New Roman"/>
                <a:ea typeface="Times New Roman"/>
                <a:cs typeface="Times New Roman"/>
                <a:sym typeface="Times New Roman"/>
              </a:rPr>
              <a:t>Chăm sóc gà nhằm giúp gà khoẻ mạnh, mau lớn và có sức chống bệnh tốt.</a:t>
            </a:r>
            <a:endParaRPr/>
          </a:p>
          <a:p>
            <a:pPr indent="0" lvl="0" marL="0" marR="0" rtl="0" algn="just">
              <a:spcBef>
                <a:spcPts val="1400"/>
              </a:spcBef>
              <a:spcAft>
                <a:spcPts val="0"/>
              </a:spcAft>
              <a:buNone/>
            </a:pPr>
            <a:r>
              <a:rPr b="0" lang="en-US" sz="2800">
                <a:solidFill>
                  <a:schemeClr val="dk1"/>
                </a:solidFill>
                <a:latin typeface="Times New Roman"/>
                <a:ea typeface="Times New Roman"/>
                <a:cs typeface="Times New Roman"/>
                <a:sym typeface="Times New Roman"/>
              </a:rPr>
              <a:t>  </a:t>
            </a:r>
            <a:r>
              <a:rPr b="1" lang="en-US" sz="2800">
                <a:solidFill>
                  <a:schemeClr val="dk1"/>
                </a:solidFill>
                <a:latin typeface="Times New Roman"/>
                <a:ea typeface="Times New Roman"/>
                <a:cs typeface="Times New Roman"/>
                <a:sym typeface="Times New Roman"/>
              </a:rPr>
              <a:t>- </a:t>
            </a:r>
            <a:r>
              <a:rPr b="0" lang="en-US" sz="2800">
                <a:solidFill>
                  <a:schemeClr val="dk1"/>
                </a:solidFill>
                <a:latin typeface="Times New Roman"/>
                <a:ea typeface="Times New Roman"/>
                <a:cs typeface="Times New Roman"/>
                <a:sym typeface="Times New Roman"/>
              </a:rPr>
              <a:t>Khi chăm sóc gà cần chú ý sưởi ấm cho gà con, chống nóng, chống rét và phòng ngộ độc thức ăn cho gà.</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p:nvPr/>
        </p:nvSpPr>
        <p:spPr>
          <a:xfrm rot="-1408260">
            <a:off x="381000" y="571501"/>
            <a:ext cx="2324100" cy="392906"/>
          </a:xfrm>
          <a:prstGeom prst="rect">
            <a:avLst/>
          </a:prstGeom>
        </p:spPr>
        <p:txBody>
          <a:bodyPr>
            <a:prstTxWarp prst="textPlain"/>
          </a:bodyPr>
          <a:lstStyle/>
          <a:p>
            <a:pPr lvl="0" algn="ctr"/>
            <a:r>
              <a:rPr b="1" i="0">
                <a:ln cap="flat" cmpd="sng" w="19050">
                  <a:solidFill>
                    <a:srgbClr val="0000FF"/>
                  </a:solidFill>
                  <a:prstDash val="solid"/>
                  <a:round/>
                  <a:headEnd len="sm" w="sm" type="none"/>
                  <a:tailEnd len="sm" w="sm" type="none"/>
                </a:ln>
                <a:solidFill>
                  <a:srgbClr val="FF3300"/>
                </a:solidFill>
                <a:latin typeface="Times New Roman"/>
              </a:rPr>
              <a:t>TRÒ CHƠI</a:t>
            </a:r>
          </a:p>
        </p:txBody>
      </p:sp>
      <p:sp>
        <p:nvSpPr>
          <p:cNvPr id="185" name="Google Shape;185;p13"/>
          <p:cNvSpPr/>
          <p:nvPr/>
        </p:nvSpPr>
        <p:spPr>
          <a:xfrm>
            <a:off x="3276600" y="285751"/>
            <a:ext cx="3429000" cy="678656"/>
          </a:xfrm>
          <a:prstGeom prst="rect">
            <a:avLst/>
          </a:prstGeom>
        </p:spPr>
        <p:txBody>
          <a:bodyPr>
            <a:prstTxWarp prst="textPlain"/>
          </a:bodyPr>
          <a:lstStyle/>
          <a:p>
            <a:pPr lvl="0" algn="ctr"/>
            <a:r>
              <a:rPr b="1" i="0">
                <a:ln cap="flat" cmpd="sng" w="19050">
                  <a:solidFill>
                    <a:srgbClr val="0000FF"/>
                  </a:solidFill>
                  <a:prstDash val="solid"/>
                  <a:round/>
                  <a:headEnd len="sm" w="sm" type="none"/>
                  <a:tailEnd len="sm" w="sm" type="none"/>
                </a:ln>
                <a:solidFill>
                  <a:srgbClr val="1C03D7"/>
                </a:solidFill>
                <a:latin typeface="Times New Roman"/>
              </a:rPr>
              <a:t>AI NHANH HƠN ?</a:t>
            </a:r>
          </a:p>
        </p:txBody>
      </p:sp>
      <p:sp>
        <p:nvSpPr>
          <p:cNvPr id="186" name="Google Shape;186;p13"/>
          <p:cNvSpPr/>
          <p:nvPr/>
        </p:nvSpPr>
        <p:spPr>
          <a:xfrm>
            <a:off x="1143000" y="2427828"/>
            <a:ext cx="533400" cy="457200"/>
          </a:xfrm>
          <a:prstGeom prst="ellipse">
            <a:avLst/>
          </a:pr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187" name="Google Shape;187;p13"/>
          <p:cNvSpPr/>
          <p:nvPr/>
        </p:nvSpPr>
        <p:spPr>
          <a:xfrm>
            <a:off x="990600" y="1533043"/>
            <a:ext cx="78486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 Nuôi gà không đúng cách gà sẽ như thế nào?</a:t>
            </a:r>
            <a:endParaRPr/>
          </a:p>
          <a:p>
            <a:pPr indent="0" lvl="0" marL="0" marR="0" rtl="0" algn="l">
              <a:spcBef>
                <a:spcPts val="0"/>
              </a:spcBef>
              <a:spcAft>
                <a:spcPts val="0"/>
              </a:spcAft>
              <a:buNone/>
            </a:pPr>
            <a:r>
              <a:rPr b="0" lang="en-US" sz="2800">
                <a:solidFill>
                  <a:srgbClr val="1602AA"/>
                </a:solidFill>
                <a:latin typeface="Times New Roman"/>
                <a:ea typeface="Times New Roman"/>
                <a:cs typeface="Times New Roman"/>
                <a:sym typeface="Times New Roman"/>
              </a:rPr>
              <a:t>   </a:t>
            </a:r>
            <a:r>
              <a:rPr b="0" lang="en-US" sz="2800">
                <a:solidFill>
                  <a:schemeClr val="dk2"/>
                </a:solidFill>
                <a:latin typeface="Times New Roman"/>
                <a:ea typeface="Times New Roman"/>
                <a:cs typeface="Times New Roman"/>
                <a:sym typeface="Times New Roman"/>
              </a:rPr>
              <a:t>a. Gà vẫn phát triển bình thường.</a:t>
            </a:r>
            <a:endParaRPr/>
          </a:p>
          <a:p>
            <a:pPr indent="0" lvl="0" marL="0" marR="0" rtl="0" algn="l">
              <a:spcBef>
                <a:spcPts val="0"/>
              </a:spcBef>
              <a:spcAft>
                <a:spcPts val="0"/>
              </a:spcAft>
              <a:buNone/>
            </a:pPr>
            <a:r>
              <a:rPr b="0" lang="en-US" sz="2800">
                <a:solidFill>
                  <a:schemeClr val="dk2"/>
                </a:solidFill>
                <a:latin typeface="Times New Roman"/>
                <a:ea typeface="Times New Roman"/>
                <a:cs typeface="Times New Roman"/>
                <a:sym typeface="Times New Roman"/>
              </a:rPr>
              <a:t>   b. Gà sẽ còi cọc, yếu ớt, dễ bệnh và sinh sản kém.</a:t>
            </a:r>
            <a:endParaRPr/>
          </a:p>
          <a:p>
            <a:pPr indent="0" lvl="0" marL="0" marR="0" rtl="0" algn="l">
              <a:spcBef>
                <a:spcPts val="0"/>
              </a:spcBef>
              <a:spcAft>
                <a:spcPts val="0"/>
              </a:spcAft>
              <a:buNone/>
            </a:pPr>
            <a:r>
              <a:rPr b="0" lang="en-US" sz="2800">
                <a:solidFill>
                  <a:schemeClr val="dk2"/>
                </a:solidFill>
                <a:latin typeface="Times New Roman"/>
                <a:ea typeface="Times New Roman"/>
                <a:cs typeface="Times New Roman"/>
                <a:sym typeface="Times New Roman"/>
              </a:rPr>
              <a:t>   c. Gà sẽ lớn nhanh và sinh sản tốt.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p:nvPr/>
        </p:nvSpPr>
        <p:spPr>
          <a:xfrm>
            <a:off x="1600200" y="1713934"/>
            <a:ext cx="533400" cy="457200"/>
          </a:xfrm>
          <a:prstGeom prst="ellipse">
            <a:avLst/>
          </a:pr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193" name="Google Shape;193;p14"/>
          <p:cNvSpPr/>
          <p:nvPr/>
        </p:nvSpPr>
        <p:spPr>
          <a:xfrm>
            <a:off x="1447800" y="819150"/>
            <a:ext cx="670560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Nên cho gà uống khi nào?</a:t>
            </a:r>
            <a:endParaRPr/>
          </a:p>
          <a:p>
            <a:pPr indent="0" lvl="0" marL="0" marR="0" rtl="0" algn="l">
              <a:spcBef>
                <a:spcPts val="0"/>
              </a:spcBef>
              <a:spcAft>
                <a:spcPts val="0"/>
              </a:spcAft>
              <a:buNone/>
            </a:pPr>
            <a:r>
              <a:rPr b="0" lang="en-US" sz="2800">
                <a:solidFill>
                  <a:srgbClr val="1602AA"/>
                </a:solidFill>
                <a:latin typeface="Times New Roman"/>
                <a:ea typeface="Times New Roman"/>
                <a:cs typeface="Times New Roman"/>
                <a:sym typeface="Times New Roman"/>
              </a:rPr>
              <a:t>   </a:t>
            </a:r>
            <a:r>
              <a:rPr b="0" lang="en-US" sz="2800">
                <a:solidFill>
                  <a:schemeClr val="dk2"/>
                </a:solidFill>
                <a:latin typeface="Times New Roman"/>
                <a:ea typeface="Times New Roman"/>
                <a:cs typeface="Times New Roman"/>
                <a:sym typeface="Times New Roman"/>
              </a:rPr>
              <a:t>a. Khi gà khát.</a:t>
            </a:r>
            <a:endParaRPr/>
          </a:p>
          <a:p>
            <a:pPr indent="0" lvl="0" marL="0" marR="0" rtl="0" algn="l">
              <a:spcBef>
                <a:spcPts val="0"/>
              </a:spcBef>
              <a:spcAft>
                <a:spcPts val="0"/>
              </a:spcAft>
              <a:buNone/>
            </a:pPr>
            <a:r>
              <a:rPr b="0" lang="en-US" sz="2800">
                <a:solidFill>
                  <a:schemeClr val="dk2"/>
                </a:solidFill>
                <a:latin typeface="Times New Roman"/>
                <a:ea typeface="Times New Roman"/>
                <a:cs typeface="Times New Roman"/>
                <a:sym typeface="Times New Roman"/>
              </a:rPr>
              <a:t>   b. Chỉ cho uống ban ngày.</a:t>
            </a:r>
            <a:endParaRPr/>
          </a:p>
          <a:p>
            <a:pPr indent="0" lvl="0" marL="0" marR="0" rtl="0" algn="l">
              <a:spcBef>
                <a:spcPts val="0"/>
              </a:spcBef>
              <a:spcAft>
                <a:spcPts val="0"/>
              </a:spcAft>
              <a:buNone/>
            </a:pPr>
            <a:r>
              <a:rPr b="0" lang="en-US" sz="2800">
                <a:solidFill>
                  <a:schemeClr val="dk2"/>
                </a:solidFill>
                <a:latin typeface="Times New Roman"/>
                <a:ea typeface="Times New Roman"/>
                <a:cs typeface="Times New Roman"/>
                <a:sym typeface="Times New Roman"/>
              </a:rPr>
              <a:t>   c. Thường xuyên cung cấp đủ nước cho gà.</a:t>
            </a:r>
            <a:endParaRPr/>
          </a:p>
          <a:p>
            <a:pPr indent="0" lvl="0" marL="0" marR="0" rtl="0" algn="l">
              <a:spcBef>
                <a:spcPts val="0"/>
              </a:spcBef>
              <a:spcAft>
                <a:spcPts val="0"/>
              </a:spcAft>
              <a:buNone/>
            </a:pPr>
            <a:r>
              <a:rPr b="0" lang="en-US" sz="2800">
                <a:solidFill>
                  <a:schemeClr val="dk2"/>
                </a:solidFill>
                <a:latin typeface="Times New Roman"/>
                <a:ea typeface="Times New Roman"/>
                <a:cs typeface="Times New Roman"/>
                <a:sym typeface="Times New Roman"/>
              </a:rPr>
              <a:t>   d. Lúc cho gà ăn.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5"/>
          <p:cNvSpPr/>
          <p:nvPr/>
        </p:nvSpPr>
        <p:spPr>
          <a:xfrm>
            <a:off x="1371600" y="2356307"/>
            <a:ext cx="609600" cy="457200"/>
          </a:xfrm>
          <a:prstGeom prst="ellipse">
            <a:avLst/>
          </a:pr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199" name="Google Shape;199;p15"/>
          <p:cNvSpPr/>
          <p:nvPr/>
        </p:nvSpPr>
        <p:spPr>
          <a:xfrm>
            <a:off x="1295400" y="1037094"/>
            <a:ext cx="777240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3) Thời kì nào cần cho gà ăn nhiều chất bột đường, chất đạm và vitamin?</a:t>
            </a:r>
            <a:endParaRPr/>
          </a:p>
          <a:p>
            <a:pPr indent="0" lvl="0" marL="0" marR="0" rtl="0" algn="l">
              <a:spcBef>
                <a:spcPts val="0"/>
              </a:spcBef>
              <a:spcAft>
                <a:spcPts val="0"/>
              </a:spcAft>
              <a:buNone/>
            </a:pPr>
            <a:r>
              <a:rPr b="0" lang="en-US" sz="2800">
                <a:solidFill>
                  <a:srgbClr val="1602AA"/>
                </a:solidFill>
                <a:latin typeface="Times New Roman"/>
                <a:ea typeface="Times New Roman"/>
                <a:cs typeface="Times New Roman"/>
                <a:sym typeface="Times New Roman"/>
              </a:rPr>
              <a:t>   </a:t>
            </a:r>
            <a:r>
              <a:rPr b="0" lang="en-US" sz="2800">
                <a:solidFill>
                  <a:srgbClr val="366092"/>
                </a:solidFill>
                <a:latin typeface="Times New Roman"/>
                <a:ea typeface="Times New Roman"/>
                <a:cs typeface="Times New Roman"/>
                <a:sym typeface="Times New Roman"/>
              </a:rPr>
              <a:t>a. Thời kì gà con.</a:t>
            </a:r>
            <a:endParaRPr/>
          </a:p>
          <a:p>
            <a:pPr indent="0" lvl="0" marL="0" marR="0" rtl="0" algn="l">
              <a:spcBef>
                <a:spcPts val="0"/>
              </a:spcBef>
              <a:spcAft>
                <a:spcPts val="0"/>
              </a:spcAft>
              <a:buNone/>
            </a:pPr>
            <a:r>
              <a:rPr b="0" lang="en-US" sz="2800">
                <a:solidFill>
                  <a:srgbClr val="366092"/>
                </a:solidFill>
                <a:latin typeface="Times New Roman"/>
                <a:ea typeface="Times New Roman"/>
                <a:cs typeface="Times New Roman"/>
                <a:sym typeface="Times New Roman"/>
              </a:rPr>
              <a:t>   b. Thời kì gà giò.</a:t>
            </a:r>
            <a:endParaRPr/>
          </a:p>
          <a:p>
            <a:pPr indent="0" lvl="0" marL="0" marR="0" rtl="0" algn="l">
              <a:spcBef>
                <a:spcPts val="0"/>
              </a:spcBef>
              <a:spcAft>
                <a:spcPts val="0"/>
              </a:spcAft>
              <a:buNone/>
            </a:pPr>
            <a:r>
              <a:rPr b="0" lang="en-US" sz="2800">
                <a:solidFill>
                  <a:srgbClr val="366092"/>
                </a:solidFill>
                <a:latin typeface="Times New Roman"/>
                <a:ea typeface="Times New Roman"/>
                <a:cs typeface="Times New Roman"/>
                <a:sym typeface="Times New Roman"/>
              </a:rPr>
              <a:t>   c. Thời kì gà đẻ trứng.</a:t>
            </a:r>
            <a:endParaRPr/>
          </a:p>
          <a:p>
            <a:pPr indent="0" lvl="0" marL="0" marR="0" rtl="0" algn="l">
              <a:spcBef>
                <a:spcPts val="0"/>
              </a:spcBef>
              <a:spcAft>
                <a:spcPts val="0"/>
              </a:spcAft>
              <a:buNone/>
            </a:pPr>
            <a:r>
              <a:rPr b="0" lang="en-US" sz="2800">
                <a:solidFill>
                  <a:srgbClr val="366092"/>
                </a:solidFill>
                <a:latin typeface="Times New Roman"/>
                <a:ea typeface="Times New Roman"/>
                <a:cs typeface="Times New Roman"/>
                <a:sym typeface="Times New Roman"/>
              </a:rPr>
              <a:t>   d. Thời kì gà lấy thịt</a:t>
            </a:r>
            <a:endParaRPr b="1" sz="2800">
              <a:solidFill>
                <a:srgbClr val="36609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6"/>
          <p:cNvSpPr/>
          <p:nvPr/>
        </p:nvSpPr>
        <p:spPr>
          <a:xfrm>
            <a:off x="1009426" y="1800626"/>
            <a:ext cx="609600" cy="457200"/>
          </a:xfrm>
          <a:prstGeom prst="ellipse">
            <a:avLst/>
          </a:pr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205" name="Google Shape;205;p16"/>
          <p:cNvSpPr/>
          <p:nvPr/>
        </p:nvSpPr>
        <p:spPr>
          <a:xfrm>
            <a:off x="966395" y="905842"/>
            <a:ext cx="777240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4) Phải cung cấp các chất dinh dưỡng nào cho gà?</a:t>
            </a:r>
            <a:endParaRPr/>
          </a:p>
          <a:p>
            <a:pPr indent="0" lvl="0" marL="0" marR="0" rtl="0" algn="l">
              <a:spcBef>
                <a:spcPts val="0"/>
              </a:spcBef>
              <a:spcAft>
                <a:spcPts val="0"/>
              </a:spcAft>
              <a:buNone/>
            </a:pPr>
            <a:r>
              <a:rPr b="0" lang="en-US" sz="2800">
                <a:solidFill>
                  <a:srgbClr val="1602AA"/>
                </a:solidFill>
                <a:latin typeface="Times New Roman"/>
                <a:ea typeface="Times New Roman"/>
                <a:cs typeface="Times New Roman"/>
                <a:sym typeface="Times New Roman"/>
              </a:rPr>
              <a:t>   </a:t>
            </a:r>
            <a:r>
              <a:rPr b="0" lang="en-US" sz="2800">
                <a:solidFill>
                  <a:srgbClr val="366092"/>
                </a:solidFill>
                <a:latin typeface="Times New Roman"/>
                <a:ea typeface="Times New Roman"/>
                <a:cs typeface="Times New Roman"/>
                <a:sym typeface="Times New Roman"/>
              </a:rPr>
              <a:t>a. Chỉ cho gà ăn chất đạm.</a:t>
            </a:r>
            <a:endParaRPr/>
          </a:p>
          <a:p>
            <a:pPr indent="0" lvl="0" marL="0" marR="0" rtl="0" algn="l">
              <a:spcBef>
                <a:spcPts val="0"/>
              </a:spcBef>
              <a:spcAft>
                <a:spcPts val="0"/>
              </a:spcAft>
              <a:buNone/>
            </a:pPr>
            <a:r>
              <a:rPr b="0" lang="en-US" sz="2800">
                <a:solidFill>
                  <a:srgbClr val="366092"/>
                </a:solidFill>
                <a:latin typeface="Times New Roman"/>
                <a:ea typeface="Times New Roman"/>
                <a:cs typeface="Times New Roman"/>
                <a:sym typeface="Times New Roman"/>
              </a:rPr>
              <a:t>   b. Cho gà ăn chất bột đường và chất đạm.</a:t>
            </a:r>
            <a:endParaRPr/>
          </a:p>
          <a:p>
            <a:pPr indent="0" lvl="0" marL="0" marR="0" rtl="0" algn="l">
              <a:spcBef>
                <a:spcPts val="0"/>
              </a:spcBef>
              <a:spcAft>
                <a:spcPts val="0"/>
              </a:spcAft>
              <a:buNone/>
            </a:pPr>
            <a:r>
              <a:rPr b="0" lang="en-US" sz="2800">
                <a:solidFill>
                  <a:srgbClr val="366092"/>
                </a:solidFill>
                <a:latin typeface="Times New Roman"/>
                <a:ea typeface="Times New Roman"/>
                <a:cs typeface="Times New Roman"/>
                <a:sym typeface="Times New Roman"/>
              </a:rPr>
              <a:t>   c. Cho gà ăn chất đạm, bột đường, vi-ta-min và thức ăn hỗn hợp.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nvSpPr>
        <p:spPr>
          <a:xfrm>
            <a:off x="2844885" y="341274"/>
            <a:ext cx="370486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Yêu cầu cần đạt</a:t>
            </a:r>
            <a:endParaRPr b="1" sz="4000">
              <a:solidFill>
                <a:srgbClr val="FF0000"/>
              </a:solidFill>
              <a:latin typeface="Times New Roman"/>
              <a:ea typeface="Times New Roman"/>
              <a:cs typeface="Times New Roman"/>
              <a:sym typeface="Times New Roman"/>
            </a:endParaRPr>
          </a:p>
        </p:txBody>
      </p:sp>
      <p:sp>
        <p:nvSpPr>
          <p:cNvPr id="96" name="Google Shape;96;p3"/>
          <p:cNvSpPr/>
          <p:nvPr/>
        </p:nvSpPr>
        <p:spPr>
          <a:xfrm>
            <a:off x="1268315" y="1216767"/>
            <a:ext cx="6858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Nêu được mục đích, ý nghĩa của việc nuôi dưỡng gà.</a:t>
            </a:r>
            <a:endParaRPr/>
          </a:p>
        </p:txBody>
      </p:sp>
      <p:grpSp>
        <p:nvGrpSpPr>
          <p:cNvPr id="97" name="Google Shape;97;p3"/>
          <p:cNvGrpSpPr/>
          <p:nvPr/>
        </p:nvGrpSpPr>
        <p:grpSpPr>
          <a:xfrm>
            <a:off x="485902" y="1120776"/>
            <a:ext cx="844550" cy="841374"/>
            <a:chOff x="2051720" y="1059582"/>
            <a:chExt cx="854993" cy="837410"/>
          </a:xfrm>
        </p:grpSpPr>
        <p:pic>
          <p:nvPicPr>
            <p:cNvPr descr="F:\1-原创素材\1_mm1102\PPT\PPT_014\materaials\pageimg_g20h.png" id="98" name="Google Shape;98;p3"/>
            <p:cNvPicPr preferRelativeResize="0"/>
            <p:nvPr/>
          </p:nvPicPr>
          <p:blipFill rotWithShape="1">
            <a:blip r:embed="rId3">
              <a:alphaModFix/>
            </a:blip>
            <a:srcRect b="0" l="0" r="0" t="0"/>
            <a:stretch/>
          </p:blipFill>
          <p:spPr>
            <a:xfrm>
              <a:off x="2051720" y="1059582"/>
              <a:ext cx="854993" cy="837410"/>
            </a:xfrm>
            <a:prstGeom prst="rect">
              <a:avLst/>
            </a:prstGeom>
            <a:noFill/>
            <a:ln>
              <a:noFill/>
            </a:ln>
          </p:spPr>
        </p:pic>
        <p:sp>
          <p:nvSpPr>
            <p:cNvPr id="99" name="Google Shape;99;p3"/>
            <p:cNvSpPr txBox="1"/>
            <p:nvPr/>
          </p:nvSpPr>
          <p:spPr>
            <a:xfrm>
              <a:off x="2276847" y="1155121"/>
              <a:ext cx="5669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chemeClr val="dk1"/>
                  </a:solidFill>
                  <a:latin typeface="Calibri"/>
                  <a:ea typeface="Calibri"/>
                  <a:cs typeface="Calibri"/>
                  <a:sym typeface="Calibri"/>
                </a:rPr>
                <a:t>1</a:t>
              </a:r>
              <a:endParaRPr/>
            </a:p>
          </p:txBody>
        </p:sp>
      </p:grpSp>
      <p:sp>
        <p:nvSpPr>
          <p:cNvPr id="100" name="Google Shape;100;p3"/>
          <p:cNvSpPr/>
          <p:nvPr/>
        </p:nvSpPr>
        <p:spPr>
          <a:xfrm>
            <a:off x="1563645" y="2343150"/>
            <a:ext cx="41649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Biết cách cho gà ăn, uống.</a:t>
            </a:r>
            <a:endParaRPr/>
          </a:p>
        </p:txBody>
      </p:sp>
      <p:sp>
        <p:nvSpPr>
          <p:cNvPr id="101" name="Google Shape;101;p3"/>
          <p:cNvSpPr/>
          <p:nvPr/>
        </p:nvSpPr>
        <p:spPr>
          <a:xfrm>
            <a:off x="1542863" y="3257550"/>
            <a:ext cx="614446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Có ý thức nuôi dưỡng, chăm sóc gà.</a:t>
            </a:r>
            <a:endParaRPr/>
          </a:p>
        </p:txBody>
      </p:sp>
      <p:grpSp>
        <p:nvGrpSpPr>
          <p:cNvPr id="102" name="Google Shape;102;p3"/>
          <p:cNvGrpSpPr/>
          <p:nvPr/>
        </p:nvGrpSpPr>
        <p:grpSpPr>
          <a:xfrm>
            <a:off x="485902" y="2154256"/>
            <a:ext cx="844550" cy="841374"/>
            <a:chOff x="2051720" y="1059582"/>
            <a:chExt cx="854993" cy="837410"/>
          </a:xfrm>
        </p:grpSpPr>
        <p:pic>
          <p:nvPicPr>
            <p:cNvPr descr="F:\1-原创素材\1_mm1102\PPT\PPT_014\materaials\pageimg_g20h.png" id="103" name="Google Shape;103;p3"/>
            <p:cNvPicPr preferRelativeResize="0"/>
            <p:nvPr/>
          </p:nvPicPr>
          <p:blipFill rotWithShape="1">
            <a:blip r:embed="rId3">
              <a:alphaModFix/>
            </a:blip>
            <a:srcRect b="0" l="0" r="0" t="0"/>
            <a:stretch/>
          </p:blipFill>
          <p:spPr>
            <a:xfrm>
              <a:off x="2051720" y="1059582"/>
              <a:ext cx="854993" cy="837410"/>
            </a:xfrm>
            <a:prstGeom prst="rect">
              <a:avLst/>
            </a:prstGeom>
            <a:noFill/>
            <a:ln>
              <a:noFill/>
            </a:ln>
          </p:spPr>
        </p:pic>
        <p:sp>
          <p:nvSpPr>
            <p:cNvPr id="104" name="Google Shape;104;p3"/>
            <p:cNvSpPr txBox="1"/>
            <p:nvPr/>
          </p:nvSpPr>
          <p:spPr>
            <a:xfrm>
              <a:off x="2276847" y="1155121"/>
              <a:ext cx="5669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chemeClr val="dk1"/>
                  </a:solidFill>
                  <a:latin typeface="Calibri"/>
                  <a:ea typeface="Calibri"/>
                  <a:cs typeface="Calibri"/>
                  <a:sym typeface="Calibri"/>
                </a:rPr>
                <a:t>2</a:t>
              </a:r>
              <a:endParaRPr/>
            </a:p>
          </p:txBody>
        </p:sp>
      </p:grpSp>
      <p:grpSp>
        <p:nvGrpSpPr>
          <p:cNvPr id="105" name="Google Shape;105;p3"/>
          <p:cNvGrpSpPr/>
          <p:nvPr/>
        </p:nvGrpSpPr>
        <p:grpSpPr>
          <a:xfrm>
            <a:off x="485902" y="3134590"/>
            <a:ext cx="844550" cy="841374"/>
            <a:chOff x="2124513" y="1059582"/>
            <a:chExt cx="854993" cy="837410"/>
          </a:xfrm>
        </p:grpSpPr>
        <p:pic>
          <p:nvPicPr>
            <p:cNvPr descr="F:\1-原创素材\1_mm1102\PPT\PPT_014\materaials\pageimg_g20h.png" id="106" name="Google Shape;106;p3"/>
            <p:cNvPicPr preferRelativeResize="0"/>
            <p:nvPr/>
          </p:nvPicPr>
          <p:blipFill rotWithShape="1">
            <a:blip r:embed="rId3">
              <a:alphaModFix/>
            </a:blip>
            <a:srcRect b="0" l="0" r="0" t="0"/>
            <a:stretch/>
          </p:blipFill>
          <p:spPr>
            <a:xfrm>
              <a:off x="2124513" y="1059582"/>
              <a:ext cx="854993" cy="837410"/>
            </a:xfrm>
            <a:prstGeom prst="rect">
              <a:avLst/>
            </a:prstGeom>
            <a:noFill/>
            <a:ln>
              <a:noFill/>
            </a:ln>
          </p:spPr>
        </p:pic>
        <p:sp>
          <p:nvSpPr>
            <p:cNvPr id="107" name="Google Shape;107;p3"/>
            <p:cNvSpPr txBox="1"/>
            <p:nvPr/>
          </p:nvSpPr>
          <p:spPr>
            <a:xfrm>
              <a:off x="2276847" y="1155121"/>
              <a:ext cx="5669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none">
                  <a:solidFill>
                    <a:schemeClr val="dk1"/>
                  </a:solidFill>
                  <a:latin typeface="Calibri"/>
                  <a:ea typeface="Calibri"/>
                  <a:cs typeface="Calibri"/>
                  <a:sym typeface="Calibri"/>
                </a:rPr>
                <a:t>3</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nvSpPr>
        <p:spPr>
          <a:xfrm>
            <a:off x="1082386" y="2114550"/>
            <a:ext cx="697922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0000"/>
                </a:solidFill>
                <a:latin typeface="Times New Roman"/>
                <a:ea typeface="Times New Roman"/>
                <a:cs typeface="Times New Roman"/>
                <a:sym typeface="Times New Roman"/>
              </a:rPr>
              <a:t>BÀI: NUÔI DƯỠNG GÀ</a:t>
            </a:r>
            <a:endParaRPr/>
          </a:p>
        </p:txBody>
      </p:sp>
      <p:sp>
        <p:nvSpPr>
          <p:cNvPr id="113" name="Google Shape;113;p4"/>
          <p:cNvSpPr txBox="1"/>
          <p:nvPr/>
        </p:nvSpPr>
        <p:spPr>
          <a:xfrm>
            <a:off x="1143000" y="1200150"/>
            <a:ext cx="61722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Times New Roman"/>
                <a:ea typeface="Times New Roman"/>
                <a:cs typeface="Times New Roman"/>
                <a:sym typeface="Times New Roman"/>
              </a:rPr>
              <a:t>KĨ THUẬT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nvSpPr>
        <p:spPr>
          <a:xfrm>
            <a:off x="457200" y="209550"/>
            <a:ext cx="78867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B4"/>
                </a:solidFill>
                <a:latin typeface="Times New Roman"/>
                <a:ea typeface="Times New Roman"/>
                <a:cs typeface="Times New Roman"/>
                <a:sym typeface="Times New Roman"/>
              </a:rPr>
              <a:t>1. Mục đích, ý nghĩa của việc nuôi dưỡng gà. </a:t>
            </a:r>
            <a:endParaRPr/>
          </a:p>
        </p:txBody>
      </p:sp>
      <p:sp>
        <p:nvSpPr>
          <p:cNvPr id="119" name="Google Shape;119;p5"/>
          <p:cNvSpPr txBox="1"/>
          <p:nvPr/>
        </p:nvSpPr>
        <p:spPr>
          <a:xfrm>
            <a:off x="342900" y="978813"/>
            <a:ext cx="8382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800">
                <a:solidFill>
                  <a:schemeClr val="dk1"/>
                </a:solidFill>
                <a:latin typeface="Times New Roman"/>
                <a:ea typeface="Times New Roman"/>
                <a:cs typeface="Times New Roman"/>
                <a:sym typeface="Times New Roman"/>
              </a:rPr>
              <a:t>   - Nuôi dưỡng nhằm cung cấp nước và các chất dinh dưỡng cần thiết cho gà.</a:t>
            </a:r>
            <a:endParaRPr/>
          </a:p>
        </p:txBody>
      </p:sp>
      <p:sp>
        <p:nvSpPr>
          <p:cNvPr id="120" name="Google Shape;120;p5"/>
          <p:cNvSpPr txBox="1"/>
          <p:nvPr/>
        </p:nvSpPr>
        <p:spPr>
          <a:xfrm>
            <a:off x="419100" y="2094696"/>
            <a:ext cx="84582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800">
                <a:solidFill>
                  <a:schemeClr val="dk1"/>
                </a:solidFill>
                <a:latin typeface="Times New Roman"/>
                <a:ea typeface="Times New Roman"/>
                <a:cs typeface="Times New Roman"/>
                <a:sym typeface="Times New Roman"/>
              </a:rPr>
              <a:t>  - Gà được nuôi dưỡng đầy đủ, hợp lí sẽ khoẻ mạnh, ít bị bệnh, lớn nhanh và sinh sản tốt. </a:t>
            </a:r>
            <a:endParaRPr/>
          </a:p>
        </p:txBody>
      </p:sp>
      <p:sp>
        <p:nvSpPr>
          <p:cNvPr id="121" name="Google Shape;121;p5"/>
          <p:cNvSpPr txBox="1"/>
          <p:nvPr/>
        </p:nvSpPr>
        <p:spPr>
          <a:xfrm>
            <a:off x="304800" y="3181350"/>
            <a:ext cx="88392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800">
                <a:solidFill>
                  <a:schemeClr val="dk1"/>
                </a:solidFill>
                <a:latin typeface="Times New Roman"/>
                <a:ea typeface="Times New Roman"/>
                <a:cs typeface="Times New Roman"/>
                <a:sym typeface="Times New Roman"/>
              </a:rPr>
              <a:t>   - Ngược lại, nếu thường xuyên bị ăn, uống thiếu chất hoặc đói, khát, gà sẽ còi cọc, yếu ớt, dễ bị bệnh và sinh sản kém.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13045979021138964970_574_0" id="126" name="Google Shape;126;p6"/>
          <p:cNvPicPr preferRelativeResize="0"/>
          <p:nvPr/>
        </p:nvPicPr>
        <p:blipFill rotWithShape="1">
          <a:blip r:embed="rId3">
            <a:alphaModFix/>
          </a:blip>
          <a:srcRect b="0" l="0" r="0" t="0"/>
          <a:stretch/>
        </p:blipFill>
        <p:spPr>
          <a:xfrm>
            <a:off x="309563" y="816769"/>
            <a:ext cx="3886200" cy="3571875"/>
          </a:xfrm>
          <a:prstGeom prst="rect">
            <a:avLst/>
          </a:prstGeom>
          <a:solidFill>
            <a:schemeClr val="lt1"/>
          </a:solidFill>
          <a:ln cap="flat" cmpd="sng" w="25400">
            <a:solidFill>
              <a:schemeClr val="dk1"/>
            </a:solidFill>
            <a:prstDash val="solid"/>
            <a:round/>
            <a:headEnd len="sm" w="sm" type="none"/>
            <a:tailEnd len="sm" w="sm" type="none"/>
          </a:ln>
        </p:spPr>
      </p:pic>
      <p:pic>
        <p:nvPicPr>
          <p:cNvPr descr="p1010184" id="127" name="Google Shape;127;p6"/>
          <p:cNvPicPr preferRelativeResize="0"/>
          <p:nvPr/>
        </p:nvPicPr>
        <p:blipFill rotWithShape="1">
          <a:blip r:embed="rId4">
            <a:alphaModFix/>
          </a:blip>
          <a:srcRect b="0" l="0" r="0" t="0"/>
          <a:stretch/>
        </p:blipFill>
        <p:spPr>
          <a:xfrm>
            <a:off x="4413251" y="798910"/>
            <a:ext cx="4340225" cy="3600450"/>
          </a:xfrm>
          <a:prstGeom prst="rect">
            <a:avLst/>
          </a:prstGeom>
          <a:solidFill>
            <a:schemeClr val="lt1"/>
          </a:solidFill>
          <a:ln cap="flat" cmpd="sng" w="25400">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nvSpPr>
        <p:spPr>
          <a:xfrm>
            <a:off x="304800" y="656035"/>
            <a:ext cx="3048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1C03D7"/>
                </a:solidFill>
                <a:latin typeface="Times New Roman"/>
                <a:ea typeface="Times New Roman"/>
                <a:cs typeface="Times New Roman"/>
                <a:sym typeface="Times New Roman"/>
              </a:rPr>
              <a:t>a) Cho gà ăn </a:t>
            </a:r>
            <a:endParaRPr/>
          </a:p>
        </p:txBody>
      </p:sp>
      <p:sp>
        <p:nvSpPr>
          <p:cNvPr id="133" name="Google Shape;133;p7"/>
          <p:cNvSpPr txBox="1"/>
          <p:nvPr/>
        </p:nvSpPr>
        <p:spPr>
          <a:xfrm>
            <a:off x="304800" y="1577579"/>
            <a:ext cx="8610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2. </a:t>
            </a:r>
            <a:r>
              <a:rPr b="0" lang="en-US" sz="2400">
                <a:solidFill>
                  <a:schemeClr val="dk1"/>
                </a:solidFill>
                <a:latin typeface="Times New Roman"/>
                <a:ea typeface="Times New Roman"/>
                <a:cs typeface="Times New Roman"/>
                <a:sym typeface="Times New Roman"/>
              </a:rPr>
              <a:t>Thời kì gà giò (7 – 8 tuần tuổi) thì cho ăn như thế nào?</a:t>
            </a:r>
            <a:endParaRPr/>
          </a:p>
        </p:txBody>
      </p:sp>
      <p:sp>
        <p:nvSpPr>
          <p:cNvPr id="134" name="Google Shape;134;p7"/>
          <p:cNvSpPr txBox="1"/>
          <p:nvPr/>
        </p:nvSpPr>
        <p:spPr>
          <a:xfrm>
            <a:off x="304800" y="2039483"/>
            <a:ext cx="88392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3. </a:t>
            </a:r>
            <a:r>
              <a:rPr b="0" lang="en-US" sz="2400">
                <a:solidFill>
                  <a:schemeClr val="dk1"/>
                </a:solidFill>
                <a:latin typeface="Times New Roman"/>
                <a:ea typeface="Times New Roman"/>
                <a:cs typeface="Times New Roman"/>
                <a:sym typeface="Times New Roman"/>
              </a:rPr>
              <a:t>Thời kì gà đẻ trứng cần tăng cường cho gà ăn những thức ăn chứa nhiều chất gì?</a:t>
            </a:r>
            <a:endParaRPr/>
          </a:p>
        </p:txBody>
      </p:sp>
      <p:sp>
        <p:nvSpPr>
          <p:cNvPr id="135" name="Google Shape;135;p7"/>
          <p:cNvSpPr txBox="1"/>
          <p:nvPr/>
        </p:nvSpPr>
        <p:spPr>
          <a:xfrm>
            <a:off x="304800" y="2798826"/>
            <a:ext cx="8229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4.  </a:t>
            </a:r>
            <a:r>
              <a:rPr b="0" lang="en-US" sz="2400">
                <a:solidFill>
                  <a:schemeClr val="dk1"/>
                </a:solidFill>
                <a:latin typeface="Times New Roman"/>
                <a:ea typeface="Times New Roman"/>
                <a:cs typeface="Times New Roman"/>
                <a:sym typeface="Times New Roman"/>
              </a:rPr>
              <a:t>Vì sao gà giò cần được ăn nhiều thức ăn cung cấp chất bột đường và chất đạm?</a:t>
            </a:r>
            <a:endParaRPr/>
          </a:p>
        </p:txBody>
      </p:sp>
      <p:sp>
        <p:nvSpPr>
          <p:cNvPr id="136" name="Google Shape;136;p7"/>
          <p:cNvSpPr txBox="1"/>
          <p:nvPr/>
        </p:nvSpPr>
        <p:spPr>
          <a:xfrm>
            <a:off x="304800" y="3629823"/>
            <a:ext cx="84582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5.  </a:t>
            </a:r>
            <a:r>
              <a:rPr b="0" lang="en-US" sz="2400">
                <a:solidFill>
                  <a:schemeClr val="dk1"/>
                </a:solidFill>
                <a:latin typeface="Times New Roman"/>
                <a:ea typeface="Times New Roman"/>
                <a:cs typeface="Times New Roman"/>
                <a:sym typeface="Times New Roman"/>
              </a:rPr>
              <a:t>Hãy so sánh cách cho gà ăn trong bài học với cách cho gà ăn ở gia đình em hoặc ở địa phương em?</a:t>
            </a:r>
            <a:endParaRPr/>
          </a:p>
        </p:txBody>
      </p:sp>
      <p:sp>
        <p:nvSpPr>
          <p:cNvPr id="137" name="Google Shape;137;p7"/>
          <p:cNvSpPr txBox="1"/>
          <p:nvPr/>
        </p:nvSpPr>
        <p:spPr>
          <a:xfrm>
            <a:off x="304800" y="1177529"/>
            <a:ext cx="8686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1.</a:t>
            </a:r>
            <a:r>
              <a:rPr b="0" i="1" lang="en-US" sz="2400">
                <a:solidFill>
                  <a:schemeClr val="dk1"/>
                </a:solidFill>
                <a:latin typeface="Times New Roman"/>
                <a:ea typeface="Times New Roman"/>
                <a:cs typeface="Times New Roman"/>
                <a:sym typeface="Times New Roman"/>
              </a:rPr>
              <a:t> </a:t>
            </a:r>
            <a:r>
              <a:rPr b="0" lang="en-US" sz="2400">
                <a:solidFill>
                  <a:schemeClr val="dk1"/>
                </a:solidFill>
                <a:latin typeface="Times New Roman"/>
                <a:ea typeface="Times New Roman"/>
                <a:cs typeface="Times New Roman"/>
                <a:sym typeface="Times New Roman"/>
              </a:rPr>
              <a:t>Thời kì gà con thì cho ăn như thế nào?</a:t>
            </a:r>
            <a:endParaRPr/>
          </a:p>
        </p:txBody>
      </p:sp>
      <p:sp>
        <p:nvSpPr>
          <p:cNvPr id="138" name="Google Shape;138;p7"/>
          <p:cNvSpPr txBox="1"/>
          <p:nvPr/>
        </p:nvSpPr>
        <p:spPr>
          <a:xfrm>
            <a:off x="762000" y="204787"/>
            <a:ext cx="8534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1C03D7"/>
                </a:solidFill>
                <a:latin typeface="Times New Roman"/>
                <a:ea typeface="Times New Roman"/>
                <a:cs typeface="Times New Roman"/>
                <a:sym typeface="Times New Roman"/>
              </a:rPr>
              <a:t>2. Các hoạt động nuôi dưỡng gà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untitled%20082" id="143" name="Google Shape;143;p8"/>
          <p:cNvPicPr preferRelativeResize="0"/>
          <p:nvPr/>
        </p:nvPicPr>
        <p:blipFill rotWithShape="1">
          <a:blip r:embed="rId3">
            <a:alphaModFix/>
          </a:blip>
          <a:srcRect b="0" l="0" r="0" t="0"/>
          <a:stretch/>
        </p:blipFill>
        <p:spPr>
          <a:xfrm>
            <a:off x="0" y="57150"/>
            <a:ext cx="9144000" cy="5143500"/>
          </a:xfrm>
          <a:prstGeom prst="rect">
            <a:avLst/>
          </a:prstGeom>
          <a:noFill/>
          <a:ln>
            <a:noFill/>
          </a:ln>
        </p:spPr>
      </p:pic>
      <p:sp>
        <p:nvSpPr>
          <p:cNvPr id="144" name="Google Shape;144;p8"/>
          <p:cNvSpPr txBox="1"/>
          <p:nvPr/>
        </p:nvSpPr>
        <p:spPr>
          <a:xfrm>
            <a:off x="1295400" y="2228850"/>
            <a:ext cx="5410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sz="1800">
              <a:solidFill>
                <a:schemeClr val="dk1"/>
              </a:solidFill>
              <a:latin typeface="Times New Roman"/>
              <a:ea typeface="Times New Roman"/>
              <a:cs typeface="Times New Roman"/>
              <a:sym typeface="Times New Roman"/>
            </a:endParaRPr>
          </a:p>
        </p:txBody>
      </p:sp>
      <p:sp>
        <p:nvSpPr>
          <p:cNvPr id="145" name="Google Shape;145;p8"/>
          <p:cNvSpPr txBox="1"/>
          <p:nvPr/>
        </p:nvSpPr>
        <p:spPr>
          <a:xfrm>
            <a:off x="457200" y="1257300"/>
            <a:ext cx="51816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6600AC"/>
                </a:solidFill>
                <a:latin typeface="Times New Roman"/>
                <a:ea typeface="Times New Roman"/>
                <a:cs typeface="Times New Roman"/>
                <a:sym typeface="Times New Roman"/>
              </a:rPr>
              <a:t>a) </a:t>
            </a:r>
            <a:r>
              <a:rPr b="1" lang="en-US" sz="2800" u="sng">
                <a:solidFill>
                  <a:srgbClr val="6600AC"/>
                </a:solidFill>
                <a:latin typeface="Times New Roman"/>
                <a:ea typeface="Times New Roman"/>
                <a:cs typeface="Times New Roman"/>
                <a:sym typeface="Times New Roman"/>
              </a:rPr>
              <a:t>Cho gà ăn</a:t>
            </a:r>
            <a:endParaRPr/>
          </a:p>
        </p:txBody>
      </p:sp>
      <p:sp>
        <p:nvSpPr>
          <p:cNvPr id="146" name="Google Shape;146;p8"/>
          <p:cNvSpPr txBox="1"/>
          <p:nvPr/>
        </p:nvSpPr>
        <p:spPr>
          <a:xfrm>
            <a:off x="304800" y="1714501"/>
            <a:ext cx="8686800" cy="1815882"/>
          </a:xfrm>
          <a:prstGeom prst="rect">
            <a:avLst/>
          </a:prstGeom>
          <a:noFill/>
          <a:ln cap="flat" cmpd="thinThick" w="57150">
            <a:solidFill>
              <a:srgbClr val="FFA7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800">
                <a:solidFill>
                  <a:srgbClr val="D91405"/>
                </a:solidFill>
                <a:latin typeface="Times New Roman"/>
                <a:ea typeface="Times New Roman"/>
                <a:cs typeface="Times New Roman"/>
                <a:sym typeface="Times New Roman"/>
              </a:rPr>
              <a:t>  *</a:t>
            </a:r>
            <a:r>
              <a:rPr b="0" lang="en-US" sz="2800">
                <a:solidFill>
                  <a:srgbClr val="0000B4"/>
                </a:solidFill>
                <a:latin typeface="Times New Roman"/>
                <a:ea typeface="Times New Roman"/>
                <a:cs typeface="Times New Roman"/>
                <a:sym typeface="Times New Roman"/>
              </a:rPr>
              <a:t>Thời kì gà con : Cho gà ăn liên tục. Gà nở được 2 - 3 ngày cho ăn ngô nghiền nhỏ hoặc tấm gạo. Sau 4 - 5 ngày cho gà ăn thức ăn hỗn hợp. Hằng ngày bổ sung vào máng, không được để gà bị đói.</a:t>
            </a:r>
            <a:endParaRPr/>
          </a:p>
        </p:txBody>
      </p:sp>
      <p:sp>
        <p:nvSpPr>
          <p:cNvPr id="147" name="Google Shape;147;p8"/>
          <p:cNvSpPr txBox="1"/>
          <p:nvPr/>
        </p:nvSpPr>
        <p:spPr>
          <a:xfrm>
            <a:off x="304800" y="3486150"/>
            <a:ext cx="8534400" cy="1384995"/>
          </a:xfrm>
          <a:prstGeom prst="rect">
            <a:avLst/>
          </a:prstGeom>
          <a:noFill/>
          <a:ln cap="flat" cmpd="thinThick" w="57150">
            <a:solidFill>
              <a:srgbClr val="FFA7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800">
                <a:solidFill>
                  <a:srgbClr val="D91405"/>
                </a:solidFill>
                <a:latin typeface="Times New Roman"/>
                <a:ea typeface="Times New Roman"/>
                <a:cs typeface="Times New Roman"/>
                <a:sym typeface="Times New Roman"/>
              </a:rPr>
              <a:t>  *</a:t>
            </a:r>
            <a:r>
              <a:rPr b="0" lang="en-US" sz="2800">
                <a:solidFill>
                  <a:srgbClr val="0000B4"/>
                </a:solidFill>
                <a:latin typeface="Times New Roman"/>
                <a:ea typeface="Times New Roman"/>
                <a:cs typeface="Times New Roman"/>
                <a:sym typeface="Times New Roman"/>
              </a:rPr>
              <a:t>Thời kì gà giò (gà 7 - 8 tuần tuổi) : Tăng cường cho gà ăn nhiều thức ăn chứa nhiều chất bột đường, chất đạm, vi-ta-min. Cho gà ăn liên tục suốt ngày đêm.</a:t>
            </a:r>
            <a:endParaRPr/>
          </a:p>
        </p:txBody>
      </p:sp>
      <p:pic>
        <p:nvPicPr>
          <p:cNvPr descr="2" id="148" name="Google Shape;148;p8"/>
          <p:cNvPicPr preferRelativeResize="0"/>
          <p:nvPr/>
        </p:nvPicPr>
        <p:blipFill rotWithShape="1">
          <a:blip r:embed="rId4">
            <a:alphaModFix/>
          </a:blip>
          <a:srcRect b="0" l="0" r="0" t="0"/>
          <a:stretch/>
        </p:blipFill>
        <p:spPr>
          <a:xfrm>
            <a:off x="0" y="9525"/>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2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48"/>
                                        </p:tgtEl>
                                      </p:cBhvr>
                                    </p:animEffect>
                                    <p:set>
                                      <p:cBhvr>
                                        <p:cTn dur="1" fill="hold">
                                          <p:stCondLst>
                                            <p:cond delay="2000"/>
                                          </p:stCondLst>
                                        </p:cTn>
                                        <p:tgtEl>
                                          <p:spTgt spid="1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nvSpPr>
        <p:spPr>
          <a:xfrm>
            <a:off x="457200" y="2457450"/>
            <a:ext cx="8002866" cy="1815882"/>
          </a:xfrm>
          <a:prstGeom prst="rect">
            <a:avLst/>
          </a:prstGeom>
          <a:noFill/>
          <a:ln cap="flat" cmpd="thinThick" w="57150">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lang="en-US" sz="2800">
                <a:solidFill>
                  <a:schemeClr val="dk1"/>
                </a:solidFill>
                <a:latin typeface="Times New Roman"/>
                <a:ea typeface="Times New Roman"/>
                <a:cs typeface="Times New Roman"/>
                <a:sym typeface="Times New Roman"/>
              </a:rPr>
              <a:t> * </a:t>
            </a:r>
            <a:r>
              <a:rPr b="1" lang="en-US" sz="2800">
                <a:solidFill>
                  <a:schemeClr val="dk1"/>
                </a:solidFill>
                <a:latin typeface="Times New Roman"/>
                <a:ea typeface="Times New Roman"/>
                <a:cs typeface="Times New Roman"/>
                <a:sym typeface="Times New Roman"/>
              </a:rPr>
              <a:t>Chất bột đường, chất đạm</a:t>
            </a:r>
            <a:r>
              <a:rPr b="0" lang="en-US" sz="2800">
                <a:solidFill>
                  <a:schemeClr val="dk1"/>
                </a:solidFill>
                <a:latin typeface="Times New Roman"/>
                <a:ea typeface="Times New Roman"/>
                <a:cs typeface="Times New Roman"/>
                <a:sym typeface="Times New Roman"/>
              </a:rPr>
              <a:t> có tác dụng chủ yếu trong việc cung cấp năng lượng hoạt động và tạo thịt, mỡ. Gà giò lớn nhanh, hoạt động nhiều nên cần nhiều năng lượng và chất đạm. </a:t>
            </a:r>
            <a:endParaRPr/>
          </a:p>
        </p:txBody>
      </p:sp>
      <p:sp>
        <p:nvSpPr>
          <p:cNvPr id="154" name="Google Shape;154;p9"/>
          <p:cNvSpPr txBox="1"/>
          <p:nvPr/>
        </p:nvSpPr>
        <p:spPr>
          <a:xfrm>
            <a:off x="415927" y="514350"/>
            <a:ext cx="8042274" cy="1384995"/>
          </a:xfrm>
          <a:prstGeom prst="rect">
            <a:avLst/>
          </a:prstGeom>
          <a:noFill/>
          <a:ln cap="flat" cmpd="thinThick" w="57150">
            <a:solidFill>
              <a:srgbClr val="FF33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lang="en-US" sz="2800">
                <a:solidFill>
                  <a:schemeClr val="dk1"/>
                </a:solidFill>
                <a:latin typeface="Times New Roman"/>
                <a:ea typeface="Times New Roman"/>
                <a:cs typeface="Times New Roman"/>
                <a:sym typeface="Times New Roman"/>
              </a:rPr>
              <a:t>  * </a:t>
            </a:r>
            <a:r>
              <a:rPr b="1" lang="en-US" sz="2800">
                <a:solidFill>
                  <a:schemeClr val="dk1"/>
                </a:solidFill>
                <a:latin typeface="Times New Roman"/>
                <a:ea typeface="Times New Roman"/>
                <a:cs typeface="Times New Roman"/>
                <a:sym typeface="Times New Roman"/>
              </a:rPr>
              <a:t>Thời kì gà đẻ trứng</a:t>
            </a:r>
            <a:r>
              <a:rPr b="0" lang="en-US" sz="2800">
                <a:solidFill>
                  <a:schemeClr val="dk1"/>
                </a:solidFill>
                <a:latin typeface="Times New Roman"/>
                <a:ea typeface="Times New Roman"/>
                <a:cs typeface="Times New Roman"/>
                <a:sym typeface="Times New Roman"/>
              </a:rPr>
              <a:t>: Tăng cường cho gà thức ăn chứa nhiều chất đạm, chất khoáng và vi-ta-min, giảm bớt lượng thức ăn chứa nhiều chất bột đường.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hua004" id="159" name="Google Shape;159;p10"/>
          <p:cNvPicPr preferRelativeResize="0"/>
          <p:nvPr>
            <p:ph idx="4294967295" type="body"/>
          </p:nvPr>
        </p:nvPicPr>
        <p:blipFill rotWithShape="1">
          <a:blip r:embed="rId3">
            <a:alphaModFix/>
          </a:blip>
          <a:srcRect b="0" l="0" r="0" t="0"/>
          <a:stretch/>
        </p:blipFill>
        <p:spPr>
          <a:xfrm>
            <a:off x="0" y="171450"/>
            <a:ext cx="9144000" cy="5143500"/>
          </a:xfrm>
          <a:prstGeom prst="rect">
            <a:avLst/>
          </a:prstGeom>
          <a:noFill/>
          <a:ln>
            <a:noFill/>
          </a:ln>
        </p:spPr>
      </p:pic>
      <p:pic>
        <p:nvPicPr>
          <p:cNvPr descr="t1hieu" id="160" name="Google Shape;160;p10"/>
          <p:cNvPicPr preferRelativeResize="0"/>
          <p:nvPr/>
        </p:nvPicPr>
        <p:blipFill rotWithShape="1">
          <a:blip r:embed="rId4">
            <a:alphaModFix/>
          </a:blip>
          <a:srcRect b="0" l="0" r="0" t="0"/>
          <a:stretch/>
        </p:blipFill>
        <p:spPr>
          <a:xfrm>
            <a:off x="38100" y="5954"/>
            <a:ext cx="4572000" cy="2400300"/>
          </a:xfrm>
          <a:prstGeom prst="rect">
            <a:avLst/>
          </a:prstGeom>
          <a:solidFill>
            <a:schemeClr val="lt1"/>
          </a:solidFill>
          <a:ln cap="flat" cmpd="sng" w="25400">
            <a:solidFill>
              <a:schemeClr val="dk1"/>
            </a:solidFill>
            <a:prstDash val="solid"/>
            <a:round/>
            <a:headEnd len="sm" w="sm" type="none"/>
            <a:tailEnd len="sm" w="sm" type="none"/>
          </a:ln>
        </p:spPr>
      </p:pic>
      <p:pic>
        <p:nvPicPr>
          <p:cNvPr descr="11" id="161" name="Google Shape;161;p10"/>
          <p:cNvPicPr preferRelativeResize="0"/>
          <p:nvPr/>
        </p:nvPicPr>
        <p:blipFill rotWithShape="1">
          <a:blip r:embed="rId5">
            <a:alphaModFix/>
          </a:blip>
          <a:srcRect b="0" l="0" r="0" t="0"/>
          <a:stretch/>
        </p:blipFill>
        <p:spPr>
          <a:xfrm>
            <a:off x="4724400" y="0"/>
            <a:ext cx="4419600" cy="2406254"/>
          </a:xfrm>
          <a:prstGeom prst="rect">
            <a:avLst/>
          </a:prstGeom>
          <a:solidFill>
            <a:schemeClr val="lt1"/>
          </a:solidFill>
          <a:ln cap="flat" cmpd="sng" w="25400">
            <a:solidFill>
              <a:schemeClr val="dk1"/>
            </a:solidFill>
            <a:prstDash val="solid"/>
            <a:round/>
            <a:headEnd len="sm" w="sm" type="none"/>
            <a:tailEnd len="sm" w="sm" type="none"/>
          </a:ln>
        </p:spPr>
      </p:pic>
      <p:pic>
        <p:nvPicPr>
          <p:cNvPr descr="t673562" id="162" name="Google Shape;162;p10"/>
          <p:cNvPicPr preferRelativeResize="0"/>
          <p:nvPr/>
        </p:nvPicPr>
        <p:blipFill rotWithShape="1">
          <a:blip r:embed="rId6">
            <a:alphaModFix/>
          </a:blip>
          <a:srcRect b="0" l="0" r="0" t="0"/>
          <a:stretch/>
        </p:blipFill>
        <p:spPr>
          <a:xfrm>
            <a:off x="4721225" y="2571750"/>
            <a:ext cx="4419600" cy="2686050"/>
          </a:xfrm>
          <a:prstGeom prst="rect">
            <a:avLst/>
          </a:prstGeom>
          <a:solidFill>
            <a:schemeClr val="lt1"/>
          </a:solidFill>
          <a:ln cap="flat" cmpd="sng" w="25400">
            <a:solidFill>
              <a:schemeClr val="dk1"/>
            </a:solidFill>
            <a:prstDash val="solid"/>
            <a:round/>
            <a:headEnd len="sm" w="sm" type="none"/>
            <a:tailEnd len="sm" w="sm" type="none"/>
          </a:ln>
        </p:spPr>
      </p:pic>
      <p:pic>
        <p:nvPicPr>
          <p:cNvPr descr="images654627_trai_ga_2" id="163" name="Google Shape;163;p10"/>
          <p:cNvPicPr preferRelativeResize="0"/>
          <p:nvPr/>
        </p:nvPicPr>
        <p:blipFill rotWithShape="1">
          <a:blip r:embed="rId7">
            <a:alphaModFix/>
          </a:blip>
          <a:srcRect b="0" l="0" r="0" t="0"/>
          <a:stretch/>
        </p:blipFill>
        <p:spPr>
          <a:xfrm>
            <a:off x="71438" y="2561035"/>
            <a:ext cx="4495800" cy="2743200"/>
          </a:xfrm>
          <a:prstGeom prst="rect">
            <a:avLst/>
          </a:prstGeom>
          <a:solidFill>
            <a:schemeClr val="lt1"/>
          </a:solidFill>
          <a:ln cap="flat" cmpd="sng" w="25400">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2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2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2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2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2004-12-09T20:03:04Z</dcterms:created>
  <dc:creator>lEt'sgO!</dc:creator>
</cp:coreProperties>
</file>