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2"/>
  </p:notesMasterIdLst>
  <p:sldIdLst>
    <p:sldId id="291" r:id="rId2"/>
    <p:sldId id="292" r:id="rId3"/>
    <p:sldId id="256" r:id="rId4"/>
    <p:sldId id="257" r:id="rId5"/>
    <p:sldId id="273" r:id="rId6"/>
    <p:sldId id="296" r:id="rId7"/>
    <p:sldId id="295" r:id="rId8"/>
    <p:sldId id="293" r:id="rId9"/>
    <p:sldId id="259" r:id="rId10"/>
    <p:sldId id="275" r:id="rId11"/>
    <p:sldId id="277" r:id="rId12"/>
    <p:sldId id="279" r:id="rId13"/>
    <p:sldId id="294" r:id="rId14"/>
    <p:sldId id="284" r:id="rId15"/>
    <p:sldId id="285" r:id="rId16"/>
    <p:sldId id="286" r:id="rId17"/>
    <p:sldId id="261" r:id="rId18"/>
    <p:sldId id="262" r:id="rId19"/>
    <p:sldId id="263" r:id="rId20"/>
    <p:sldId id="300" r:id="rId21"/>
    <p:sldId id="264" r:id="rId22"/>
    <p:sldId id="299" r:id="rId23"/>
    <p:sldId id="265" r:id="rId24"/>
    <p:sldId id="297" r:id="rId25"/>
    <p:sldId id="266" r:id="rId26"/>
    <p:sldId id="267" r:id="rId27"/>
    <p:sldId id="268" r:id="rId28"/>
    <p:sldId id="298" r:id="rId29"/>
    <p:sldId id="281" r:id="rId30"/>
    <p:sldId id="28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3300"/>
    <a:srgbClr val="FFFF99"/>
    <a:srgbClr val="00FFFF"/>
    <a:srgbClr val="FFCC66"/>
    <a:srgbClr val="9900FF"/>
    <a:srgbClr val="33C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28" autoAdjust="0"/>
  </p:normalViewPr>
  <p:slideViewPr>
    <p:cSldViewPr>
      <p:cViewPr varScale="1">
        <p:scale>
          <a:sx n="80" d="100"/>
          <a:sy n="80" d="100"/>
        </p:scale>
        <p:origin x="-96" y="-61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2F765-2B1B-43F6-8CC9-D39487884CC4}" type="datetimeFigureOut">
              <a:rPr lang="en-US" smtClean="0"/>
              <a:t>20/10/2021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A000D-6056-4E74-9B41-A66983504F4B}" type="slidenum">
              <a:rPr lang="en-US" smtClean="0"/>
              <a:t>‹#›</a:t>
            </a:fld>
            <a:endParaRPr lang="en-US"/>
          </a:p>
        </p:txBody>
      </p:sp>
    </p:spTree>
    <p:extLst>
      <p:ext uri="{BB962C8B-B14F-4D97-AF65-F5344CB8AC3E}">
        <p14:creationId xmlns:p14="http://schemas.microsoft.com/office/powerpoint/2010/main" val="154443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xmlns="" id="{500FC935-BF46-4026-BC91-BA0D8E4EF687}"/>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xmlns="" id="{BD1BFA8C-7B56-4786-BA68-5DF8544FE6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HS ghi vở</a:t>
            </a:r>
          </a:p>
        </p:txBody>
      </p:sp>
      <p:sp>
        <p:nvSpPr>
          <p:cNvPr id="14340" name="Slide Number Placeholder 3">
            <a:extLst>
              <a:ext uri="{FF2B5EF4-FFF2-40B4-BE49-F238E27FC236}">
                <a16:creationId xmlns:a16="http://schemas.microsoft.com/office/drawing/2014/main" xmlns="" id="{8728C117-A4C9-4F21-9DA1-C1E675BADB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CB7862-8A17-4840-B0DC-B6669DE12835}" type="slidenum">
              <a:rPr lang="en-US" altLang="en-US" smtClean="0"/>
              <a:pPr fontAlgn="base">
                <a:spcBef>
                  <a:spcPct val="0"/>
                </a:spcBef>
                <a:spcAft>
                  <a:spcPct val="0"/>
                </a:spcAft>
              </a:pPr>
              <a:t>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Giảng: Trong đêm trăng, tiếng đàn ngân lên, lan toả và dòng sông lúc này lấp loáng như dòng trăng. Trước cảnh đẹp thanh bình và thơ mộng ấy, một công trình thuỷ điện lơn hiện ra (click để hiện ảnh 2) </a:t>
            </a:r>
            <a:r>
              <a:rPr lang="en-US">
                <a:sym typeface="Wingdings" panose="05000000000000000000" pitchFamily="2" charset="2"/>
              </a:rPr>
              <a:t> phần tiếp trong STK</a:t>
            </a:r>
            <a:endParaRPr lang="en-US"/>
          </a:p>
        </p:txBody>
      </p:sp>
      <p:sp>
        <p:nvSpPr>
          <p:cNvPr id="4" name="Slide Number Placeholder 3"/>
          <p:cNvSpPr>
            <a:spLocks noGrp="1"/>
          </p:cNvSpPr>
          <p:nvPr>
            <p:ph type="sldNum" sz="quarter" idx="5"/>
          </p:nvPr>
        </p:nvSpPr>
        <p:spPr/>
        <p:txBody>
          <a:bodyPr/>
          <a:lstStyle/>
          <a:p>
            <a:fld id="{8C1A000D-6056-4E74-9B41-A66983504F4B}" type="slidenum">
              <a:rPr lang="en-US" smtClean="0"/>
              <a:t>20</a:t>
            </a:fld>
            <a:endParaRPr lang="en-US"/>
          </a:p>
        </p:txBody>
      </p:sp>
    </p:spTree>
    <p:extLst>
      <p:ext uri="{BB962C8B-B14F-4D97-AF65-F5344CB8AC3E}">
        <p14:creationId xmlns:p14="http://schemas.microsoft.com/office/powerpoint/2010/main" val="21124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Giảng: Để làm công trình thuỷ điện này, người ta đã xây dựng một chiếc đập lớn ngăn dòng nước từ đầu nguồn xuống tạo ra ở vùng cao này một hồ chứa nước rộng mênh mông </a:t>
            </a:r>
            <a:r>
              <a:rPr lang="en-US">
                <a:sym typeface="Wingdings" panose="05000000000000000000" pitchFamily="2" charset="2"/>
              </a:rPr>
              <a:t> sách thiết kế.</a:t>
            </a:r>
            <a:endParaRPr lang="en-US"/>
          </a:p>
        </p:txBody>
      </p:sp>
      <p:sp>
        <p:nvSpPr>
          <p:cNvPr id="4" name="Slide Number Placeholder 3"/>
          <p:cNvSpPr>
            <a:spLocks noGrp="1"/>
          </p:cNvSpPr>
          <p:nvPr>
            <p:ph type="sldNum" sz="quarter" idx="5"/>
          </p:nvPr>
        </p:nvSpPr>
        <p:spPr/>
        <p:txBody>
          <a:bodyPr/>
          <a:lstStyle/>
          <a:p>
            <a:fld id="{8C1A000D-6056-4E74-9B41-A66983504F4B}" type="slidenum">
              <a:rPr lang="en-US" smtClean="0"/>
              <a:t>22</a:t>
            </a:fld>
            <a:endParaRPr lang="en-US"/>
          </a:p>
        </p:txBody>
      </p:sp>
    </p:spTree>
    <p:extLst>
      <p:ext uri="{BB962C8B-B14F-4D97-AF65-F5344CB8AC3E}">
        <p14:creationId xmlns:p14="http://schemas.microsoft.com/office/powerpoint/2010/main" val="172043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xmlns="" id="{500FC935-BF46-4026-BC91-BA0D8E4EF687}"/>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xmlns="" id="{BD1BFA8C-7B56-4786-BA68-5DF8544FE6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HS ghi vở</a:t>
            </a:r>
          </a:p>
        </p:txBody>
      </p:sp>
      <p:sp>
        <p:nvSpPr>
          <p:cNvPr id="14340" name="Slide Number Placeholder 3">
            <a:extLst>
              <a:ext uri="{FF2B5EF4-FFF2-40B4-BE49-F238E27FC236}">
                <a16:creationId xmlns:a16="http://schemas.microsoft.com/office/drawing/2014/main" xmlns="" id="{8728C117-A4C9-4F21-9DA1-C1E675BADB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CB7862-8A17-4840-B0DC-B6669DE12835}" type="slidenum">
              <a:rPr lang="en-US" altLang="en-US" smtClean="0"/>
              <a:pPr fontAlgn="base">
                <a:spcBef>
                  <a:spcPct val="0"/>
                </a:spcBef>
                <a:spcAft>
                  <a:spcPct val="0"/>
                </a:spcAft>
              </a:pPr>
              <a:t>24</a:t>
            </a:fld>
            <a:endParaRPr lang="en-US" altLang="en-US"/>
          </a:p>
        </p:txBody>
      </p:sp>
    </p:spTree>
    <p:extLst>
      <p:ext uri="{BB962C8B-B14F-4D97-AF65-F5344CB8AC3E}">
        <p14:creationId xmlns:p14="http://schemas.microsoft.com/office/powerpoint/2010/main" val="248116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B746AC-E136-40EF-AAC3-20E045FC3737}" type="slidenum">
              <a:rPr lang="en-US" smtClean="0"/>
              <a:pPr>
                <a:defRPr/>
              </a:pPr>
              <a:t>‹#›</a:t>
            </a:fld>
            <a:endParaRPr lang="en-US"/>
          </a:p>
        </p:txBody>
      </p:sp>
    </p:spTree>
    <p:extLst>
      <p:ext uri="{BB962C8B-B14F-4D97-AF65-F5344CB8AC3E}">
        <p14:creationId xmlns:p14="http://schemas.microsoft.com/office/powerpoint/2010/main" val="281170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18917B-145C-4808-A127-70B1180128AF}" type="slidenum">
              <a:rPr lang="en-US" smtClean="0"/>
              <a:pPr>
                <a:defRPr/>
              </a:pPr>
              <a:t>‹#›</a:t>
            </a:fld>
            <a:endParaRPr lang="en-US"/>
          </a:p>
        </p:txBody>
      </p:sp>
    </p:spTree>
    <p:extLst>
      <p:ext uri="{BB962C8B-B14F-4D97-AF65-F5344CB8AC3E}">
        <p14:creationId xmlns:p14="http://schemas.microsoft.com/office/powerpoint/2010/main" val="89740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8B3518-71AC-41B8-A1AE-2CDC8E153FEB}" type="slidenum">
              <a:rPr lang="en-US" smtClean="0"/>
              <a:pPr>
                <a:defRPr/>
              </a:pPr>
              <a:t>‹#›</a:t>
            </a:fld>
            <a:endParaRPr lang="en-US"/>
          </a:p>
        </p:txBody>
      </p:sp>
    </p:spTree>
    <p:extLst>
      <p:ext uri="{BB962C8B-B14F-4D97-AF65-F5344CB8AC3E}">
        <p14:creationId xmlns:p14="http://schemas.microsoft.com/office/powerpoint/2010/main" val="286782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349DC2-C9E8-41FC-9823-93B317CF7974}" type="slidenum">
              <a:rPr lang="en-US" smtClean="0"/>
              <a:pPr>
                <a:defRPr/>
              </a:pPr>
              <a:t>‹#›</a:t>
            </a:fld>
            <a:endParaRPr lang="en-US"/>
          </a:p>
        </p:txBody>
      </p:sp>
    </p:spTree>
    <p:extLst>
      <p:ext uri="{BB962C8B-B14F-4D97-AF65-F5344CB8AC3E}">
        <p14:creationId xmlns:p14="http://schemas.microsoft.com/office/powerpoint/2010/main" val="59317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A622B6-039C-4690-8E92-8E1898FD71AA}" type="slidenum">
              <a:rPr lang="en-US" smtClean="0"/>
              <a:pPr>
                <a:defRPr/>
              </a:pPr>
              <a:t>‹#›</a:t>
            </a:fld>
            <a:endParaRPr lang="en-US"/>
          </a:p>
        </p:txBody>
      </p:sp>
    </p:spTree>
    <p:extLst>
      <p:ext uri="{BB962C8B-B14F-4D97-AF65-F5344CB8AC3E}">
        <p14:creationId xmlns:p14="http://schemas.microsoft.com/office/powerpoint/2010/main" val="301932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64F1D2-FA3A-46E5-91E9-F881621904C7}" type="slidenum">
              <a:rPr lang="en-US" smtClean="0"/>
              <a:pPr>
                <a:defRPr/>
              </a:pPr>
              <a:t>‹#›</a:t>
            </a:fld>
            <a:endParaRPr lang="en-US"/>
          </a:p>
        </p:txBody>
      </p:sp>
    </p:spTree>
    <p:extLst>
      <p:ext uri="{BB962C8B-B14F-4D97-AF65-F5344CB8AC3E}">
        <p14:creationId xmlns:p14="http://schemas.microsoft.com/office/powerpoint/2010/main" val="318411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EA22313-0171-4E91-90E2-FB575AB94308}" type="slidenum">
              <a:rPr lang="en-US" smtClean="0"/>
              <a:pPr>
                <a:defRPr/>
              </a:pPr>
              <a:t>‹#›</a:t>
            </a:fld>
            <a:endParaRPr lang="en-US"/>
          </a:p>
        </p:txBody>
      </p:sp>
    </p:spTree>
    <p:extLst>
      <p:ext uri="{BB962C8B-B14F-4D97-AF65-F5344CB8AC3E}">
        <p14:creationId xmlns:p14="http://schemas.microsoft.com/office/powerpoint/2010/main" val="267919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8448071-E4C0-480D-8B56-8EC6F354CC07}" type="slidenum">
              <a:rPr lang="en-US" smtClean="0"/>
              <a:pPr>
                <a:defRPr/>
              </a:pPr>
              <a:t>‹#›</a:t>
            </a:fld>
            <a:endParaRPr lang="en-US"/>
          </a:p>
        </p:txBody>
      </p:sp>
    </p:spTree>
    <p:extLst>
      <p:ext uri="{BB962C8B-B14F-4D97-AF65-F5344CB8AC3E}">
        <p14:creationId xmlns:p14="http://schemas.microsoft.com/office/powerpoint/2010/main" val="238016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CF20B85-6B9E-40D1-B48D-ED3B2CCBF61A}" type="slidenum">
              <a:rPr lang="en-US" smtClean="0"/>
              <a:pPr>
                <a:defRPr/>
              </a:pPr>
              <a:t>‹#›</a:t>
            </a:fld>
            <a:endParaRPr lang="en-US"/>
          </a:p>
        </p:txBody>
      </p:sp>
    </p:spTree>
    <p:extLst>
      <p:ext uri="{BB962C8B-B14F-4D97-AF65-F5344CB8AC3E}">
        <p14:creationId xmlns:p14="http://schemas.microsoft.com/office/powerpoint/2010/main" val="31187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598B9E4-D0B4-4D52-A1D1-2410010C120D}" type="slidenum">
              <a:rPr lang="en-US" smtClean="0"/>
              <a:pPr>
                <a:defRPr/>
              </a:pPr>
              <a:t>‹#›</a:t>
            </a:fld>
            <a:endParaRPr lang="en-US"/>
          </a:p>
        </p:txBody>
      </p:sp>
    </p:spTree>
    <p:extLst>
      <p:ext uri="{BB962C8B-B14F-4D97-AF65-F5344CB8AC3E}">
        <p14:creationId xmlns:p14="http://schemas.microsoft.com/office/powerpoint/2010/main" val="55426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C494B84-4CF8-4C0D-88D2-AB9C4CD7A0C5}" type="slidenum">
              <a:rPr lang="en-US" smtClean="0"/>
              <a:pPr>
                <a:defRPr/>
              </a:pPr>
              <a:t>‹#›</a:t>
            </a:fld>
            <a:endParaRPr lang="en-US"/>
          </a:p>
        </p:txBody>
      </p:sp>
    </p:spTree>
    <p:extLst>
      <p:ext uri="{BB962C8B-B14F-4D97-AF65-F5344CB8AC3E}">
        <p14:creationId xmlns:p14="http://schemas.microsoft.com/office/powerpoint/2010/main" val="780959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2D8FEA8-A447-4979-8176-529380640AB4}" type="slidenum">
              <a:rPr lang="en-US" smtClean="0"/>
              <a:pPr>
                <a:defRPr/>
              </a:pPr>
              <a:t>‹#›</a:t>
            </a:fld>
            <a:endParaRPr lang="en-US"/>
          </a:p>
        </p:txBody>
      </p:sp>
    </p:spTree>
    <p:extLst>
      <p:ext uri="{BB962C8B-B14F-4D97-AF65-F5344CB8AC3E}">
        <p14:creationId xmlns:p14="http://schemas.microsoft.com/office/powerpoint/2010/main" val="182168942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xmlns="" id="{86E0AB0E-7D1C-46E3-9949-A28094F43861}"/>
              </a:ext>
            </a:extLst>
          </p:cNvPr>
          <p:cNvSpPr>
            <a:spLocks noGrp="1" noChangeArrowheads="1"/>
          </p:cNvSpPr>
          <p:nvPr>
            <p:ph type="ctrTitle"/>
          </p:nvPr>
        </p:nvSpPr>
        <p:spPr/>
        <p:txBody>
          <a:bodyPr/>
          <a:lstStyle/>
          <a:p>
            <a:pPr eaLnBrk="1" hangingPunct="1"/>
            <a:endParaRPr lang="en-US" altLang="en-US"/>
          </a:p>
        </p:txBody>
      </p:sp>
      <p:sp>
        <p:nvSpPr>
          <p:cNvPr id="5123" name="Subtitle 2">
            <a:extLst>
              <a:ext uri="{FF2B5EF4-FFF2-40B4-BE49-F238E27FC236}">
                <a16:creationId xmlns:a16="http://schemas.microsoft.com/office/drawing/2014/main" xmlns="" id="{05EB1149-2FAD-4A1F-B462-B75230DBD457}"/>
              </a:ext>
            </a:extLst>
          </p:cNvPr>
          <p:cNvSpPr>
            <a:spLocks noGrp="1" noChangeArrowheads="1"/>
          </p:cNvSpPr>
          <p:nvPr>
            <p:ph type="subTitle" idx="1"/>
          </p:nvPr>
        </p:nvSpPr>
        <p:spPr/>
        <p:txBody>
          <a:bodyPr/>
          <a:lstStyle/>
          <a:p>
            <a:pPr eaLnBrk="1" hangingPunct="1"/>
            <a:endParaRPr lang="en-US" altLang="en-US"/>
          </a:p>
        </p:txBody>
      </p:sp>
      <p:sp>
        <p:nvSpPr>
          <p:cNvPr id="5124" name="Slide Number Placeholder 3">
            <a:extLst>
              <a:ext uri="{FF2B5EF4-FFF2-40B4-BE49-F238E27FC236}">
                <a16:creationId xmlns:a16="http://schemas.microsoft.com/office/drawing/2014/main" xmlns="" id="{B1E2ACE3-B4E1-4DFE-B4F7-EF92CA54B2B4}"/>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5920E34-2D57-488F-BDFF-3F2B0165A02D}"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1</a:t>
            </a:fld>
            <a:endParaRPr lang="en-US" altLang="en-US" sz="1200">
              <a:latin typeface="Arial" panose="020B0604020202020204" pitchFamily="34" charset="0"/>
              <a:cs typeface="Arial" panose="020B0604020202020204" pitchFamily="34" charset="0"/>
            </a:endParaRPr>
          </a:p>
        </p:txBody>
      </p:sp>
      <p:pic>
        <p:nvPicPr>
          <p:cNvPr id="5125" name="Picture 5">
            <a:extLst>
              <a:ext uri="{FF2B5EF4-FFF2-40B4-BE49-F238E27FC236}">
                <a16:creationId xmlns:a16="http://schemas.microsoft.com/office/drawing/2014/main" xmlns="" id="{177D3808-D383-4805-90ED-012972D7F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a:extLst>
              <a:ext uri="{FF2B5EF4-FFF2-40B4-BE49-F238E27FC236}">
                <a16:creationId xmlns:a16="http://schemas.microsoft.com/office/drawing/2014/main" xmlns="" id="{04626328-6E63-422E-9EDB-106330DB65B7}"/>
              </a:ext>
            </a:extLst>
          </p:cNvPr>
          <p:cNvSpPr>
            <a:spLocks noChangeArrowheads="1"/>
          </p:cNvSpPr>
          <p:nvPr/>
        </p:nvSpPr>
        <p:spPr bwMode="auto">
          <a:xfrm>
            <a:off x="1493374" y="2001839"/>
            <a:ext cx="9166420" cy="17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3400" b="1">
                <a:solidFill>
                  <a:srgbClr val="FF0000"/>
                </a:solidFill>
                <a:latin typeface="Times New Roman" panose="02020603050405020304" pitchFamily="18" charset="0"/>
                <a:cs typeface="Times New Roman" panose="02020603050405020304" pitchFamily="18" charset="0"/>
              </a:rPr>
              <a:t>TIẾNG ĐÀN BA-LA-LAI-CA TRÊN SÔNG ĐÀ</a:t>
            </a:r>
          </a:p>
          <a:p>
            <a:pPr algn="ctr" eaLnBrk="1" hangingPunct="1">
              <a:lnSpc>
                <a:spcPct val="100000"/>
              </a:lnSpc>
              <a:spcBef>
                <a:spcPct val="20000"/>
              </a:spcBef>
              <a:buFontTx/>
              <a:buNone/>
            </a:pPr>
            <a:r>
              <a:rPr lang="en-US" altLang="en-US" sz="3200" b="1">
                <a:solidFill>
                  <a:srgbClr val="002060"/>
                </a:solidFill>
                <a:latin typeface="Times New Roman" panose="02020603050405020304" pitchFamily="18" charset="0"/>
                <a:cs typeface="Times New Roman" panose="02020603050405020304" pitchFamily="18" charset="0"/>
              </a:rPr>
              <a:t>Phân môn: Tập đọc </a:t>
            </a:r>
          </a:p>
          <a:p>
            <a:pPr algn="ctr" eaLnBrk="1" hangingPunct="1">
              <a:lnSpc>
                <a:spcPct val="100000"/>
              </a:lnSpc>
              <a:spcBef>
                <a:spcPct val="20000"/>
              </a:spcBef>
              <a:buFontTx/>
              <a:buNone/>
            </a:pPr>
            <a:r>
              <a:rPr lang="en-US" altLang="en-US" sz="3200" b="1">
                <a:solidFill>
                  <a:srgbClr val="002060"/>
                </a:solidFill>
                <a:latin typeface="Times New Roman" panose="02020603050405020304" pitchFamily="18" charset="0"/>
                <a:cs typeface="Times New Roman" panose="02020603050405020304" pitchFamily="18" charset="0"/>
              </a:rPr>
              <a:t>Tiết 14 – Tuần 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images2"/>
          <p:cNvPicPr>
            <a:picLocks noChangeAspect="1" noChangeArrowheads="1"/>
          </p:cNvPicPr>
          <p:nvPr/>
        </p:nvPicPr>
        <p:blipFill>
          <a:blip r:embed="rId2"/>
          <a:srcRect/>
          <a:stretch>
            <a:fillRect/>
          </a:stretch>
        </p:blipFill>
        <p:spPr bwMode="auto">
          <a:xfrm>
            <a:off x="3810000" y="762000"/>
            <a:ext cx="4510088" cy="4648200"/>
          </a:xfrm>
          <a:prstGeom prst="rect">
            <a:avLst/>
          </a:prstGeom>
          <a:noFill/>
          <a:ln w="9525">
            <a:noFill/>
            <a:miter lim="800000"/>
            <a:headEnd/>
            <a:tailEnd/>
          </a:ln>
        </p:spPr>
      </p:pic>
      <p:sp>
        <p:nvSpPr>
          <p:cNvPr id="68613" name="Text Box 5"/>
          <p:cNvSpPr txBox="1">
            <a:spLocks noChangeArrowheads="1"/>
          </p:cNvSpPr>
          <p:nvPr/>
        </p:nvSpPr>
        <p:spPr bwMode="auto">
          <a:xfrm>
            <a:off x="4495800" y="5791201"/>
            <a:ext cx="3810000" cy="461963"/>
          </a:xfrm>
          <a:prstGeom prst="rect">
            <a:avLst/>
          </a:prstGeom>
          <a:noFill/>
          <a:ln w="9525">
            <a:noFill/>
            <a:miter lim="800000"/>
            <a:headEnd/>
            <a:tailEnd/>
          </a:ln>
        </p:spPr>
        <p:txBody>
          <a:bodyPr>
            <a:spAutoFit/>
          </a:bodyPr>
          <a:lstStyle/>
          <a:p>
            <a:pPr algn="l">
              <a:spcBef>
                <a:spcPct val="50000"/>
              </a:spcBef>
            </a:pPr>
            <a:r>
              <a:rPr lang="en-US" sz="2400" b="1">
                <a:latin typeface="Arial" charset="0"/>
              </a:rPr>
              <a:t>Đàn ba-la-lai-ca (Nga)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diamond(in)">
                                      <p:cBhvr>
                                        <p:cTn id="7" dur="1000"/>
                                        <p:tgtEl>
                                          <p:spTgt spid="6861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8613"/>
                                        </p:tgtEl>
                                        <p:attrNameLst>
                                          <p:attrName>style.visibility</p:attrName>
                                        </p:attrNameLst>
                                      </p:cBhvr>
                                      <p:to>
                                        <p:strVal val="visible"/>
                                      </p:to>
                                    </p:set>
                                    <p:animEffect transition="in" filter="diamond(in)">
                                      <p:cBhvr>
                                        <p:cTn id="10" dur="10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362200" y="685800"/>
            <a:ext cx="2133600" cy="609600"/>
          </a:xfrm>
          <a:prstGeom prst="rect">
            <a:avLst/>
          </a:prstGeom>
          <a:noFill/>
          <a:ln w="9525">
            <a:noFill/>
            <a:miter lim="800000"/>
            <a:headEnd/>
            <a:tailEnd/>
          </a:ln>
        </p:spPr>
        <p:txBody>
          <a:bodyPr/>
          <a:lstStyle/>
          <a:p>
            <a:pPr algn="l" eaLnBrk="1" hangingPunct="1">
              <a:lnSpc>
                <a:spcPct val="90000"/>
              </a:lnSpc>
            </a:pPr>
            <a:r>
              <a:rPr lang="en-US" sz="2800" b="1" u="sng">
                <a:solidFill>
                  <a:srgbClr val="FF0000"/>
                </a:solidFill>
                <a:latin typeface="Arial" charset="0"/>
              </a:rPr>
              <a:t>Luyện </a:t>
            </a:r>
            <a:r>
              <a:rPr lang="vi-VN" sz="2800" b="1" u="sng">
                <a:solidFill>
                  <a:srgbClr val="FF0000"/>
                </a:solidFill>
                <a:latin typeface="Arial" charset="0"/>
              </a:rPr>
              <a:t>đ</a:t>
            </a:r>
            <a:r>
              <a:rPr lang="en-US" sz="2800" b="1" u="sng">
                <a:solidFill>
                  <a:srgbClr val="FF0000"/>
                </a:solidFill>
                <a:latin typeface="Arial" charset="0"/>
              </a:rPr>
              <a:t>ọc:</a:t>
            </a:r>
          </a:p>
        </p:txBody>
      </p:sp>
      <p:sp>
        <p:nvSpPr>
          <p:cNvPr id="10243" name="Rectangle 3"/>
          <p:cNvSpPr>
            <a:spLocks noChangeArrowheads="1"/>
          </p:cNvSpPr>
          <p:nvPr/>
        </p:nvSpPr>
        <p:spPr bwMode="auto">
          <a:xfrm>
            <a:off x="1828800" y="1524000"/>
            <a:ext cx="3048000" cy="457200"/>
          </a:xfrm>
          <a:prstGeom prst="rect">
            <a:avLst/>
          </a:prstGeom>
          <a:noFill/>
          <a:ln w="9525">
            <a:noFill/>
            <a:miter lim="800000"/>
            <a:headEnd/>
            <a:tailEnd/>
          </a:ln>
        </p:spPr>
        <p:txBody>
          <a:bodyPr/>
          <a:lstStyle/>
          <a:p>
            <a:pPr algn="l" eaLnBrk="1" hangingPunct="1">
              <a:lnSpc>
                <a:spcPct val="90000"/>
              </a:lnSpc>
            </a:pPr>
            <a:r>
              <a:rPr lang="en-US" sz="2400" b="1" i="1">
                <a:solidFill>
                  <a:srgbClr val="0070C0"/>
                </a:solidFill>
                <a:latin typeface="Arial" charset="0"/>
              </a:rPr>
              <a:t>-  Đọc </a:t>
            </a:r>
            <a:r>
              <a:rPr lang="vi-VN" sz="2400" b="1" i="1">
                <a:solidFill>
                  <a:srgbClr val="0070C0"/>
                </a:solidFill>
                <a:latin typeface="Arial" charset="0"/>
              </a:rPr>
              <a:t>đ</a:t>
            </a:r>
            <a:r>
              <a:rPr lang="en-US" sz="2400" b="1" i="1">
                <a:solidFill>
                  <a:srgbClr val="0070C0"/>
                </a:solidFill>
                <a:latin typeface="Arial" charset="0"/>
              </a:rPr>
              <a:t>úng các từ:</a:t>
            </a:r>
          </a:p>
        </p:txBody>
      </p:sp>
      <p:sp>
        <p:nvSpPr>
          <p:cNvPr id="10244" name="Rectangle 4"/>
          <p:cNvSpPr>
            <a:spLocks noChangeArrowheads="1"/>
          </p:cNvSpPr>
          <p:nvPr/>
        </p:nvSpPr>
        <p:spPr bwMode="auto">
          <a:xfrm>
            <a:off x="2246313" y="2119313"/>
            <a:ext cx="2438400" cy="4572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Ba-la-lai-ca </a:t>
            </a:r>
          </a:p>
        </p:txBody>
      </p:sp>
      <p:sp>
        <p:nvSpPr>
          <p:cNvPr id="70663" name="Rectangle 7"/>
          <p:cNvSpPr>
            <a:spLocks noChangeArrowheads="1"/>
          </p:cNvSpPr>
          <p:nvPr/>
        </p:nvSpPr>
        <p:spPr bwMode="auto">
          <a:xfrm>
            <a:off x="2051050" y="2644616"/>
            <a:ext cx="2105025" cy="5334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 ngẫm nghĩ</a:t>
            </a:r>
          </a:p>
        </p:txBody>
      </p:sp>
      <p:sp>
        <p:nvSpPr>
          <p:cNvPr id="70664" name="Rectangle 8"/>
          <p:cNvSpPr>
            <a:spLocks noChangeArrowheads="1"/>
          </p:cNvSpPr>
          <p:nvPr/>
        </p:nvSpPr>
        <p:spPr bwMode="auto">
          <a:xfrm>
            <a:off x="2154778" y="3262313"/>
            <a:ext cx="1752600" cy="5334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bỡ ngỡ</a:t>
            </a:r>
          </a:p>
        </p:txBody>
      </p:sp>
      <p:sp>
        <p:nvSpPr>
          <p:cNvPr id="70665" name="Rectangle 9"/>
          <p:cNvSpPr>
            <a:spLocks noChangeArrowheads="1"/>
          </p:cNvSpPr>
          <p:nvPr/>
        </p:nvSpPr>
        <p:spPr bwMode="auto">
          <a:xfrm>
            <a:off x="1782764" y="3962400"/>
            <a:ext cx="8580436" cy="1295400"/>
          </a:xfrm>
          <a:prstGeom prst="rect">
            <a:avLst/>
          </a:prstGeom>
          <a:noFill/>
          <a:ln w="9525">
            <a:noFill/>
            <a:miter lim="800000"/>
            <a:headEnd/>
            <a:tailEnd/>
          </a:ln>
        </p:spPr>
        <p:txBody>
          <a:bodyPr/>
          <a:lstStyle/>
          <a:p>
            <a:pPr algn="just" eaLnBrk="1" hangingPunct="1">
              <a:lnSpc>
                <a:spcPct val="90000"/>
              </a:lnSpc>
            </a:pPr>
            <a:r>
              <a:rPr lang="en-US" sz="2400" b="1" i="1">
                <a:solidFill>
                  <a:srgbClr val="0070C0"/>
                </a:solidFill>
                <a:latin typeface="Arial" charset="0"/>
              </a:rPr>
              <a:t>- Chú ý ngắt h</a:t>
            </a:r>
            <a:r>
              <a:rPr lang="vi-VN" sz="2400" b="1" i="1">
                <a:solidFill>
                  <a:srgbClr val="0070C0"/>
                </a:solidFill>
                <a:latin typeface="Arial" charset="0"/>
              </a:rPr>
              <a:t>ơ</a:t>
            </a:r>
            <a:r>
              <a:rPr lang="en-US" sz="2400" b="1" i="1">
                <a:solidFill>
                  <a:srgbClr val="0070C0"/>
                </a:solidFill>
                <a:latin typeface="Arial" charset="0"/>
              </a:rPr>
              <a:t>i </a:t>
            </a:r>
            <a:r>
              <a:rPr lang="vi-VN" sz="2400" b="1" i="1">
                <a:solidFill>
                  <a:srgbClr val="0070C0"/>
                </a:solidFill>
                <a:latin typeface="Arial" charset="0"/>
              </a:rPr>
              <a:t>đ</a:t>
            </a:r>
            <a:r>
              <a:rPr lang="en-US" sz="2400" b="1" i="1">
                <a:solidFill>
                  <a:srgbClr val="0070C0"/>
                </a:solidFill>
                <a:latin typeface="Arial" charset="0"/>
              </a:rPr>
              <a:t>úng giữa các dòng th</a:t>
            </a:r>
            <a:r>
              <a:rPr lang="vi-VN" sz="2400" b="1" i="1">
                <a:solidFill>
                  <a:srgbClr val="0070C0"/>
                </a:solidFill>
                <a:latin typeface="Arial" charset="0"/>
              </a:rPr>
              <a:t>ơ</a:t>
            </a:r>
            <a:r>
              <a:rPr lang="en-US" sz="2400" b="1" i="1">
                <a:solidFill>
                  <a:srgbClr val="0070C0"/>
                </a:solidFill>
                <a:latin typeface="Arial" charset="0"/>
              </a:rPr>
              <a:t>, khổ th</a:t>
            </a:r>
            <a:r>
              <a:rPr lang="vi-VN" sz="2400" b="1" i="1">
                <a:solidFill>
                  <a:srgbClr val="0070C0"/>
                </a:solidFill>
                <a:latin typeface="Arial" charset="0"/>
              </a:rPr>
              <a:t>ơ</a:t>
            </a:r>
            <a:r>
              <a:rPr lang="en-US" sz="2400" b="1" i="1">
                <a:solidFill>
                  <a:srgbClr val="0070C0"/>
                </a:solidFill>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0663"/>
                                        </p:tgtEl>
                                        <p:attrNameLst>
                                          <p:attrName>style.visibility</p:attrName>
                                        </p:attrNameLst>
                                      </p:cBhvr>
                                      <p:to>
                                        <p:strVal val="visible"/>
                                      </p:to>
                                    </p:set>
                                    <p:anim calcmode="discrete" valueType="clr">
                                      <p:cBhvr override="childStyle">
                                        <p:cTn id="7" dur="80"/>
                                        <p:tgtEl>
                                          <p:spTgt spid="7066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0663"/>
                                        </p:tgtEl>
                                        <p:attrNameLst>
                                          <p:attrName>fillcolor</p:attrName>
                                        </p:attrNameLst>
                                      </p:cBhvr>
                                      <p:tavLst>
                                        <p:tav tm="0">
                                          <p:val>
                                            <p:clrVal>
                                              <a:schemeClr val="accent2"/>
                                            </p:clrVal>
                                          </p:val>
                                        </p:tav>
                                        <p:tav tm="50000">
                                          <p:val>
                                            <p:clrVal>
                                              <a:schemeClr val="hlink"/>
                                            </p:clrVal>
                                          </p:val>
                                        </p:tav>
                                      </p:tavLst>
                                    </p:anim>
                                    <p:set>
                                      <p:cBhvr>
                                        <p:cTn id="9" dur="80"/>
                                        <p:tgtEl>
                                          <p:spTgt spid="7066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0664"/>
                                        </p:tgtEl>
                                        <p:attrNameLst>
                                          <p:attrName>style.visibility</p:attrName>
                                        </p:attrNameLst>
                                      </p:cBhvr>
                                      <p:to>
                                        <p:strVal val="visible"/>
                                      </p:to>
                                    </p:set>
                                    <p:anim calcmode="discrete" valueType="clr">
                                      <p:cBhvr override="childStyle">
                                        <p:cTn id="14" dur="80"/>
                                        <p:tgtEl>
                                          <p:spTgt spid="7066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0664"/>
                                        </p:tgtEl>
                                        <p:attrNameLst>
                                          <p:attrName>fillcolor</p:attrName>
                                        </p:attrNameLst>
                                      </p:cBhvr>
                                      <p:tavLst>
                                        <p:tav tm="0">
                                          <p:val>
                                            <p:clrVal>
                                              <a:schemeClr val="accent2"/>
                                            </p:clrVal>
                                          </p:val>
                                        </p:tav>
                                        <p:tav tm="50000">
                                          <p:val>
                                            <p:clrVal>
                                              <a:schemeClr val="hlink"/>
                                            </p:clrVal>
                                          </p:val>
                                        </p:tav>
                                      </p:tavLst>
                                    </p:anim>
                                    <p:set>
                                      <p:cBhvr>
                                        <p:cTn id="16" dur="80"/>
                                        <p:tgtEl>
                                          <p:spTgt spid="7066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70665"/>
                                        </p:tgtEl>
                                        <p:attrNameLst>
                                          <p:attrName>style.visibility</p:attrName>
                                        </p:attrNameLst>
                                      </p:cBhvr>
                                      <p:to>
                                        <p:strVal val="visible"/>
                                      </p:to>
                                    </p:set>
                                    <p:animEffect transition="in" filter="strips(downRight)">
                                      <p:cBhvr>
                                        <p:cTn id="21" dur="500"/>
                                        <p:tgtEl>
                                          <p:spTgt spid="70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P spid="70664" grpId="0"/>
      <p:bldP spid="706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644901" y="487364"/>
            <a:ext cx="652463"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Trên</a:t>
            </a:r>
          </a:p>
        </p:txBody>
      </p:sp>
      <p:sp>
        <p:nvSpPr>
          <p:cNvPr id="11267" name="Text Box 3"/>
          <p:cNvSpPr txBox="1">
            <a:spLocks noChangeArrowheads="1"/>
          </p:cNvSpPr>
          <p:nvPr/>
        </p:nvSpPr>
        <p:spPr bwMode="auto">
          <a:xfrm>
            <a:off x="3644900" y="792164"/>
            <a:ext cx="5667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a:t>
            </a:r>
          </a:p>
        </p:txBody>
      </p:sp>
      <p:sp>
        <p:nvSpPr>
          <p:cNvPr id="11268" name="Text Box 4"/>
          <p:cNvSpPr txBox="1">
            <a:spLocks noChangeArrowheads="1"/>
          </p:cNvSpPr>
          <p:nvPr/>
        </p:nvSpPr>
        <p:spPr bwMode="auto">
          <a:xfrm>
            <a:off x="3644900" y="1173164"/>
            <a:ext cx="139700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Tôi đã nghe</a:t>
            </a:r>
          </a:p>
        </p:txBody>
      </p:sp>
      <p:sp>
        <p:nvSpPr>
          <p:cNvPr id="11269"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a:t>
            </a:r>
          </a:p>
        </p:txBody>
      </p:sp>
      <p:sp>
        <p:nvSpPr>
          <p:cNvPr id="11270" name="Text Box 6"/>
          <p:cNvSpPr txBox="1">
            <a:spLocks noChangeArrowheads="1"/>
          </p:cNvSpPr>
          <p:nvPr/>
        </p:nvSpPr>
        <p:spPr bwMode="auto">
          <a:xfrm>
            <a:off x="3644901" y="1554164"/>
            <a:ext cx="38004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 cô gái Nga  mái tóc màu hạt dẻ</a:t>
            </a:r>
          </a:p>
        </p:txBody>
      </p:sp>
      <p:sp>
        <p:nvSpPr>
          <p:cNvPr id="11271" name="Text Box 7"/>
          <p:cNvSpPr txBox="1">
            <a:spLocks noChangeArrowheads="1"/>
          </p:cNvSpPr>
          <p:nvPr/>
        </p:nvSpPr>
        <p:spPr bwMode="auto">
          <a:xfrm>
            <a:off x="3644900" y="1935164"/>
            <a:ext cx="43005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Ngón tay đan  trên những sợi dây đồng.</a:t>
            </a:r>
          </a:p>
        </p:txBody>
      </p:sp>
      <p:sp>
        <p:nvSpPr>
          <p:cNvPr id="11272"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Lúc ấy</a:t>
            </a:r>
          </a:p>
        </p:txBody>
      </p:sp>
      <p:sp>
        <p:nvSpPr>
          <p:cNvPr id="72713" name="Text Box 9"/>
          <p:cNvSpPr txBox="1">
            <a:spLocks noChangeArrowheads="1"/>
          </p:cNvSpPr>
          <p:nvPr/>
        </p:nvSpPr>
        <p:spPr bwMode="auto">
          <a:xfrm>
            <a:off x="3644900" y="2774950"/>
            <a:ext cx="1885950" cy="350838"/>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Cả công trường</a:t>
            </a:r>
            <a:r>
              <a:rPr lang="en-US" sz="1700" b="1">
                <a:solidFill>
                  <a:srgbClr val="CC3300"/>
                </a:solidFill>
                <a:effectLst>
                  <a:outerShdw blurRad="38100" dist="38100" dir="2700000" algn="tl">
                    <a:srgbClr val="000000"/>
                  </a:outerShdw>
                </a:effectLst>
                <a:latin typeface="Arial"/>
              </a:rPr>
              <a:t> </a:t>
            </a:r>
          </a:p>
        </p:txBody>
      </p:sp>
      <p:sp>
        <p:nvSpPr>
          <p:cNvPr id="11274" name="Text Box 10"/>
          <p:cNvSpPr txBox="1">
            <a:spLocks noChangeArrowheads="1"/>
          </p:cNvSpPr>
          <p:nvPr/>
        </p:nvSpPr>
        <p:spPr bwMode="auto">
          <a:xfrm>
            <a:off x="3644900" y="3141664"/>
            <a:ext cx="21034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Những tháp khoan</a:t>
            </a:r>
          </a:p>
        </p:txBody>
      </p:sp>
      <p:sp>
        <p:nvSpPr>
          <p:cNvPr id="72715" name="Text Box 11"/>
          <p:cNvSpPr txBox="1">
            <a:spLocks noChangeArrowheads="1"/>
          </p:cNvSpPr>
          <p:nvPr/>
        </p:nvSpPr>
        <p:spPr bwMode="auto">
          <a:xfrm>
            <a:off x="3644901" y="3508375"/>
            <a:ext cx="2251075" cy="350838"/>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Những xe ủi, xe ben</a:t>
            </a:r>
            <a:endParaRPr lang="en-US" sz="1700" b="1">
              <a:solidFill>
                <a:srgbClr val="CC3300"/>
              </a:solidFill>
              <a:effectLst>
                <a:outerShdw blurRad="38100" dist="38100" dir="2700000" algn="tl">
                  <a:srgbClr val="000000"/>
                </a:outerShdw>
              </a:effectLst>
              <a:latin typeface="Arial"/>
            </a:endParaRPr>
          </a:p>
        </p:txBody>
      </p:sp>
      <p:sp>
        <p:nvSpPr>
          <p:cNvPr id="72716" name="Text Box 12"/>
          <p:cNvSpPr txBox="1">
            <a:spLocks noChangeArrowheads="1"/>
          </p:cNvSpPr>
          <p:nvPr/>
        </p:nvSpPr>
        <p:spPr bwMode="auto">
          <a:xfrm>
            <a:off x="3644901" y="3875089"/>
            <a:ext cx="976313" cy="350837"/>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Chỉ còn</a:t>
            </a:r>
            <a:endParaRPr lang="en-US" sz="1700" b="1">
              <a:solidFill>
                <a:srgbClr val="CC3300"/>
              </a:solidFill>
              <a:effectLst>
                <a:outerShdw blurRad="38100" dist="38100" dir="2700000" algn="tl">
                  <a:srgbClr val="000000"/>
                </a:outerShdw>
              </a:effectLst>
              <a:latin typeface="Arial"/>
            </a:endParaRPr>
          </a:p>
        </p:txBody>
      </p:sp>
      <p:sp>
        <p:nvSpPr>
          <p:cNvPr id="11277" name="Text Box 13"/>
          <p:cNvSpPr txBox="1">
            <a:spLocks noChangeArrowheads="1"/>
          </p:cNvSpPr>
          <p:nvPr/>
        </p:nvSpPr>
        <p:spPr bwMode="auto">
          <a:xfrm>
            <a:off x="3644901" y="4241800"/>
            <a:ext cx="54292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Với</a:t>
            </a:r>
          </a:p>
        </p:txBody>
      </p:sp>
      <p:sp>
        <p:nvSpPr>
          <p:cNvPr id="11278"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Ngày mai</a:t>
            </a:r>
          </a:p>
        </p:txBody>
      </p:sp>
      <p:sp>
        <p:nvSpPr>
          <p:cNvPr id="11279" name="Text Box 15"/>
          <p:cNvSpPr txBox="1">
            <a:spLocks noChangeArrowheads="1"/>
          </p:cNvSpPr>
          <p:nvPr/>
        </p:nvSpPr>
        <p:spPr bwMode="auto">
          <a:xfrm>
            <a:off x="5181601" y="5181600"/>
            <a:ext cx="226377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nối liền hai khối núi</a:t>
            </a:r>
          </a:p>
        </p:txBody>
      </p:sp>
      <p:sp>
        <p:nvSpPr>
          <p:cNvPr id="11280" name="Text Box 16"/>
          <p:cNvSpPr txBox="1">
            <a:spLocks noChangeArrowheads="1"/>
          </p:cNvSpPr>
          <p:nvPr/>
        </p:nvSpPr>
        <p:spPr bwMode="auto">
          <a:xfrm>
            <a:off x="3644900" y="5514975"/>
            <a:ext cx="413385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Biển sẽ nằm  bỡ ngỡ giữa cao nguyên</a:t>
            </a:r>
          </a:p>
        </p:txBody>
      </p:sp>
      <p:sp>
        <p:nvSpPr>
          <p:cNvPr id="11281"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Từ công trình thủy điện lớn đầu tiên.</a:t>
            </a:r>
          </a:p>
        </p:txBody>
      </p:sp>
      <p:sp>
        <p:nvSpPr>
          <p:cNvPr id="11282" name="Text Box 18"/>
          <p:cNvSpPr txBox="1">
            <a:spLocks noChangeArrowheads="1"/>
          </p:cNvSpPr>
          <p:nvPr/>
        </p:nvSpPr>
        <p:spPr bwMode="auto">
          <a:xfrm>
            <a:off x="3644900" y="5881689"/>
            <a:ext cx="106045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Sông Đà</a:t>
            </a:r>
          </a:p>
        </p:txBody>
      </p:sp>
      <p:sp>
        <p:nvSpPr>
          <p:cNvPr id="11284" name="WordArt 20"/>
          <p:cNvSpPr>
            <a:spLocks noChangeArrowheads="1" noChangeShapeType="1" noTextEdit="1"/>
          </p:cNvSpPr>
          <p:nvPr/>
        </p:nvSpPr>
        <p:spPr bwMode="auto">
          <a:xfrm>
            <a:off x="2514600" y="73027"/>
            <a:ext cx="7162800" cy="350838"/>
          </a:xfrm>
          <a:prstGeom prst="rect">
            <a:avLst/>
          </a:prstGeom>
        </p:spPr>
        <p:txBody>
          <a:bodyPr wrap="none" fromWordArt="1">
            <a:prstTxWarp prst="textPlain">
              <a:avLst>
                <a:gd name="adj" fmla="val 50000"/>
              </a:avLst>
            </a:prstTxWarp>
          </a:bodyPr>
          <a:lstStyle/>
          <a:p>
            <a:r>
              <a:rPr lang="vi-VN" sz="3600" kern="10">
                <a:ln w="9525">
                  <a:noFill/>
                  <a:round/>
                  <a:headEnd/>
                  <a:tailEnd/>
                </a:ln>
                <a:solidFill>
                  <a:srgbClr val="FF00FF"/>
                </a:solidFill>
                <a:latin typeface="Arial"/>
                <a:cs typeface="Arial"/>
              </a:rPr>
              <a:t>Tiếng đàn ba-la-lai-ca trên sông Đà</a:t>
            </a:r>
            <a:endParaRPr lang="en-US" sz="3600" kern="10">
              <a:ln w="9525">
                <a:noFill/>
                <a:round/>
                <a:headEnd/>
                <a:tailEnd/>
              </a:ln>
              <a:solidFill>
                <a:srgbClr val="FF00FF"/>
              </a:solidFill>
              <a:latin typeface="Arial"/>
              <a:cs typeface="Arial"/>
            </a:endParaRPr>
          </a:p>
        </p:txBody>
      </p:sp>
      <p:sp>
        <p:nvSpPr>
          <p:cNvPr id="11285" name="Text Box 21"/>
          <p:cNvSpPr txBox="1">
            <a:spLocks noChangeArrowheads="1"/>
          </p:cNvSpPr>
          <p:nvPr/>
        </p:nvSpPr>
        <p:spPr bwMode="auto">
          <a:xfrm>
            <a:off x="4191000" y="487364"/>
            <a:ext cx="10366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sông Đà</a:t>
            </a:r>
          </a:p>
        </p:txBody>
      </p:sp>
      <p:sp>
        <p:nvSpPr>
          <p:cNvPr id="11286" name="Text Box 22"/>
          <p:cNvSpPr txBox="1">
            <a:spLocks noChangeArrowheads="1"/>
          </p:cNvSpPr>
          <p:nvPr/>
        </p:nvSpPr>
        <p:spPr bwMode="auto">
          <a:xfrm>
            <a:off x="4114801" y="792164"/>
            <a:ext cx="2151063"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đêm trăng chơi vơi</a:t>
            </a:r>
          </a:p>
        </p:txBody>
      </p:sp>
      <p:sp>
        <p:nvSpPr>
          <p:cNvPr id="11287" name="Text Box 23"/>
          <p:cNvSpPr txBox="1">
            <a:spLocks noChangeArrowheads="1"/>
          </p:cNvSpPr>
          <p:nvPr/>
        </p:nvSpPr>
        <p:spPr bwMode="auto">
          <a:xfrm>
            <a:off x="4967288" y="1173164"/>
            <a:ext cx="1890712"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tiếng ba-la-lai-ca</a:t>
            </a:r>
          </a:p>
        </p:txBody>
      </p:sp>
      <p:sp>
        <p:nvSpPr>
          <p:cNvPr id="11288" name="Text Box 24"/>
          <p:cNvSpPr txBox="1">
            <a:spLocks noChangeArrowheads="1"/>
          </p:cNvSpPr>
          <p:nvPr/>
        </p:nvSpPr>
        <p:spPr bwMode="auto">
          <a:xfrm>
            <a:off x="5381625" y="2790825"/>
            <a:ext cx="273050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say ngủ cạnh dòng sông</a:t>
            </a:r>
          </a:p>
        </p:txBody>
      </p:sp>
      <p:sp>
        <p:nvSpPr>
          <p:cNvPr id="11289" name="Text Box 25"/>
          <p:cNvSpPr txBox="1">
            <a:spLocks noChangeArrowheads="1"/>
          </p:cNvSpPr>
          <p:nvPr/>
        </p:nvSpPr>
        <p:spPr bwMode="auto">
          <a:xfrm>
            <a:off x="5618163" y="3154364"/>
            <a:ext cx="2595562"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nhô lên trời ngẫm nghĩ</a:t>
            </a:r>
          </a:p>
        </p:txBody>
      </p:sp>
      <p:sp>
        <p:nvSpPr>
          <p:cNvPr id="11290" name="Text Box 26"/>
          <p:cNvSpPr txBox="1">
            <a:spLocks noChangeArrowheads="1"/>
          </p:cNvSpPr>
          <p:nvPr/>
        </p:nvSpPr>
        <p:spPr bwMode="auto">
          <a:xfrm>
            <a:off x="5856288" y="3505200"/>
            <a:ext cx="2659062"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sóng vai nhau nằm nghĩ</a:t>
            </a:r>
          </a:p>
        </p:txBody>
      </p:sp>
      <p:sp>
        <p:nvSpPr>
          <p:cNvPr id="11291" name="Text Box 27"/>
          <p:cNvSpPr txBox="1">
            <a:spLocks noChangeArrowheads="1"/>
          </p:cNvSpPr>
          <p:nvPr/>
        </p:nvSpPr>
        <p:spPr bwMode="auto">
          <a:xfrm>
            <a:off x="4540250" y="3886200"/>
            <a:ext cx="216535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tiếng đàn ngân nga</a:t>
            </a:r>
          </a:p>
        </p:txBody>
      </p:sp>
      <p:sp>
        <p:nvSpPr>
          <p:cNvPr id="11292" name="Text Box 28"/>
          <p:cNvSpPr txBox="1">
            <a:spLocks noChangeArrowheads="1"/>
          </p:cNvSpPr>
          <p:nvPr/>
        </p:nvSpPr>
        <p:spPr bwMode="auto">
          <a:xfrm>
            <a:off x="4038601" y="4221164"/>
            <a:ext cx="37496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 dòng trăng lấp loáng sông Đà.</a:t>
            </a:r>
          </a:p>
        </p:txBody>
      </p:sp>
      <p:sp>
        <p:nvSpPr>
          <p:cNvPr id="11293" name="Text Box 29"/>
          <p:cNvSpPr txBox="1">
            <a:spLocks noChangeArrowheads="1"/>
          </p:cNvSpPr>
          <p:nvPr/>
        </p:nvSpPr>
        <p:spPr bwMode="auto">
          <a:xfrm>
            <a:off x="3657601" y="5181600"/>
            <a:ext cx="1624013"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Chiếc đập lớn</a:t>
            </a:r>
          </a:p>
        </p:txBody>
      </p:sp>
      <p:sp>
        <p:nvSpPr>
          <p:cNvPr id="11294" name="Text Box 30"/>
          <p:cNvSpPr txBox="1">
            <a:spLocks noChangeArrowheads="1"/>
          </p:cNvSpPr>
          <p:nvPr/>
        </p:nvSpPr>
        <p:spPr bwMode="auto">
          <a:xfrm>
            <a:off x="4572000" y="5867400"/>
            <a:ext cx="297180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chia ánh sáng đi muôn ngả</a:t>
            </a:r>
          </a:p>
        </p:txBody>
      </p:sp>
      <p:sp>
        <p:nvSpPr>
          <p:cNvPr id="72740" name="Line 36"/>
          <p:cNvSpPr>
            <a:spLocks noChangeShapeType="1"/>
          </p:cNvSpPr>
          <p:nvPr/>
        </p:nvSpPr>
        <p:spPr bwMode="auto">
          <a:xfrm flipH="1">
            <a:off x="5289550" y="1643064"/>
            <a:ext cx="57150" cy="173037"/>
          </a:xfrm>
          <a:prstGeom prst="line">
            <a:avLst/>
          </a:prstGeom>
          <a:noFill/>
          <a:ln w="28575">
            <a:solidFill>
              <a:srgbClr val="CC3300"/>
            </a:solidFill>
            <a:round/>
            <a:headEnd/>
            <a:tailEnd/>
          </a:ln>
        </p:spPr>
        <p:txBody>
          <a:bodyPr/>
          <a:lstStyle/>
          <a:p>
            <a:endParaRPr lang="en-US"/>
          </a:p>
        </p:txBody>
      </p:sp>
      <p:sp>
        <p:nvSpPr>
          <p:cNvPr id="72741" name="Line 37"/>
          <p:cNvSpPr>
            <a:spLocks noChangeShapeType="1"/>
          </p:cNvSpPr>
          <p:nvPr/>
        </p:nvSpPr>
        <p:spPr bwMode="auto">
          <a:xfrm flipH="1">
            <a:off x="5116513" y="2046289"/>
            <a:ext cx="57150" cy="173037"/>
          </a:xfrm>
          <a:prstGeom prst="line">
            <a:avLst/>
          </a:prstGeom>
          <a:noFill/>
          <a:ln w="28575">
            <a:solidFill>
              <a:srgbClr val="CC3300"/>
            </a:solidFill>
            <a:round/>
            <a:headEnd/>
            <a:tailEnd/>
          </a:ln>
        </p:spPr>
        <p:txBody>
          <a:bodyPr/>
          <a:lstStyle/>
          <a:p>
            <a:endParaRPr lang="en-US"/>
          </a:p>
        </p:txBody>
      </p:sp>
      <p:sp>
        <p:nvSpPr>
          <p:cNvPr id="72742" name="Line 38"/>
          <p:cNvSpPr>
            <a:spLocks noChangeShapeType="1"/>
          </p:cNvSpPr>
          <p:nvPr/>
        </p:nvSpPr>
        <p:spPr bwMode="auto">
          <a:xfrm flipH="1">
            <a:off x="5405438" y="2852739"/>
            <a:ext cx="57150" cy="173037"/>
          </a:xfrm>
          <a:prstGeom prst="line">
            <a:avLst/>
          </a:prstGeom>
          <a:noFill/>
          <a:ln w="28575">
            <a:solidFill>
              <a:srgbClr val="CC3300"/>
            </a:solidFill>
            <a:round/>
            <a:headEnd/>
            <a:tailEnd/>
          </a:ln>
        </p:spPr>
        <p:txBody>
          <a:bodyPr/>
          <a:lstStyle/>
          <a:p>
            <a:endParaRPr lang="en-US"/>
          </a:p>
        </p:txBody>
      </p:sp>
      <p:sp>
        <p:nvSpPr>
          <p:cNvPr id="72743" name="Line 39"/>
          <p:cNvSpPr>
            <a:spLocks noChangeShapeType="1"/>
          </p:cNvSpPr>
          <p:nvPr/>
        </p:nvSpPr>
        <p:spPr bwMode="auto">
          <a:xfrm flipH="1">
            <a:off x="5692775" y="3255964"/>
            <a:ext cx="57150" cy="173037"/>
          </a:xfrm>
          <a:prstGeom prst="line">
            <a:avLst/>
          </a:prstGeom>
          <a:noFill/>
          <a:ln w="28575">
            <a:solidFill>
              <a:srgbClr val="CC3300"/>
            </a:solidFill>
            <a:round/>
            <a:headEnd/>
            <a:tailEnd/>
          </a:ln>
        </p:spPr>
        <p:txBody>
          <a:bodyPr/>
          <a:lstStyle/>
          <a:p>
            <a:endParaRPr lang="en-US"/>
          </a:p>
        </p:txBody>
      </p:sp>
      <p:sp>
        <p:nvSpPr>
          <p:cNvPr id="72744" name="Line 40"/>
          <p:cNvSpPr>
            <a:spLocks noChangeShapeType="1"/>
          </p:cNvSpPr>
          <p:nvPr/>
        </p:nvSpPr>
        <p:spPr bwMode="auto">
          <a:xfrm flipH="1">
            <a:off x="5865813" y="3602039"/>
            <a:ext cx="57150" cy="173037"/>
          </a:xfrm>
          <a:prstGeom prst="line">
            <a:avLst/>
          </a:prstGeom>
          <a:noFill/>
          <a:ln w="28575">
            <a:solidFill>
              <a:srgbClr val="CC3300"/>
            </a:solidFill>
            <a:round/>
            <a:headEnd/>
            <a:tailEnd/>
          </a:ln>
        </p:spPr>
        <p:txBody>
          <a:bodyPr/>
          <a:lstStyle/>
          <a:p>
            <a:endParaRPr lang="en-US"/>
          </a:p>
        </p:txBody>
      </p:sp>
      <p:sp>
        <p:nvSpPr>
          <p:cNvPr id="72745" name="Line 41"/>
          <p:cNvSpPr>
            <a:spLocks noChangeShapeType="1"/>
          </p:cNvSpPr>
          <p:nvPr/>
        </p:nvSpPr>
        <p:spPr bwMode="auto">
          <a:xfrm flipH="1">
            <a:off x="5232400" y="5272089"/>
            <a:ext cx="57150" cy="173037"/>
          </a:xfrm>
          <a:prstGeom prst="line">
            <a:avLst/>
          </a:prstGeom>
          <a:noFill/>
          <a:ln w="28575">
            <a:solidFill>
              <a:srgbClr val="CC3300"/>
            </a:solidFill>
            <a:round/>
            <a:headEnd/>
            <a:tailEnd/>
          </a:ln>
        </p:spPr>
        <p:txBody>
          <a:bodyPr/>
          <a:lstStyle/>
          <a:p>
            <a:endParaRPr lang="en-US"/>
          </a:p>
        </p:txBody>
      </p:sp>
    </p:spTree>
  </p:cSld>
  <p:clrMapOvr>
    <a:masterClrMapping/>
  </p:clrMapOvr>
  <p:transition spd="med">
    <p:cover dir="d"/>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4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2741"/>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2742"/>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2743"/>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2744"/>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72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40" grpId="0" animBg="1"/>
      <p:bldP spid="72741" grpId="0" animBg="1"/>
      <p:bldP spid="72742" grpId="0" animBg="1"/>
      <p:bldP spid="72743" grpId="0" animBg="1"/>
      <p:bldP spid="72744" grpId="0" animBg="1"/>
      <p:bldP spid="727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xmlns=""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xmlns=""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13</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xmlns="" id="{5BCA0B0F-D235-4FE3-9759-2729FE0E1294}"/>
              </a:ext>
            </a:extLst>
          </p:cNvPr>
          <p:cNvSpPr>
            <a:spLocks noChangeArrowheads="1"/>
          </p:cNvSpPr>
          <p:nvPr/>
        </p:nvSpPr>
        <p:spPr bwMode="auto">
          <a:xfrm>
            <a:off x="4326128" y="2703514"/>
            <a:ext cx="35397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263035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590800" y="2590800"/>
            <a:ext cx="6858000" cy="338138"/>
          </a:xfrm>
          <a:prstGeom prst="rect">
            <a:avLst/>
          </a:prstGeom>
          <a:noFill/>
          <a:ln w="9525" algn="ctr">
            <a:noFill/>
            <a:miter lim="800000"/>
            <a:headEnd/>
            <a:tailEnd/>
          </a:ln>
        </p:spPr>
        <p:txBody>
          <a:bodyPr>
            <a:spAutoFit/>
          </a:bodyPr>
          <a:lstStyle/>
          <a:p>
            <a:pPr>
              <a:spcBef>
                <a:spcPct val="50000"/>
              </a:spcBef>
            </a:pPr>
            <a:endParaRPr lang="en-US" sz="1600">
              <a:latin typeface="Arial" charset="0"/>
            </a:endParaRPr>
          </a:p>
        </p:txBody>
      </p:sp>
      <p:sp>
        <p:nvSpPr>
          <p:cNvPr id="77831" name="Text Box 7"/>
          <p:cNvSpPr txBox="1">
            <a:spLocks noChangeArrowheads="1"/>
          </p:cNvSpPr>
          <p:nvPr/>
        </p:nvSpPr>
        <p:spPr bwMode="auto">
          <a:xfrm>
            <a:off x="2057400" y="1066801"/>
            <a:ext cx="8153400" cy="461963"/>
          </a:xfrm>
          <a:prstGeom prst="rect">
            <a:avLst/>
          </a:prstGeom>
          <a:noFill/>
          <a:ln w="9525" algn="ctr">
            <a:noFill/>
            <a:miter lim="800000"/>
            <a:headEnd/>
            <a:tailEnd/>
          </a:ln>
        </p:spPr>
        <p:txBody>
          <a:bodyPr>
            <a:spAutoFit/>
          </a:bodyPr>
          <a:lstStyle/>
          <a:p>
            <a:pPr>
              <a:spcBef>
                <a:spcPct val="50000"/>
              </a:spcBef>
            </a:pPr>
            <a:r>
              <a:rPr lang="en-US" sz="2400" b="1">
                <a:solidFill>
                  <a:srgbClr val="FF3300"/>
                </a:solidFill>
                <a:latin typeface="Arial" charset="0"/>
              </a:rPr>
              <a:t>Tìm câu thơ nói lên hình ảnh đẹp trong đêm trăng?</a:t>
            </a:r>
          </a:p>
        </p:txBody>
      </p:sp>
      <p:sp>
        <p:nvSpPr>
          <p:cNvPr id="77832" name="Text Box 8"/>
          <p:cNvSpPr txBox="1">
            <a:spLocks noChangeArrowheads="1"/>
          </p:cNvSpPr>
          <p:nvPr/>
        </p:nvSpPr>
        <p:spPr bwMode="auto">
          <a:xfrm>
            <a:off x="2057400" y="1907382"/>
            <a:ext cx="4953000" cy="461963"/>
          </a:xfrm>
          <a:prstGeom prst="rect">
            <a:avLst/>
          </a:prstGeom>
          <a:noFill/>
          <a:ln w="9525" algn="ctr">
            <a:noFill/>
            <a:miter lim="800000"/>
            <a:headEnd/>
            <a:tailEnd/>
          </a:ln>
        </p:spPr>
        <p:txBody>
          <a:bodyPr>
            <a:spAutoFit/>
          </a:bodyPr>
          <a:lstStyle/>
          <a:p>
            <a:pPr algn="l">
              <a:spcBef>
                <a:spcPct val="50000"/>
              </a:spcBef>
            </a:pPr>
            <a:r>
              <a:rPr lang="en-US" sz="2400" b="1">
                <a:solidFill>
                  <a:srgbClr val="0070C0"/>
                </a:solidFill>
                <a:latin typeface="Arial" charset="0"/>
              </a:rPr>
              <a:t>Một đêm trăng chơi vơi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strips(downRight)">
                                      <p:cBhvr>
                                        <p:cTn id="7" dur="500"/>
                                        <p:tgtEl>
                                          <p:spTgt spid="778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7832"/>
                                        </p:tgtEl>
                                        <p:attrNameLst>
                                          <p:attrName>style.visibility</p:attrName>
                                        </p:attrNameLst>
                                      </p:cBhvr>
                                      <p:to>
                                        <p:strVal val="visible"/>
                                      </p:to>
                                    </p:set>
                                    <p:animEffect transition="in" filter="strips(downRight)">
                                      <p:cBhvr>
                                        <p:cTn id="12" dur="500"/>
                                        <p:tgtEl>
                                          <p:spTgt spid="7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669257" y="754064"/>
            <a:ext cx="8853487" cy="579437"/>
          </a:xfrm>
          <a:prstGeom prst="rect">
            <a:avLst/>
          </a:prstGeom>
          <a:noFill/>
          <a:ln w="9525">
            <a:noFill/>
            <a:miter lim="800000"/>
            <a:headEnd/>
            <a:tailEnd/>
          </a:ln>
          <a:effectLst/>
        </p:spPr>
        <p:txBody>
          <a:bodyPr wrap="none">
            <a:spAutoFit/>
          </a:bodyPr>
          <a:lstStyle/>
          <a:p>
            <a:pPr algn="l" eaLnBrk="1" hangingPunct="1">
              <a:defRPr/>
            </a:pPr>
            <a:r>
              <a:rPr lang="en-US" sz="3200" b="1">
                <a:solidFill>
                  <a:srgbClr val="FF3300"/>
                </a:solidFill>
                <a:latin typeface="Arial"/>
              </a:rPr>
              <a:t>Theo em hiểu thế nào là đêm trăng chơi vơi?</a:t>
            </a:r>
          </a:p>
        </p:txBody>
      </p:sp>
      <p:sp>
        <p:nvSpPr>
          <p:cNvPr id="78851" name="Text Box 3"/>
          <p:cNvSpPr txBox="1">
            <a:spLocks noChangeArrowheads="1"/>
          </p:cNvSpPr>
          <p:nvPr/>
        </p:nvSpPr>
        <p:spPr bwMode="auto">
          <a:xfrm>
            <a:off x="2743200" y="1524000"/>
            <a:ext cx="3657600" cy="457200"/>
          </a:xfrm>
          <a:prstGeom prst="rect">
            <a:avLst/>
          </a:prstGeom>
          <a:noFill/>
          <a:ln w="9525">
            <a:noFill/>
            <a:miter lim="800000"/>
            <a:headEnd/>
            <a:tailEnd/>
          </a:ln>
        </p:spPr>
        <p:txBody>
          <a:bodyPr>
            <a:spAutoFit/>
          </a:bodyPr>
          <a:lstStyle/>
          <a:p>
            <a:pPr algn="l" eaLnBrk="1" hangingPunct="1"/>
            <a:r>
              <a:rPr lang="en-US" sz="2400" b="1">
                <a:solidFill>
                  <a:srgbClr val="3333FF"/>
                </a:solidFill>
                <a:latin typeface="Arial" charset="0"/>
              </a:rPr>
              <a:t>Một đêm trăng buồn.</a:t>
            </a:r>
          </a:p>
        </p:txBody>
      </p:sp>
      <p:sp>
        <p:nvSpPr>
          <p:cNvPr id="78852" name="Text Box 4"/>
          <p:cNvSpPr txBox="1">
            <a:spLocks noChangeArrowheads="1"/>
          </p:cNvSpPr>
          <p:nvPr/>
        </p:nvSpPr>
        <p:spPr bwMode="auto">
          <a:xfrm>
            <a:off x="2647950" y="2133600"/>
            <a:ext cx="8096250" cy="457200"/>
          </a:xfrm>
          <a:prstGeom prst="rect">
            <a:avLst/>
          </a:prstGeom>
          <a:noFill/>
          <a:ln w="9525">
            <a:noFill/>
            <a:miter lim="800000"/>
            <a:headEnd/>
            <a:tailEnd/>
          </a:ln>
        </p:spPr>
        <p:txBody>
          <a:bodyPr>
            <a:spAutoFit/>
          </a:bodyPr>
          <a:lstStyle/>
          <a:p>
            <a:pPr algn="l" eaLnBrk="1" hangingPunct="1"/>
            <a:r>
              <a:rPr lang="en-US" sz="2400" b="1">
                <a:solidFill>
                  <a:srgbClr val="3333FF"/>
                </a:solidFill>
                <a:latin typeface="Arial" charset="0"/>
              </a:rPr>
              <a:t>Trăng một mình sáng toả giữa cảnh đêm bao la.</a:t>
            </a:r>
          </a:p>
        </p:txBody>
      </p:sp>
      <p:sp>
        <p:nvSpPr>
          <p:cNvPr id="78853" name="Text Box 5"/>
          <p:cNvSpPr txBox="1">
            <a:spLocks noChangeArrowheads="1"/>
          </p:cNvSpPr>
          <p:nvPr/>
        </p:nvSpPr>
        <p:spPr bwMode="auto">
          <a:xfrm>
            <a:off x="2743201" y="2819400"/>
            <a:ext cx="5497513" cy="457200"/>
          </a:xfrm>
          <a:prstGeom prst="rect">
            <a:avLst/>
          </a:prstGeom>
          <a:noFill/>
          <a:ln w="9525">
            <a:noFill/>
            <a:miter lim="800000"/>
            <a:headEnd/>
            <a:tailEnd/>
          </a:ln>
        </p:spPr>
        <p:txBody>
          <a:bodyPr>
            <a:spAutoFit/>
          </a:bodyPr>
          <a:lstStyle/>
          <a:p>
            <a:pPr algn="l" eaLnBrk="1" hangingPunct="1"/>
            <a:r>
              <a:rPr lang="en-US" sz="2400" b="1">
                <a:solidFill>
                  <a:srgbClr val="3333FF"/>
                </a:solidFill>
                <a:latin typeface="Arial" charset="0"/>
              </a:rPr>
              <a:t>Một đêm trăng mờ ảo, huyền bí.</a:t>
            </a:r>
          </a:p>
        </p:txBody>
      </p:sp>
      <p:pic>
        <p:nvPicPr>
          <p:cNvPr id="78855" name="Picture 7" descr="c_md_whtd"/>
          <p:cNvPicPr>
            <a:picLocks noChangeAspect="1" noChangeArrowheads="1" noCrop="1"/>
          </p:cNvPicPr>
          <p:nvPr/>
        </p:nvPicPr>
        <p:blipFill>
          <a:blip r:embed="rId4"/>
          <a:srcRect/>
          <a:stretch>
            <a:fillRect/>
          </a:stretch>
        </p:blipFill>
        <p:spPr bwMode="auto">
          <a:xfrm>
            <a:off x="1998664" y="2743200"/>
            <a:ext cx="592137" cy="533400"/>
          </a:xfrm>
          <a:prstGeom prst="rect">
            <a:avLst/>
          </a:prstGeom>
          <a:noFill/>
          <a:ln w="9525">
            <a:noFill/>
            <a:miter lim="800000"/>
            <a:headEnd/>
            <a:tailEnd/>
          </a:ln>
        </p:spPr>
      </p:pic>
      <p:pic>
        <p:nvPicPr>
          <p:cNvPr id="78856" name="Picture 8" descr="a_md_whtd"/>
          <p:cNvPicPr>
            <a:picLocks noChangeAspect="1" noChangeArrowheads="1" noCrop="1"/>
          </p:cNvPicPr>
          <p:nvPr/>
        </p:nvPicPr>
        <p:blipFill>
          <a:blip r:embed="rId5"/>
          <a:srcRect/>
          <a:stretch>
            <a:fillRect/>
          </a:stretch>
        </p:blipFill>
        <p:spPr bwMode="auto">
          <a:xfrm>
            <a:off x="2057400" y="1447800"/>
            <a:ext cx="457200" cy="533400"/>
          </a:xfrm>
          <a:prstGeom prst="rect">
            <a:avLst/>
          </a:prstGeom>
          <a:noFill/>
          <a:ln w="9525">
            <a:noFill/>
            <a:miter lim="800000"/>
            <a:headEnd/>
            <a:tailEnd/>
          </a:ln>
        </p:spPr>
      </p:pic>
      <p:pic>
        <p:nvPicPr>
          <p:cNvPr id="78857" name="Picture 9" descr="b_md_whtd"/>
          <p:cNvPicPr>
            <a:picLocks noChangeAspect="1" noChangeArrowheads="1" noCrop="1"/>
          </p:cNvPicPr>
          <p:nvPr/>
        </p:nvPicPr>
        <p:blipFill>
          <a:blip r:embed="rId6"/>
          <a:srcRect/>
          <a:stretch>
            <a:fillRect/>
          </a:stretch>
        </p:blipFill>
        <p:spPr bwMode="auto">
          <a:xfrm>
            <a:off x="1998664" y="2057400"/>
            <a:ext cx="592137" cy="53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decel="50000" fill="hold">
                                          <p:stCondLst>
                                            <p:cond delay="0"/>
                                          </p:stCondLst>
                                        </p:cTn>
                                        <p:tgtEl>
                                          <p:spTgt spid="788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88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8850"/>
                                        </p:tgtEl>
                                        <p:attrNameLst>
                                          <p:attrName>ppt_w</p:attrName>
                                        </p:attrNameLst>
                                      </p:cBhvr>
                                      <p:tavLst>
                                        <p:tav tm="0">
                                          <p:val>
                                            <p:strVal val="#ppt_w*.05"/>
                                          </p:val>
                                        </p:tav>
                                        <p:tav tm="100000">
                                          <p:val>
                                            <p:strVal val="#ppt_w"/>
                                          </p:val>
                                        </p:tav>
                                      </p:tavLst>
                                    </p:anim>
                                    <p:anim calcmode="lin" valueType="num">
                                      <p:cBhvr>
                                        <p:cTn id="10" dur="1000" fill="hold"/>
                                        <p:tgtEl>
                                          <p:spTgt spid="788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88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88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88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8850"/>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78856"/>
                                        </p:tgtEl>
                                        <p:attrNameLst>
                                          <p:attrName>style.visibility</p:attrName>
                                        </p:attrNameLst>
                                      </p:cBhvr>
                                      <p:to>
                                        <p:strVal val="visible"/>
                                      </p:to>
                                    </p:set>
                                    <p:animEffect transition="in" filter="checkerboard(across)">
                                      <p:cBhvr>
                                        <p:cTn id="19" dur="1000"/>
                                        <p:tgtEl>
                                          <p:spTgt spid="7885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8851"/>
                                        </p:tgtEl>
                                        <p:attrNameLst>
                                          <p:attrName>style.visibility</p:attrName>
                                        </p:attrNameLst>
                                      </p:cBhvr>
                                      <p:to>
                                        <p:strVal val="visible"/>
                                      </p:to>
                                    </p:set>
                                    <p:animEffect transition="in" filter="checkerboard(across)">
                                      <p:cBhvr>
                                        <p:cTn id="22" dur="1000"/>
                                        <p:tgtEl>
                                          <p:spTgt spid="78851"/>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par>
                                <p:cTn id="23" presetID="5" presetClass="entr" presetSubtype="10" fill="hold" nodeType="withEffect">
                                  <p:stCondLst>
                                    <p:cond delay="0"/>
                                  </p:stCondLst>
                                  <p:childTnLst>
                                    <p:set>
                                      <p:cBhvr>
                                        <p:cTn id="24" dur="1" fill="hold">
                                          <p:stCondLst>
                                            <p:cond delay="0"/>
                                          </p:stCondLst>
                                        </p:cTn>
                                        <p:tgtEl>
                                          <p:spTgt spid="78857"/>
                                        </p:tgtEl>
                                        <p:attrNameLst>
                                          <p:attrName>style.visibility</p:attrName>
                                        </p:attrNameLst>
                                      </p:cBhvr>
                                      <p:to>
                                        <p:strVal val="visible"/>
                                      </p:to>
                                    </p:set>
                                    <p:animEffect transition="in" filter="checkerboard(across)">
                                      <p:cBhvr>
                                        <p:cTn id="25" dur="1000"/>
                                        <p:tgtEl>
                                          <p:spTgt spid="7885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78852"/>
                                        </p:tgtEl>
                                        <p:attrNameLst>
                                          <p:attrName>style.visibility</p:attrName>
                                        </p:attrNameLst>
                                      </p:cBhvr>
                                      <p:to>
                                        <p:strVal val="visible"/>
                                      </p:to>
                                    </p:set>
                                    <p:animEffect transition="in" filter="checkerboard(across)">
                                      <p:cBhvr>
                                        <p:cTn id="28" dur="1000"/>
                                        <p:tgtEl>
                                          <p:spTgt spid="78852"/>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29" presetID="5" presetClass="entr" presetSubtype="10" fill="hold" nodeType="withEffect">
                                  <p:stCondLst>
                                    <p:cond delay="0"/>
                                  </p:stCondLst>
                                  <p:childTnLst>
                                    <p:set>
                                      <p:cBhvr>
                                        <p:cTn id="30" dur="1" fill="hold">
                                          <p:stCondLst>
                                            <p:cond delay="0"/>
                                          </p:stCondLst>
                                        </p:cTn>
                                        <p:tgtEl>
                                          <p:spTgt spid="78855"/>
                                        </p:tgtEl>
                                        <p:attrNameLst>
                                          <p:attrName>style.visibility</p:attrName>
                                        </p:attrNameLst>
                                      </p:cBhvr>
                                      <p:to>
                                        <p:strVal val="visible"/>
                                      </p:to>
                                    </p:set>
                                    <p:animEffect transition="in" filter="checkerboard(across)">
                                      <p:cBhvr>
                                        <p:cTn id="31" dur="1000"/>
                                        <p:tgtEl>
                                          <p:spTgt spid="7885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78853"/>
                                        </p:tgtEl>
                                        <p:attrNameLst>
                                          <p:attrName>style.visibility</p:attrName>
                                        </p:attrNameLst>
                                      </p:cBhvr>
                                      <p:to>
                                        <p:strVal val="visible"/>
                                      </p:to>
                                    </p:set>
                                    <p:animEffect transition="in" filter="checkerboard(across)">
                                      <p:cBhvr>
                                        <p:cTn id="34" dur="1000"/>
                                        <p:tgtEl>
                                          <p:spTgt spid="78853"/>
                                        </p:tgtEl>
                                      </p:cBhvr>
                                    </p:animEffec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mph" presetSubtype="2" fill="hold" grpId="1" nodeType="clickEffect">
                                  <p:stCondLst>
                                    <p:cond delay="0"/>
                                  </p:stCondLst>
                                  <p:childTnLst>
                                    <p:animClr clrSpc="rgb" dir="cw">
                                      <p:cBhvr override="childStyle">
                                        <p:cTn id="38" dur="2000" fill="hold"/>
                                        <p:tgtEl>
                                          <p:spTgt spid="78852"/>
                                        </p:tgtEl>
                                        <p:attrNameLst>
                                          <p:attrName>style.color</p:attrName>
                                        </p:attrNameLst>
                                      </p:cBhvr>
                                      <p:to>
                                        <a:srgbClr val="CC3300"/>
                                      </p:to>
                                    </p:animClr>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p:bldP spid="78852" grpId="0"/>
      <p:bldP spid="78852" grpId="1"/>
      <p:bldP spid="788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90800" y="2590800"/>
            <a:ext cx="6858000" cy="338138"/>
          </a:xfrm>
          <a:prstGeom prst="rect">
            <a:avLst/>
          </a:prstGeom>
          <a:noFill/>
          <a:ln w="9525" algn="ctr">
            <a:noFill/>
            <a:miter lim="800000"/>
            <a:headEnd/>
            <a:tailEnd/>
          </a:ln>
        </p:spPr>
        <p:txBody>
          <a:bodyPr>
            <a:spAutoFit/>
          </a:bodyPr>
          <a:lstStyle/>
          <a:p>
            <a:pPr>
              <a:spcBef>
                <a:spcPct val="50000"/>
              </a:spcBef>
            </a:pPr>
            <a:endParaRPr lang="en-US" sz="1600">
              <a:latin typeface="Arial" charset="0"/>
            </a:endParaRPr>
          </a:p>
        </p:txBody>
      </p:sp>
      <p:sp>
        <p:nvSpPr>
          <p:cNvPr id="14340" name="Text Box 4"/>
          <p:cNvSpPr txBox="1">
            <a:spLocks noChangeArrowheads="1"/>
          </p:cNvSpPr>
          <p:nvPr/>
        </p:nvSpPr>
        <p:spPr bwMode="auto">
          <a:xfrm>
            <a:off x="2057400" y="1066801"/>
            <a:ext cx="8153400" cy="461963"/>
          </a:xfrm>
          <a:prstGeom prst="rect">
            <a:avLst/>
          </a:prstGeom>
          <a:noFill/>
          <a:ln w="9525" algn="ctr">
            <a:noFill/>
            <a:miter lim="800000"/>
            <a:headEnd/>
            <a:tailEnd/>
          </a:ln>
        </p:spPr>
        <p:txBody>
          <a:bodyPr>
            <a:spAutoFit/>
          </a:bodyPr>
          <a:lstStyle/>
          <a:p>
            <a:pPr>
              <a:spcBef>
                <a:spcPct val="50000"/>
              </a:spcBef>
            </a:pPr>
            <a:r>
              <a:rPr lang="en-US" sz="2400" b="1">
                <a:solidFill>
                  <a:srgbClr val="FF0000"/>
                </a:solidFill>
                <a:latin typeface="Arial" charset="0"/>
              </a:rPr>
              <a:t>Tìm câu thơ nói lên hình ảnh đẹp trong đêm trăng?</a:t>
            </a:r>
          </a:p>
        </p:txBody>
      </p:sp>
      <p:sp>
        <p:nvSpPr>
          <p:cNvPr id="14341" name="Text Box 5"/>
          <p:cNvSpPr txBox="1">
            <a:spLocks noChangeArrowheads="1"/>
          </p:cNvSpPr>
          <p:nvPr/>
        </p:nvSpPr>
        <p:spPr bwMode="auto">
          <a:xfrm>
            <a:off x="2171700" y="1752601"/>
            <a:ext cx="4953000" cy="461963"/>
          </a:xfrm>
          <a:prstGeom prst="rect">
            <a:avLst/>
          </a:prstGeom>
          <a:noFill/>
          <a:ln w="9525" algn="ctr">
            <a:noFill/>
            <a:miter lim="800000"/>
            <a:headEnd/>
            <a:tailEnd/>
          </a:ln>
        </p:spPr>
        <p:txBody>
          <a:bodyPr>
            <a:spAutoFit/>
          </a:bodyPr>
          <a:lstStyle/>
          <a:p>
            <a:pPr algn="l">
              <a:spcBef>
                <a:spcPct val="50000"/>
              </a:spcBef>
            </a:pPr>
            <a:r>
              <a:rPr lang="en-US" sz="2400" b="1">
                <a:solidFill>
                  <a:srgbClr val="3333FF"/>
                </a:solidFill>
                <a:latin typeface="Arial" charset="0"/>
              </a:rPr>
              <a:t>Một đêm trăng chơi vơi</a:t>
            </a:r>
          </a:p>
        </p:txBody>
      </p:sp>
      <p:sp>
        <p:nvSpPr>
          <p:cNvPr id="79878" name="Text Box 6"/>
          <p:cNvSpPr txBox="1">
            <a:spLocks noChangeArrowheads="1"/>
          </p:cNvSpPr>
          <p:nvPr/>
        </p:nvSpPr>
        <p:spPr bwMode="auto">
          <a:xfrm>
            <a:off x="2159000" y="2692401"/>
            <a:ext cx="4495800" cy="461963"/>
          </a:xfrm>
          <a:prstGeom prst="rect">
            <a:avLst/>
          </a:prstGeom>
          <a:noFill/>
          <a:ln w="9525" algn="ctr">
            <a:noFill/>
            <a:miter lim="800000"/>
            <a:headEnd/>
            <a:tailEnd/>
          </a:ln>
        </p:spPr>
        <p:txBody>
          <a:bodyPr>
            <a:spAutoFit/>
          </a:bodyPr>
          <a:lstStyle/>
          <a:p>
            <a:pPr algn="l">
              <a:spcBef>
                <a:spcPct val="50000"/>
              </a:spcBef>
            </a:pPr>
            <a:r>
              <a:rPr lang="en-US" sz="2400" b="1" i="1">
                <a:latin typeface="Arial" charset="0"/>
              </a:rPr>
              <a:t>Ý khổ thơ 1 nói gì?</a:t>
            </a:r>
          </a:p>
        </p:txBody>
      </p:sp>
      <p:sp>
        <p:nvSpPr>
          <p:cNvPr id="79879" name="Text Box 7"/>
          <p:cNvSpPr txBox="1">
            <a:spLocks noChangeArrowheads="1"/>
          </p:cNvSpPr>
          <p:nvPr/>
        </p:nvSpPr>
        <p:spPr bwMode="auto">
          <a:xfrm>
            <a:off x="2209800" y="3352801"/>
            <a:ext cx="6858000" cy="461963"/>
          </a:xfrm>
          <a:prstGeom prst="rect">
            <a:avLst/>
          </a:prstGeom>
          <a:noFill/>
          <a:ln w="9525" algn="ctr">
            <a:noFill/>
            <a:miter lim="800000"/>
            <a:headEnd/>
            <a:tailEnd/>
          </a:ln>
        </p:spPr>
        <p:txBody>
          <a:bodyPr>
            <a:spAutoFit/>
          </a:bodyPr>
          <a:lstStyle/>
          <a:p>
            <a:pPr algn="l">
              <a:spcBef>
                <a:spcPct val="50000"/>
              </a:spcBef>
            </a:pPr>
            <a:r>
              <a:rPr lang="en-US" sz="2400" b="1" i="1">
                <a:solidFill>
                  <a:srgbClr val="FF0000"/>
                </a:solidFill>
                <a:latin typeface="Arial" charset="0"/>
              </a:rPr>
              <a:t>Cảnh đêm trăng đẹp trên công trình sông Đà.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diamond(in)">
                                      <p:cBhvr>
                                        <p:cTn id="7" dur="500"/>
                                        <p:tgtEl>
                                          <p:spTgt spid="798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9879"/>
                                        </p:tgtEl>
                                        <p:attrNameLst>
                                          <p:attrName>style.visibility</p:attrName>
                                        </p:attrNameLst>
                                      </p:cBhvr>
                                      <p:to>
                                        <p:strVal val="visible"/>
                                      </p:to>
                                    </p:set>
                                    <p:animEffect transition="in" filter="strips(downRight)">
                                      <p:cBhvr>
                                        <p:cTn id="12" dur="500"/>
                                        <p:tgtEl>
                                          <p:spTgt spid="7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7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4" name="Rectangle 6"/>
          <p:cNvSpPr>
            <a:spLocks noChangeArrowheads="1"/>
          </p:cNvSpPr>
          <p:nvPr/>
        </p:nvSpPr>
        <p:spPr bwMode="auto">
          <a:xfrm>
            <a:off x="1828800" y="1295400"/>
            <a:ext cx="8610600" cy="9906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Những chi tiết nào trong bài gợi lên hình ảnh </a:t>
            </a:r>
            <a:r>
              <a:rPr lang="vi-VN" sz="2400" b="1" i="1">
                <a:solidFill>
                  <a:srgbClr val="FF0000"/>
                </a:solidFill>
                <a:latin typeface="Arial" charset="0"/>
              </a:rPr>
              <a:t>đ</a:t>
            </a:r>
            <a:r>
              <a:rPr lang="en-US" sz="2400" b="1" i="1">
                <a:solidFill>
                  <a:srgbClr val="FF0000"/>
                </a:solidFill>
                <a:latin typeface="Arial" charset="0"/>
              </a:rPr>
              <a:t>êm tr</a:t>
            </a:r>
            <a:r>
              <a:rPr lang="vi-VN" sz="2400" b="1" i="1">
                <a:solidFill>
                  <a:srgbClr val="FF0000"/>
                </a:solidFill>
                <a:latin typeface="Arial" charset="0"/>
              </a:rPr>
              <a:t>ă</a:t>
            </a:r>
            <a:r>
              <a:rPr lang="en-US" sz="2400" b="1" i="1">
                <a:solidFill>
                  <a:srgbClr val="FF0000"/>
                </a:solidFill>
                <a:latin typeface="Arial" charset="0"/>
              </a:rPr>
              <a:t>ng rất tĩnh mịch?</a:t>
            </a:r>
          </a:p>
        </p:txBody>
      </p:sp>
      <p:sp>
        <p:nvSpPr>
          <p:cNvPr id="53256" name="Rectangle 8"/>
          <p:cNvSpPr>
            <a:spLocks noChangeArrowheads="1"/>
          </p:cNvSpPr>
          <p:nvPr/>
        </p:nvSpPr>
        <p:spPr bwMode="auto">
          <a:xfrm>
            <a:off x="1981200" y="2286000"/>
            <a:ext cx="7696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Cả công tr</a:t>
            </a:r>
            <a:r>
              <a:rPr lang="vi-VN" sz="2400" b="1" i="1">
                <a:solidFill>
                  <a:srgbClr val="002060"/>
                </a:solidFill>
                <a:latin typeface="Arial" charset="0"/>
              </a:rPr>
              <a:t>ư</a:t>
            </a:r>
            <a:r>
              <a:rPr lang="en-US" sz="2400" b="1" i="1">
                <a:solidFill>
                  <a:srgbClr val="002060"/>
                </a:solidFill>
                <a:latin typeface="Arial" charset="0"/>
              </a:rPr>
              <a:t>ờng say ngủ cạnh dòng sông.</a:t>
            </a:r>
          </a:p>
        </p:txBody>
      </p:sp>
      <p:sp>
        <p:nvSpPr>
          <p:cNvPr id="53257" name="Rectangle 9"/>
          <p:cNvSpPr>
            <a:spLocks noChangeArrowheads="1"/>
          </p:cNvSpPr>
          <p:nvPr/>
        </p:nvSpPr>
        <p:spPr bwMode="auto">
          <a:xfrm>
            <a:off x="1968500" y="2870200"/>
            <a:ext cx="7315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Những tháp khoan nhô lên trời ngẫm nghĩ</a:t>
            </a:r>
          </a:p>
        </p:txBody>
      </p:sp>
      <p:sp>
        <p:nvSpPr>
          <p:cNvPr id="53258" name="Rectangle 10"/>
          <p:cNvSpPr>
            <a:spLocks noChangeArrowheads="1"/>
          </p:cNvSpPr>
          <p:nvPr/>
        </p:nvSpPr>
        <p:spPr bwMode="auto">
          <a:xfrm>
            <a:off x="1981200" y="3479800"/>
            <a:ext cx="73914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Những xe ủi, xe ben sóng vai nhau nằm nghỉ</a:t>
            </a:r>
          </a:p>
        </p:txBody>
      </p:sp>
      <p:sp>
        <p:nvSpPr>
          <p:cNvPr id="53261" name="Line 13"/>
          <p:cNvSpPr>
            <a:spLocks noChangeShapeType="1"/>
          </p:cNvSpPr>
          <p:nvPr/>
        </p:nvSpPr>
        <p:spPr bwMode="auto">
          <a:xfrm>
            <a:off x="4787900" y="2705100"/>
            <a:ext cx="1066800" cy="0"/>
          </a:xfrm>
          <a:prstGeom prst="line">
            <a:avLst/>
          </a:prstGeom>
          <a:noFill/>
          <a:ln w="28575">
            <a:solidFill>
              <a:srgbClr val="FF6600"/>
            </a:solidFill>
            <a:round/>
            <a:headEnd/>
            <a:tailEnd/>
          </a:ln>
        </p:spPr>
        <p:txBody>
          <a:bodyPr wrap="none" anchor="ctr"/>
          <a:lstStyle/>
          <a:p>
            <a:endParaRPr lang="en-US"/>
          </a:p>
        </p:txBody>
      </p:sp>
      <p:sp>
        <p:nvSpPr>
          <p:cNvPr id="53262" name="Line 14"/>
          <p:cNvSpPr>
            <a:spLocks noChangeShapeType="1"/>
          </p:cNvSpPr>
          <p:nvPr/>
        </p:nvSpPr>
        <p:spPr bwMode="auto">
          <a:xfrm>
            <a:off x="7086600" y="3289300"/>
            <a:ext cx="1524000" cy="0"/>
          </a:xfrm>
          <a:prstGeom prst="line">
            <a:avLst/>
          </a:prstGeom>
          <a:noFill/>
          <a:ln w="28575">
            <a:solidFill>
              <a:srgbClr val="FF6600"/>
            </a:solidFill>
            <a:round/>
            <a:headEnd/>
            <a:tailEnd/>
          </a:ln>
        </p:spPr>
        <p:txBody>
          <a:bodyPr wrap="none" anchor="ctr"/>
          <a:lstStyle/>
          <a:p>
            <a:endParaRPr lang="en-US"/>
          </a:p>
        </p:txBody>
      </p:sp>
      <p:sp>
        <p:nvSpPr>
          <p:cNvPr id="53263" name="Line 15"/>
          <p:cNvSpPr>
            <a:spLocks noChangeShapeType="1"/>
          </p:cNvSpPr>
          <p:nvPr/>
        </p:nvSpPr>
        <p:spPr bwMode="auto">
          <a:xfrm>
            <a:off x="5473700" y="3898900"/>
            <a:ext cx="35052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checkerboard(across)">
                                      <p:cBhvr>
                                        <p:cTn id="7" dur="500"/>
                                        <p:tgtEl>
                                          <p:spTgt spid="53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3256"/>
                                        </p:tgtEl>
                                        <p:attrNameLst>
                                          <p:attrName>style.visibility</p:attrName>
                                        </p:attrNameLst>
                                      </p:cBhvr>
                                      <p:to>
                                        <p:strVal val="visible"/>
                                      </p:to>
                                    </p:set>
                                    <p:anim from="(-#ppt_w/2)" to="(#ppt_x)" calcmode="lin" valueType="num">
                                      <p:cBhvr>
                                        <p:cTn id="12" dur="600" fill="hold">
                                          <p:stCondLst>
                                            <p:cond delay="0"/>
                                          </p:stCondLst>
                                        </p:cTn>
                                        <p:tgtEl>
                                          <p:spTgt spid="53256"/>
                                        </p:tgtEl>
                                        <p:attrNameLst>
                                          <p:attrName>ppt_x</p:attrName>
                                        </p:attrNameLst>
                                      </p:cBhvr>
                                    </p:anim>
                                    <p:anim from="0" to="-1.0" calcmode="lin" valueType="num">
                                      <p:cBhvr>
                                        <p:cTn id="13" dur="200" decel="50000" autoRev="1" fill="hold">
                                          <p:stCondLst>
                                            <p:cond delay="600"/>
                                          </p:stCondLst>
                                        </p:cTn>
                                        <p:tgtEl>
                                          <p:spTgt spid="53256"/>
                                        </p:tgtEl>
                                        <p:attrNameLst>
                                          <p:attrName>xshear</p:attrName>
                                        </p:attrNameLst>
                                      </p:cBhvr>
                                    </p:anim>
                                    <p:animScale>
                                      <p:cBhvr>
                                        <p:cTn id="14" dur="200" decel="100000" autoRev="1" fill="hold">
                                          <p:stCondLst>
                                            <p:cond delay="600"/>
                                          </p:stCondLst>
                                        </p:cTn>
                                        <p:tgtEl>
                                          <p:spTgt spid="53256"/>
                                        </p:tgtEl>
                                      </p:cBhvr>
                                      <p:from x="100000" y="100000"/>
                                      <p:to x="80000" y="100000"/>
                                    </p:animScale>
                                    <p:anim by="(#ppt_h/3+#ppt_w*0.1)" calcmode="lin" valueType="num">
                                      <p:cBhvr additive="sum">
                                        <p:cTn id="15" dur="200" decel="100000" autoRev="1" fill="hold">
                                          <p:stCondLst>
                                            <p:cond delay="600"/>
                                          </p:stCondLst>
                                        </p:cTn>
                                        <p:tgtEl>
                                          <p:spTgt spid="53256"/>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3257"/>
                                        </p:tgtEl>
                                        <p:attrNameLst>
                                          <p:attrName>style.visibility</p:attrName>
                                        </p:attrNameLst>
                                      </p:cBhvr>
                                      <p:to>
                                        <p:strVal val="visible"/>
                                      </p:to>
                                    </p:set>
                                    <p:anim from="(-#ppt_w/2)" to="(#ppt_x)" calcmode="lin" valueType="num">
                                      <p:cBhvr>
                                        <p:cTn id="19" dur="1200" fill="hold">
                                          <p:stCondLst>
                                            <p:cond delay="0"/>
                                          </p:stCondLst>
                                        </p:cTn>
                                        <p:tgtEl>
                                          <p:spTgt spid="53257"/>
                                        </p:tgtEl>
                                        <p:attrNameLst>
                                          <p:attrName>ppt_x</p:attrName>
                                        </p:attrNameLst>
                                      </p:cBhvr>
                                    </p:anim>
                                    <p:anim from="0" to="-1.0" calcmode="lin" valueType="num">
                                      <p:cBhvr>
                                        <p:cTn id="20" dur="400" decel="50000" autoRev="1" fill="hold">
                                          <p:stCondLst>
                                            <p:cond delay="1200"/>
                                          </p:stCondLst>
                                        </p:cTn>
                                        <p:tgtEl>
                                          <p:spTgt spid="53257"/>
                                        </p:tgtEl>
                                        <p:attrNameLst>
                                          <p:attrName>xshear</p:attrName>
                                        </p:attrNameLst>
                                      </p:cBhvr>
                                    </p:anim>
                                    <p:animScale>
                                      <p:cBhvr>
                                        <p:cTn id="21" dur="400" decel="100000" autoRev="1" fill="hold">
                                          <p:stCondLst>
                                            <p:cond delay="1200"/>
                                          </p:stCondLst>
                                        </p:cTn>
                                        <p:tgtEl>
                                          <p:spTgt spid="53257"/>
                                        </p:tgtEl>
                                      </p:cBhvr>
                                      <p:from x="100000" y="100000"/>
                                      <p:to x="80000" y="100000"/>
                                    </p:animScale>
                                    <p:anim by="(#ppt_h/3+#ppt_w*0.1)" calcmode="lin" valueType="num">
                                      <p:cBhvr additive="sum">
                                        <p:cTn id="22" dur="400" decel="100000" autoRev="1" fill="hold">
                                          <p:stCondLst>
                                            <p:cond delay="1200"/>
                                          </p:stCondLst>
                                        </p:cTn>
                                        <p:tgtEl>
                                          <p:spTgt spid="53257"/>
                                        </p:tgtEl>
                                        <p:attrNameLst>
                                          <p:attrName>ppt_x</p:attrName>
                                        </p:attrNameLst>
                                      </p:cBhvr>
                                    </p:anim>
                                  </p:childTnLst>
                                </p:cTn>
                              </p:par>
                            </p:childTnLst>
                          </p:cTn>
                        </p:par>
                        <p:par>
                          <p:cTn id="23" fill="hold" nodeType="afterGroup">
                            <p:stCondLst>
                              <p:cond delay="3000"/>
                            </p:stCondLst>
                            <p:childTnLst>
                              <p:par>
                                <p:cTn id="24" presetID="34" presetClass="entr" presetSubtype="0" fill="hold" grpId="0" nodeType="afterEffect">
                                  <p:stCondLst>
                                    <p:cond delay="0"/>
                                  </p:stCondLst>
                                  <p:childTnLst>
                                    <p:set>
                                      <p:cBhvr>
                                        <p:cTn id="25" dur="1" fill="hold">
                                          <p:stCondLst>
                                            <p:cond delay="0"/>
                                          </p:stCondLst>
                                        </p:cTn>
                                        <p:tgtEl>
                                          <p:spTgt spid="53258"/>
                                        </p:tgtEl>
                                        <p:attrNameLst>
                                          <p:attrName>style.visibility</p:attrName>
                                        </p:attrNameLst>
                                      </p:cBhvr>
                                      <p:to>
                                        <p:strVal val="visible"/>
                                      </p:to>
                                    </p:set>
                                    <p:anim from="(-#ppt_w/2)" to="(#ppt_x)" calcmode="lin" valueType="num">
                                      <p:cBhvr>
                                        <p:cTn id="26" dur="1200" fill="hold">
                                          <p:stCondLst>
                                            <p:cond delay="0"/>
                                          </p:stCondLst>
                                        </p:cTn>
                                        <p:tgtEl>
                                          <p:spTgt spid="53258"/>
                                        </p:tgtEl>
                                        <p:attrNameLst>
                                          <p:attrName>ppt_x</p:attrName>
                                        </p:attrNameLst>
                                      </p:cBhvr>
                                    </p:anim>
                                    <p:anim from="0" to="-1.0" calcmode="lin" valueType="num">
                                      <p:cBhvr>
                                        <p:cTn id="27" dur="400" decel="50000" autoRev="1" fill="hold">
                                          <p:stCondLst>
                                            <p:cond delay="1200"/>
                                          </p:stCondLst>
                                        </p:cTn>
                                        <p:tgtEl>
                                          <p:spTgt spid="53258"/>
                                        </p:tgtEl>
                                        <p:attrNameLst>
                                          <p:attrName>xshear</p:attrName>
                                        </p:attrNameLst>
                                      </p:cBhvr>
                                    </p:anim>
                                    <p:animScale>
                                      <p:cBhvr>
                                        <p:cTn id="28" dur="400" decel="100000" autoRev="1" fill="hold">
                                          <p:stCondLst>
                                            <p:cond delay="1200"/>
                                          </p:stCondLst>
                                        </p:cTn>
                                        <p:tgtEl>
                                          <p:spTgt spid="53258"/>
                                        </p:tgtEl>
                                      </p:cBhvr>
                                      <p:from x="100000" y="100000"/>
                                      <p:to x="80000" y="100000"/>
                                    </p:animScale>
                                    <p:anim by="(#ppt_h/3+#ppt_w*0.1)" calcmode="lin" valueType="num">
                                      <p:cBhvr additive="sum">
                                        <p:cTn id="29" dur="400" decel="100000" autoRev="1" fill="hold">
                                          <p:stCondLst>
                                            <p:cond delay="1200"/>
                                          </p:stCondLst>
                                        </p:cTn>
                                        <p:tgtEl>
                                          <p:spTgt spid="53258"/>
                                        </p:tgtEl>
                                        <p:attrNameLst>
                                          <p:attrName>ppt_x</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53261"/>
                                        </p:tgtEl>
                                        <p:attrNameLst>
                                          <p:attrName>style.visibility</p:attrName>
                                        </p:attrNameLst>
                                      </p:cBhvr>
                                      <p:to>
                                        <p:strVal val="visible"/>
                                      </p:to>
                                    </p:set>
                                    <p:anim calcmode="lin" valueType="num">
                                      <p:cBhvr additive="base">
                                        <p:cTn id="34" dur="500" fill="hold"/>
                                        <p:tgtEl>
                                          <p:spTgt spid="53261"/>
                                        </p:tgtEl>
                                        <p:attrNameLst>
                                          <p:attrName>ppt_x</p:attrName>
                                        </p:attrNameLst>
                                      </p:cBhvr>
                                      <p:tavLst>
                                        <p:tav tm="0">
                                          <p:val>
                                            <p:strVal val="0-#ppt_w/2"/>
                                          </p:val>
                                        </p:tav>
                                        <p:tav tm="100000">
                                          <p:val>
                                            <p:strVal val="#ppt_x"/>
                                          </p:val>
                                        </p:tav>
                                      </p:tavLst>
                                    </p:anim>
                                    <p:anim calcmode="lin" valueType="num">
                                      <p:cBhvr additive="base">
                                        <p:cTn id="35" dur="500" fill="hold"/>
                                        <p:tgtEl>
                                          <p:spTgt spid="53261"/>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53262"/>
                                        </p:tgtEl>
                                        <p:attrNameLst>
                                          <p:attrName>style.visibility</p:attrName>
                                        </p:attrNameLst>
                                      </p:cBhvr>
                                      <p:to>
                                        <p:strVal val="visible"/>
                                      </p:to>
                                    </p:set>
                                    <p:anim calcmode="lin" valueType="num">
                                      <p:cBhvr additive="base">
                                        <p:cTn id="39" dur="1000" fill="hold"/>
                                        <p:tgtEl>
                                          <p:spTgt spid="53262"/>
                                        </p:tgtEl>
                                        <p:attrNameLst>
                                          <p:attrName>ppt_x</p:attrName>
                                        </p:attrNameLst>
                                      </p:cBhvr>
                                      <p:tavLst>
                                        <p:tav tm="0">
                                          <p:val>
                                            <p:strVal val="0-#ppt_w/2"/>
                                          </p:val>
                                        </p:tav>
                                        <p:tav tm="100000">
                                          <p:val>
                                            <p:strVal val="#ppt_x"/>
                                          </p:val>
                                        </p:tav>
                                      </p:tavLst>
                                    </p:anim>
                                    <p:anim calcmode="lin" valueType="num">
                                      <p:cBhvr additive="base">
                                        <p:cTn id="40" dur="1000" fill="hold"/>
                                        <p:tgtEl>
                                          <p:spTgt spid="53262"/>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1500"/>
                            </p:stCondLst>
                            <p:childTnLst>
                              <p:par>
                                <p:cTn id="42" presetID="2" presetClass="entr" presetSubtype="8" fill="hold" grpId="0" nodeType="afterEffect">
                                  <p:stCondLst>
                                    <p:cond delay="0"/>
                                  </p:stCondLst>
                                  <p:childTnLst>
                                    <p:set>
                                      <p:cBhvr>
                                        <p:cTn id="43" dur="1" fill="hold">
                                          <p:stCondLst>
                                            <p:cond delay="0"/>
                                          </p:stCondLst>
                                        </p:cTn>
                                        <p:tgtEl>
                                          <p:spTgt spid="53263"/>
                                        </p:tgtEl>
                                        <p:attrNameLst>
                                          <p:attrName>style.visibility</p:attrName>
                                        </p:attrNameLst>
                                      </p:cBhvr>
                                      <p:to>
                                        <p:strVal val="visible"/>
                                      </p:to>
                                    </p:set>
                                    <p:anim calcmode="lin" valueType="num">
                                      <p:cBhvr additive="base">
                                        <p:cTn id="44" dur="1000" fill="hold"/>
                                        <p:tgtEl>
                                          <p:spTgt spid="53263"/>
                                        </p:tgtEl>
                                        <p:attrNameLst>
                                          <p:attrName>ppt_x</p:attrName>
                                        </p:attrNameLst>
                                      </p:cBhvr>
                                      <p:tavLst>
                                        <p:tav tm="0">
                                          <p:val>
                                            <p:strVal val="0-#ppt_w/2"/>
                                          </p:val>
                                        </p:tav>
                                        <p:tav tm="100000">
                                          <p:val>
                                            <p:strVal val="#ppt_x"/>
                                          </p:val>
                                        </p:tav>
                                      </p:tavLst>
                                    </p:anim>
                                    <p:anim calcmode="lin" valueType="num">
                                      <p:cBhvr additive="base">
                                        <p:cTn id="45" dur="1000" fill="hold"/>
                                        <p:tgtEl>
                                          <p:spTgt spid="532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P spid="53256" grpId="0"/>
      <p:bldP spid="53257" grpId="0"/>
      <p:bldP spid="53258" grpId="0"/>
      <p:bldP spid="53261" grpId="0" animBg="1"/>
      <p:bldP spid="53262" grpId="0" animBg="1"/>
      <p:bldP spid="5326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1943100" y="570523"/>
            <a:ext cx="8610600" cy="8382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Em hãy tìm những chi tiết trong bài gợi lên cảnh </a:t>
            </a:r>
            <a:r>
              <a:rPr lang="vi-VN" sz="2400" b="1" i="1">
                <a:solidFill>
                  <a:srgbClr val="FF0000"/>
                </a:solidFill>
                <a:latin typeface="Arial" charset="0"/>
              </a:rPr>
              <a:t>đ</a:t>
            </a:r>
            <a:r>
              <a:rPr lang="en-US" sz="2400" b="1" i="1">
                <a:solidFill>
                  <a:srgbClr val="FF0000"/>
                </a:solidFill>
                <a:latin typeface="Arial" charset="0"/>
              </a:rPr>
              <a:t>êm tr</a:t>
            </a:r>
            <a:r>
              <a:rPr lang="vi-VN" sz="2400" b="1" i="1">
                <a:solidFill>
                  <a:srgbClr val="FF0000"/>
                </a:solidFill>
                <a:latin typeface="Arial" charset="0"/>
              </a:rPr>
              <a:t>ă</a:t>
            </a:r>
            <a:r>
              <a:rPr lang="en-US" sz="2400" b="1" i="1">
                <a:solidFill>
                  <a:srgbClr val="FF0000"/>
                </a:solidFill>
                <a:latin typeface="Arial" charset="0"/>
              </a:rPr>
              <a:t>ng trên công tr</a:t>
            </a:r>
            <a:r>
              <a:rPr lang="vi-VN" sz="2400" b="1" i="1">
                <a:solidFill>
                  <a:srgbClr val="FF0000"/>
                </a:solidFill>
                <a:latin typeface="Arial" charset="0"/>
              </a:rPr>
              <a:t>ư</a:t>
            </a:r>
            <a:r>
              <a:rPr lang="en-US" sz="2400" b="1" i="1">
                <a:solidFill>
                  <a:srgbClr val="FF0000"/>
                </a:solidFill>
                <a:latin typeface="Arial" charset="0"/>
              </a:rPr>
              <a:t>ờng vừa tĩnh mịch vừa sinh </a:t>
            </a:r>
            <a:r>
              <a:rPr lang="vi-VN" sz="2400" b="1" i="1">
                <a:solidFill>
                  <a:srgbClr val="FF0000"/>
                </a:solidFill>
                <a:latin typeface="Arial" charset="0"/>
              </a:rPr>
              <a:t>đ</a:t>
            </a:r>
            <a:r>
              <a:rPr lang="en-US" sz="2400" b="1" i="1">
                <a:solidFill>
                  <a:srgbClr val="FF0000"/>
                </a:solidFill>
                <a:latin typeface="Arial" charset="0"/>
              </a:rPr>
              <a:t>ộng?</a:t>
            </a:r>
          </a:p>
        </p:txBody>
      </p:sp>
      <p:sp>
        <p:nvSpPr>
          <p:cNvPr id="54278" name="Rectangle 6"/>
          <p:cNvSpPr>
            <a:spLocks noChangeArrowheads="1"/>
          </p:cNvSpPr>
          <p:nvPr/>
        </p:nvSpPr>
        <p:spPr bwMode="auto">
          <a:xfrm>
            <a:off x="1981200" y="1295400"/>
            <a:ext cx="8229600" cy="9144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a:t>
            </a:r>
            <a:r>
              <a:rPr lang="en-US" sz="3200" b="1" i="1">
                <a:solidFill>
                  <a:srgbClr val="002060"/>
                </a:solidFill>
                <a:latin typeface="Arial" charset="0"/>
              </a:rPr>
              <a:t> </a:t>
            </a:r>
            <a:r>
              <a:rPr lang="en-US" sz="2400" b="1" i="1">
                <a:solidFill>
                  <a:srgbClr val="002060"/>
                </a:solidFill>
                <a:latin typeface="Arial" charset="0"/>
              </a:rPr>
              <a:t>Đêm tr</a:t>
            </a:r>
            <a:r>
              <a:rPr lang="vi-VN" sz="2400" b="1" i="1">
                <a:solidFill>
                  <a:srgbClr val="002060"/>
                </a:solidFill>
                <a:latin typeface="Arial" charset="0"/>
              </a:rPr>
              <a:t>ă</a:t>
            </a:r>
            <a:r>
              <a:rPr lang="en-US" sz="2400" b="1" i="1">
                <a:solidFill>
                  <a:srgbClr val="002060"/>
                </a:solidFill>
                <a:latin typeface="Arial" charset="0"/>
              </a:rPr>
              <a:t>ng tĩnh mịch nh</a:t>
            </a:r>
            <a:r>
              <a:rPr lang="vi-VN" sz="2400" b="1" i="1">
                <a:solidFill>
                  <a:srgbClr val="002060"/>
                </a:solidFill>
                <a:latin typeface="Arial" charset="0"/>
              </a:rPr>
              <a:t>ư</a:t>
            </a:r>
            <a:r>
              <a:rPr lang="en-US" sz="2400" b="1" i="1">
                <a:solidFill>
                  <a:srgbClr val="002060"/>
                </a:solidFill>
                <a:latin typeface="Arial" charset="0"/>
              </a:rPr>
              <a:t>ng sinh </a:t>
            </a:r>
            <a:r>
              <a:rPr lang="vi-VN" sz="2400" b="1" i="1">
                <a:solidFill>
                  <a:srgbClr val="002060"/>
                </a:solidFill>
                <a:latin typeface="Arial" charset="0"/>
              </a:rPr>
              <a:t>đ</a:t>
            </a:r>
            <a:r>
              <a:rPr lang="en-US" sz="2400" b="1" i="1">
                <a:solidFill>
                  <a:srgbClr val="002060"/>
                </a:solidFill>
                <a:latin typeface="Arial" charset="0"/>
              </a:rPr>
              <a:t>ộng vì có tiếng </a:t>
            </a:r>
            <a:r>
              <a:rPr lang="vi-VN" sz="2400" b="1" i="1">
                <a:solidFill>
                  <a:srgbClr val="002060"/>
                </a:solidFill>
                <a:latin typeface="Arial" charset="0"/>
              </a:rPr>
              <a:t>đ</a:t>
            </a:r>
            <a:r>
              <a:rPr lang="en-US" sz="2400" b="1" i="1">
                <a:solidFill>
                  <a:srgbClr val="002060"/>
                </a:solidFill>
                <a:latin typeface="Arial" charset="0"/>
              </a:rPr>
              <a:t>àn của cô gái Nga</a:t>
            </a:r>
            <a:r>
              <a:rPr lang="en-US" sz="3200" b="1" i="1">
                <a:solidFill>
                  <a:srgbClr val="002060"/>
                </a:solidFill>
                <a:latin typeface="Arial" charset="0"/>
              </a:rPr>
              <a:t>.</a:t>
            </a:r>
          </a:p>
        </p:txBody>
      </p:sp>
      <p:sp>
        <p:nvSpPr>
          <p:cNvPr id="54279" name="Rectangle 7"/>
          <p:cNvSpPr>
            <a:spLocks noChangeArrowheads="1"/>
          </p:cNvSpPr>
          <p:nvPr/>
        </p:nvSpPr>
        <p:spPr bwMode="auto">
          <a:xfrm>
            <a:off x="2006600" y="2425700"/>
            <a:ext cx="76200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Có dòng sông lấp loáng d</a:t>
            </a:r>
            <a:r>
              <a:rPr lang="vi-VN" sz="2400" b="1" i="1">
                <a:solidFill>
                  <a:srgbClr val="002060"/>
                </a:solidFill>
                <a:latin typeface="Arial" charset="0"/>
              </a:rPr>
              <a:t>ư</a:t>
            </a:r>
            <a:r>
              <a:rPr lang="en-US" sz="2400" b="1" i="1">
                <a:solidFill>
                  <a:srgbClr val="002060"/>
                </a:solidFill>
                <a:latin typeface="Arial" charset="0"/>
              </a:rPr>
              <a:t>ới ánh tr</a:t>
            </a:r>
            <a:r>
              <a:rPr lang="vi-VN" sz="2400" b="1" i="1">
                <a:solidFill>
                  <a:srgbClr val="002060"/>
                </a:solidFill>
                <a:latin typeface="Arial" charset="0"/>
              </a:rPr>
              <a:t>ă</a:t>
            </a:r>
            <a:r>
              <a:rPr lang="en-US" sz="2400" b="1" i="1">
                <a:solidFill>
                  <a:srgbClr val="002060"/>
                </a:solidFill>
                <a:latin typeface="Arial" charset="0"/>
              </a:rPr>
              <a:t>ng.</a:t>
            </a:r>
            <a:endParaRPr lang="en-US" sz="2400" b="1" i="1" u="sng">
              <a:solidFill>
                <a:srgbClr val="002060"/>
              </a:solidFill>
              <a:latin typeface="Arial" charset="0"/>
            </a:endParaRPr>
          </a:p>
        </p:txBody>
      </p:sp>
      <p:sp>
        <p:nvSpPr>
          <p:cNvPr id="54280" name="Rectangle 8"/>
          <p:cNvSpPr>
            <a:spLocks noChangeArrowheads="1"/>
          </p:cNvSpPr>
          <p:nvPr/>
        </p:nvSpPr>
        <p:spPr bwMode="auto">
          <a:xfrm>
            <a:off x="2006600" y="2997200"/>
            <a:ext cx="8153400" cy="1346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Có các sự vật </a:t>
            </a:r>
            <a:r>
              <a:rPr lang="vi-VN" sz="2400" b="1" i="1">
                <a:solidFill>
                  <a:srgbClr val="002060"/>
                </a:solidFill>
                <a:latin typeface="Arial" charset="0"/>
              </a:rPr>
              <a:t>đư</a:t>
            </a:r>
            <a:r>
              <a:rPr lang="en-US" sz="2400" b="1" i="1">
                <a:solidFill>
                  <a:srgbClr val="002060"/>
                </a:solidFill>
                <a:latin typeface="Arial" charset="0"/>
              </a:rPr>
              <a:t>ợc tác giải miêu tả bằng phép nhân hoá nh</a:t>
            </a:r>
            <a:r>
              <a:rPr lang="vi-VN" sz="2400" b="1" i="1">
                <a:solidFill>
                  <a:srgbClr val="002060"/>
                </a:solidFill>
                <a:latin typeface="Arial" charset="0"/>
              </a:rPr>
              <a:t>ư</a:t>
            </a:r>
            <a:r>
              <a:rPr lang="en-US" sz="2400" b="1" i="1">
                <a:solidFill>
                  <a:srgbClr val="002060"/>
                </a:solidFill>
                <a:latin typeface="Arial" charset="0"/>
              </a:rPr>
              <a:t>: </a:t>
            </a:r>
            <a:r>
              <a:rPr lang="en-US" sz="2400" b="1" i="1">
                <a:solidFill>
                  <a:srgbClr val="002060"/>
                </a:solidFill>
                <a:latin typeface="Times New Roman" pitchFamily="18" charset="0"/>
              </a:rPr>
              <a:t>công trường đang ngủ, tháp khoan ngẫm nghĩ, xe ben, xe ủi nằm nghỉ,…</a:t>
            </a:r>
            <a:endParaRPr lang="en-US" sz="2400" b="1" i="1" u="sng">
              <a:solidFill>
                <a:srgbClr val="002060"/>
              </a:solidFill>
              <a:latin typeface="Times New Roman" pitchFamily="18" charset="0"/>
            </a:endParaRPr>
          </a:p>
        </p:txBody>
      </p:sp>
      <p:sp>
        <p:nvSpPr>
          <p:cNvPr id="54281" name="Rectangle 9"/>
          <p:cNvSpPr>
            <a:spLocks noChangeArrowheads="1"/>
          </p:cNvSpPr>
          <p:nvPr/>
        </p:nvSpPr>
        <p:spPr bwMode="auto">
          <a:xfrm>
            <a:off x="1752600" y="4343400"/>
            <a:ext cx="3733800" cy="457200"/>
          </a:xfrm>
          <a:prstGeom prst="rect">
            <a:avLst/>
          </a:prstGeom>
          <a:noFill/>
          <a:ln w="9525">
            <a:noFill/>
            <a:miter lim="800000"/>
            <a:headEnd/>
            <a:tailEnd/>
          </a:ln>
        </p:spPr>
        <p:txBody>
          <a:bodyPr/>
          <a:lstStyle/>
          <a:p>
            <a:pPr algn="l" eaLnBrk="1" hangingPunct="1">
              <a:lnSpc>
                <a:spcPct val="90000"/>
              </a:lnSpc>
            </a:pPr>
            <a:r>
              <a:rPr lang="en-US" sz="2400" b="1" i="1">
                <a:solidFill>
                  <a:srgbClr val="FF3300"/>
                </a:solidFill>
                <a:latin typeface="Arial" charset="0"/>
              </a:rPr>
              <a:t>- Nội dung khổ th</a:t>
            </a:r>
            <a:r>
              <a:rPr lang="vi-VN" sz="2400" b="1" i="1">
                <a:solidFill>
                  <a:srgbClr val="FF3300"/>
                </a:solidFill>
                <a:latin typeface="Arial" charset="0"/>
              </a:rPr>
              <a:t>ơ</a:t>
            </a:r>
            <a:r>
              <a:rPr lang="en-US" sz="2400" b="1" i="1">
                <a:solidFill>
                  <a:srgbClr val="FF3300"/>
                </a:solidFill>
                <a:latin typeface="Arial" charset="0"/>
              </a:rPr>
              <a:t> 2:</a:t>
            </a:r>
          </a:p>
        </p:txBody>
      </p:sp>
      <p:sp>
        <p:nvSpPr>
          <p:cNvPr id="54282" name="Rectangle 10"/>
          <p:cNvSpPr>
            <a:spLocks noChangeArrowheads="1"/>
          </p:cNvSpPr>
          <p:nvPr/>
        </p:nvSpPr>
        <p:spPr bwMode="auto">
          <a:xfrm>
            <a:off x="4953000" y="4343400"/>
            <a:ext cx="5461000" cy="838200"/>
          </a:xfrm>
          <a:prstGeom prst="rect">
            <a:avLst/>
          </a:prstGeom>
          <a:noFill/>
          <a:ln w="9525">
            <a:noFill/>
            <a:miter lim="800000"/>
            <a:headEnd/>
            <a:tailEnd/>
          </a:ln>
        </p:spPr>
        <p:txBody>
          <a:bodyPr/>
          <a:lstStyle/>
          <a:p>
            <a:pPr algn="l" eaLnBrk="1" hangingPunct="1">
              <a:lnSpc>
                <a:spcPct val="90000"/>
              </a:lnSpc>
            </a:pPr>
            <a:r>
              <a:rPr lang="en-US" sz="2400" b="1" i="1">
                <a:solidFill>
                  <a:srgbClr val="3333FF"/>
                </a:solidFill>
                <a:latin typeface="Arial" charset="0"/>
              </a:rPr>
              <a:t>Vẻ </a:t>
            </a:r>
            <a:r>
              <a:rPr lang="vi-VN" sz="2400" b="1" i="1">
                <a:solidFill>
                  <a:srgbClr val="3333FF"/>
                </a:solidFill>
                <a:latin typeface="Arial" charset="0"/>
              </a:rPr>
              <a:t>đ</a:t>
            </a:r>
            <a:r>
              <a:rPr lang="en-US" sz="2400" b="1" i="1">
                <a:solidFill>
                  <a:srgbClr val="3333FF"/>
                </a:solidFill>
                <a:latin typeface="Arial" charset="0"/>
              </a:rPr>
              <a:t>ẹp kỳ vĩ của công trình trong </a:t>
            </a:r>
            <a:r>
              <a:rPr lang="vi-VN" sz="2400" b="1" i="1">
                <a:solidFill>
                  <a:srgbClr val="3333FF"/>
                </a:solidFill>
                <a:latin typeface="Arial" charset="0"/>
              </a:rPr>
              <a:t>đ</a:t>
            </a:r>
            <a:r>
              <a:rPr lang="en-US" sz="2400" b="1" i="1">
                <a:solidFill>
                  <a:srgbClr val="3333FF"/>
                </a:solidFill>
                <a:latin typeface="Arial" charset="0"/>
              </a:rPr>
              <a:t>êm tr</a:t>
            </a:r>
            <a:r>
              <a:rPr lang="vi-VN" sz="2400" b="1" i="1">
                <a:solidFill>
                  <a:srgbClr val="3333FF"/>
                </a:solidFill>
                <a:latin typeface="Arial" charset="0"/>
              </a:rPr>
              <a:t>ă</a:t>
            </a:r>
            <a:r>
              <a:rPr lang="en-US" sz="2400" b="1" i="1">
                <a:solidFill>
                  <a:srgbClr val="3333FF"/>
                </a:solidFill>
                <a:latin typeface="Arial" charset="0"/>
              </a:rPr>
              <a:t>ng tĩnh mịch và sinh </a:t>
            </a:r>
            <a:r>
              <a:rPr lang="vi-VN" sz="2400" b="1" i="1">
                <a:solidFill>
                  <a:srgbClr val="3333FF"/>
                </a:solidFill>
                <a:latin typeface="Arial" charset="0"/>
              </a:rPr>
              <a:t>đ</a:t>
            </a:r>
            <a:r>
              <a:rPr lang="en-US" sz="2400" b="1" i="1">
                <a:solidFill>
                  <a:srgbClr val="3333FF"/>
                </a:solidFill>
                <a:latin typeface="Arial" charset="0"/>
              </a:rPr>
              <a:t>ộng.</a:t>
            </a:r>
            <a:endParaRPr lang="en-US" sz="2400" b="1" i="1" u="sng">
              <a:solidFill>
                <a:srgbClr val="3333FF"/>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4276"/>
                                        </p:tgtEl>
                                        <p:attrNameLst>
                                          <p:attrName>style.visibility</p:attrName>
                                        </p:attrNameLst>
                                      </p:cBhvr>
                                      <p:to>
                                        <p:strVal val="visible"/>
                                      </p:to>
                                    </p:set>
                                    <p:animEffect transition="in" filter="checkerboard(across)">
                                      <p:cBhvr>
                                        <p:cTn id="7" dur="5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4278"/>
                                        </p:tgtEl>
                                        <p:attrNameLst>
                                          <p:attrName>style.visibility</p:attrName>
                                        </p:attrNameLst>
                                      </p:cBhvr>
                                      <p:to>
                                        <p:strVal val="visible"/>
                                      </p:to>
                                    </p:set>
                                    <p:anim from="(-#ppt_w/2)" to="(#ppt_x)" calcmode="lin" valueType="num">
                                      <p:cBhvr>
                                        <p:cTn id="12" dur="600" fill="hold">
                                          <p:stCondLst>
                                            <p:cond delay="0"/>
                                          </p:stCondLst>
                                        </p:cTn>
                                        <p:tgtEl>
                                          <p:spTgt spid="54278"/>
                                        </p:tgtEl>
                                        <p:attrNameLst>
                                          <p:attrName>ppt_x</p:attrName>
                                        </p:attrNameLst>
                                      </p:cBhvr>
                                    </p:anim>
                                    <p:anim from="0" to="-1.0" calcmode="lin" valueType="num">
                                      <p:cBhvr>
                                        <p:cTn id="13" dur="200" decel="50000" autoRev="1" fill="hold">
                                          <p:stCondLst>
                                            <p:cond delay="600"/>
                                          </p:stCondLst>
                                        </p:cTn>
                                        <p:tgtEl>
                                          <p:spTgt spid="54278"/>
                                        </p:tgtEl>
                                        <p:attrNameLst>
                                          <p:attrName>xshear</p:attrName>
                                        </p:attrNameLst>
                                      </p:cBhvr>
                                    </p:anim>
                                    <p:animScale>
                                      <p:cBhvr>
                                        <p:cTn id="14" dur="200" decel="100000" autoRev="1" fill="hold">
                                          <p:stCondLst>
                                            <p:cond delay="600"/>
                                          </p:stCondLst>
                                        </p:cTn>
                                        <p:tgtEl>
                                          <p:spTgt spid="54278"/>
                                        </p:tgtEl>
                                      </p:cBhvr>
                                      <p:from x="100000" y="100000"/>
                                      <p:to x="80000" y="100000"/>
                                    </p:animScale>
                                    <p:anim by="(#ppt_h/3+#ppt_w*0.1)" calcmode="lin" valueType="num">
                                      <p:cBhvr additive="sum">
                                        <p:cTn id="15" dur="200" decel="100000" autoRev="1" fill="hold">
                                          <p:stCondLst>
                                            <p:cond delay="600"/>
                                          </p:stCondLst>
                                        </p:cTn>
                                        <p:tgtEl>
                                          <p:spTgt spid="54278"/>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4279"/>
                                        </p:tgtEl>
                                        <p:attrNameLst>
                                          <p:attrName>style.visibility</p:attrName>
                                        </p:attrNameLst>
                                      </p:cBhvr>
                                      <p:to>
                                        <p:strVal val="visible"/>
                                      </p:to>
                                    </p:set>
                                    <p:anim from="(-#ppt_w/2)" to="(#ppt_x)" calcmode="lin" valueType="num">
                                      <p:cBhvr>
                                        <p:cTn id="19" dur="600" fill="hold">
                                          <p:stCondLst>
                                            <p:cond delay="0"/>
                                          </p:stCondLst>
                                        </p:cTn>
                                        <p:tgtEl>
                                          <p:spTgt spid="54279"/>
                                        </p:tgtEl>
                                        <p:attrNameLst>
                                          <p:attrName>ppt_x</p:attrName>
                                        </p:attrNameLst>
                                      </p:cBhvr>
                                    </p:anim>
                                    <p:anim from="0" to="-1.0" calcmode="lin" valueType="num">
                                      <p:cBhvr>
                                        <p:cTn id="20" dur="200" decel="50000" autoRev="1" fill="hold">
                                          <p:stCondLst>
                                            <p:cond delay="600"/>
                                          </p:stCondLst>
                                        </p:cTn>
                                        <p:tgtEl>
                                          <p:spTgt spid="54279"/>
                                        </p:tgtEl>
                                        <p:attrNameLst>
                                          <p:attrName>xshear</p:attrName>
                                        </p:attrNameLst>
                                      </p:cBhvr>
                                    </p:anim>
                                    <p:animScale>
                                      <p:cBhvr>
                                        <p:cTn id="21" dur="200" decel="100000" autoRev="1" fill="hold">
                                          <p:stCondLst>
                                            <p:cond delay="600"/>
                                          </p:stCondLst>
                                        </p:cTn>
                                        <p:tgtEl>
                                          <p:spTgt spid="54279"/>
                                        </p:tgtEl>
                                      </p:cBhvr>
                                      <p:from x="100000" y="100000"/>
                                      <p:to x="80000" y="100000"/>
                                    </p:animScale>
                                    <p:anim by="(#ppt_h/3+#ppt_w*0.1)" calcmode="lin" valueType="num">
                                      <p:cBhvr additive="sum">
                                        <p:cTn id="22" dur="200" decel="100000" autoRev="1" fill="hold">
                                          <p:stCondLst>
                                            <p:cond delay="600"/>
                                          </p:stCondLst>
                                        </p:cTn>
                                        <p:tgtEl>
                                          <p:spTgt spid="54279"/>
                                        </p:tgtEl>
                                        <p:attrNameLst>
                                          <p:attrName>ppt_x</p:attrName>
                                        </p:attrNameLst>
                                      </p:cBhvr>
                                    </p:anim>
                                  </p:childTnLst>
                                </p:cTn>
                              </p:par>
                            </p:childTnLst>
                          </p:cTn>
                        </p:par>
                        <p:par>
                          <p:cTn id="23" fill="hold" nodeType="afterGroup">
                            <p:stCondLst>
                              <p:cond delay="2000"/>
                            </p:stCondLst>
                            <p:childTnLst>
                              <p:par>
                                <p:cTn id="24" presetID="34" presetClass="entr" presetSubtype="0" fill="hold" grpId="0" nodeType="afterEffect">
                                  <p:stCondLst>
                                    <p:cond delay="0"/>
                                  </p:stCondLst>
                                  <p:childTnLst>
                                    <p:set>
                                      <p:cBhvr>
                                        <p:cTn id="25" dur="1" fill="hold">
                                          <p:stCondLst>
                                            <p:cond delay="0"/>
                                          </p:stCondLst>
                                        </p:cTn>
                                        <p:tgtEl>
                                          <p:spTgt spid="54280"/>
                                        </p:tgtEl>
                                        <p:attrNameLst>
                                          <p:attrName>style.visibility</p:attrName>
                                        </p:attrNameLst>
                                      </p:cBhvr>
                                      <p:to>
                                        <p:strVal val="visible"/>
                                      </p:to>
                                    </p:set>
                                    <p:anim from="(-#ppt_w/2)" to="(#ppt_x)" calcmode="lin" valueType="num">
                                      <p:cBhvr>
                                        <p:cTn id="26" dur="600" fill="hold">
                                          <p:stCondLst>
                                            <p:cond delay="0"/>
                                          </p:stCondLst>
                                        </p:cTn>
                                        <p:tgtEl>
                                          <p:spTgt spid="54280"/>
                                        </p:tgtEl>
                                        <p:attrNameLst>
                                          <p:attrName>ppt_x</p:attrName>
                                        </p:attrNameLst>
                                      </p:cBhvr>
                                    </p:anim>
                                    <p:anim from="0" to="-1.0" calcmode="lin" valueType="num">
                                      <p:cBhvr>
                                        <p:cTn id="27" dur="200" decel="50000" autoRev="1" fill="hold">
                                          <p:stCondLst>
                                            <p:cond delay="600"/>
                                          </p:stCondLst>
                                        </p:cTn>
                                        <p:tgtEl>
                                          <p:spTgt spid="54280"/>
                                        </p:tgtEl>
                                        <p:attrNameLst>
                                          <p:attrName>xshear</p:attrName>
                                        </p:attrNameLst>
                                      </p:cBhvr>
                                    </p:anim>
                                    <p:animScale>
                                      <p:cBhvr>
                                        <p:cTn id="28" dur="200" decel="100000" autoRev="1" fill="hold">
                                          <p:stCondLst>
                                            <p:cond delay="600"/>
                                          </p:stCondLst>
                                        </p:cTn>
                                        <p:tgtEl>
                                          <p:spTgt spid="54280"/>
                                        </p:tgtEl>
                                      </p:cBhvr>
                                      <p:from x="100000" y="100000"/>
                                      <p:to x="80000" y="100000"/>
                                    </p:animScale>
                                    <p:anim by="(#ppt_h/3+#ppt_w*0.1)" calcmode="lin" valueType="num">
                                      <p:cBhvr additive="sum">
                                        <p:cTn id="29" dur="200" decel="100000" autoRev="1" fill="hold">
                                          <p:stCondLst>
                                            <p:cond delay="600"/>
                                          </p:stCondLst>
                                        </p:cTn>
                                        <p:tgtEl>
                                          <p:spTgt spid="54280"/>
                                        </p:tgtEl>
                                        <p:attrNameLst>
                                          <p:attrName>ppt_x</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54281"/>
                                        </p:tgtEl>
                                        <p:attrNameLst>
                                          <p:attrName>style.visibility</p:attrName>
                                        </p:attrNameLst>
                                      </p:cBhvr>
                                      <p:to>
                                        <p:strVal val="visible"/>
                                      </p:to>
                                    </p:set>
                                    <p:anim calcmode="discrete" valueType="clr">
                                      <p:cBhvr override="childStyle">
                                        <p:cTn id="34" dur="80"/>
                                        <p:tgtEl>
                                          <p:spTgt spid="54281"/>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54281"/>
                                        </p:tgtEl>
                                        <p:attrNameLst>
                                          <p:attrName>fillcolor</p:attrName>
                                        </p:attrNameLst>
                                      </p:cBhvr>
                                      <p:tavLst>
                                        <p:tav tm="0">
                                          <p:val>
                                            <p:clrVal>
                                              <a:schemeClr val="accent2"/>
                                            </p:clrVal>
                                          </p:val>
                                        </p:tav>
                                        <p:tav tm="50000">
                                          <p:val>
                                            <p:clrVal>
                                              <a:schemeClr val="hlink"/>
                                            </p:clrVal>
                                          </p:val>
                                        </p:tav>
                                      </p:tavLst>
                                    </p:anim>
                                    <p:set>
                                      <p:cBhvr>
                                        <p:cTn id="36" dur="80"/>
                                        <p:tgtEl>
                                          <p:spTgt spid="54281"/>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54282"/>
                                        </p:tgtEl>
                                        <p:attrNameLst>
                                          <p:attrName>style.visibility</p:attrName>
                                        </p:attrNameLst>
                                      </p:cBhvr>
                                      <p:to>
                                        <p:strVal val="visible"/>
                                      </p:to>
                                    </p:set>
                                    <p:anim calcmode="lin" valueType="num">
                                      <p:cBhvr>
                                        <p:cTn id="41" dur="500" decel="50000" fill="hold">
                                          <p:stCondLst>
                                            <p:cond delay="0"/>
                                          </p:stCondLst>
                                        </p:cTn>
                                        <p:tgtEl>
                                          <p:spTgt spid="54282"/>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54282"/>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54282"/>
                                        </p:tgtEl>
                                        <p:attrNameLst>
                                          <p:attrName>ppt_w</p:attrName>
                                        </p:attrNameLst>
                                      </p:cBhvr>
                                      <p:tavLst>
                                        <p:tav tm="0">
                                          <p:val>
                                            <p:strVal val="#ppt_w*.05"/>
                                          </p:val>
                                        </p:tav>
                                        <p:tav tm="100000">
                                          <p:val>
                                            <p:strVal val="#ppt_w"/>
                                          </p:val>
                                        </p:tav>
                                      </p:tavLst>
                                    </p:anim>
                                    <p:anim calcmode="lin" valueType="num">
                                      <p:cBhvr>
                                        <p:cTn id="44" dur="1000" fill="hold"/>
                                        <p:tgtEl>
                                          <p:spTgt spid="54282"/>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54282"/>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54282"/>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54282"/>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8" grpId="0"/>
      <p:bldP spid="54279" grpId="0"/>
      <p:bldP spid="54280" grpId="0"/>
      <p:bldP spid="54281" grpId="0"/>
      <p:bldP spid="5428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1905000" y="457200"/>
            <a:ext cx="8001000" cy="10668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Tìm các hình ảnh trong bài thể hiện sự gắn bó giữa con ng</a:t>
            </a:r>
            <a:r>
              <a:rPr lang="vi-VN" sz="2400" b="1" i="1">
                <a:solidFill>
                  <a:srgbClr val="FF0000"/>
                </a:solidFill>
                <a:latin typeface="Arial" charset="0"/>
              </a:rPr>
              <a:t>ư</a:t>
            </a:r>
            <a:r>
              <a:rPr lang="en-US" sz="2400" b="1" i="1">
                <a:solidFill>
                  <a:srgbClr val="FF0000"/>
                </a:solidFill>
                <a:latin typeface="Arial" charset="0"/>
              </a:rPr>
              <a:t>ời với thiên nhiên?</a:t>
            </a:r>
          </a:p>
        </p:txBody>
      </p:sp>
      <p:sp>
        <p:nvSpPr>
          <p:cNvPr id="55302" name="Rectangle 6"/>
          <p:cNvSpPr>
            <a:spLocks noChangeArrowheads="1"/>
          </p:cNvSpPr>
          <p:nvPr/>
        </p:nvSpPr>
        <p:spPr bwMode="auto">
          <a:xfrm>
            <a:off x="1981200" y="1600200"/>
            <a:ext cx="8458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Chỉ còn tiếng </a:t>
            </a:r>
            <a:r>
              <a:rPr lang="vi-VN" sz="2400" b="1" i="1">
                <a:solidFill>
                  <a:srgbClr val="000099"/>
                </a:solidFill>
                <a:latin typeface="Arial" charset="0"/>
              </a:rPr>
              <a:t>đ</a:t>
            </a:r>
            <a:r>
              <a:rPr lang="en-US" sz="2400" b="1" i="1">
                <a:solidFill>
                  <a:srgbClr val="000099"/>
                </a:solidFill>
                <a:latin typeface="Arial" charset="0"/>
              </a:rPr>
              <a:t>àn ngân nga - với dòng tr</a:t>
            </a:r>
            <a:r>
              <a:rPr lang="vi-VN" sz="2400" b="1" i="1">
                <a:solidFill>
                  <a:srgbClr val="000099"/>
                </a:solidFill>
                <a:latin typeface="Arial" charset="0"/>
              </a:rPr>
              <a:t>ă</a:t>
            </a:r>
            <a:r>
              <a:rPr lang="en-US" sz="2400" b="1" i="1">
                <a:solidFill>
                  <a:srgbClr val="000099"/>
                </a:solidFill>
                <a:latin typeface="Arial" charset="0"/>
              </a:rPr>
              <a:t>ng lấp loáng sông Đà</a:t>
            </a:r>
            <a:r>
              <a:rPr lang="en-US" sz="3200" b="1" i="1">
                <a:solidFill>
                  <a:srgbClr val="000099"/>
                </a:solidFill>
                <a:latin typeface="Arial" charset="0"/>
              </a:rPr>
              <a:t>.</a:t>
            </a:r>
          </a:p>
        </p:txBody>
      </p:sp>
      <p:sp>
        <p:nvSpPr>
          <p:cNvPr id="55308" name="Rectangle 12"/>
          <p:cNvSpPr>
            <a:spLocks noChangeArrowheads="1"/>
          </p:cNvSpPr>
          <p:nvPr/>
        </p:nvSpPr>
        <p:spPr bwMode="auto">
          <a:xfrm>
            <a:off x="1981200" y="2667000"/>
            <a:ext cx="8534400" cy="9144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Chiếc </a:t>
            </a:r>
            <a:r>
              <a:rPr lang="vi-VN" sz="2400" b="1" i="1">
                <a:solidFill>
                  <a:srgbClr val="000099"/>
                </a:solidFill>
                <a:latin typeface="Arial" charset="0"/>
              </a:rPr>
              <a:t>đ</a:t>
            </a:r>
            <a:r>
              <a:rPr lang="en-US" sz="2400" b="1" i="1">
                <a:solidFill>
                  <a:srgbClr val="000099"/>
                </a:solidFill>
                <a:latin typeface="Arial" charset="0"/>
              </a:rPr>
              <a:t>ập lớn nối liền hai khối núi - Biển sẽ nằm             bỡ ngỡ giữa cao nguyên</a:t>
            </a:r>
            <a:r>
              <a:rPr lang="en-US" sz="3200" b="1" i="1">
                <a:solidFill>
                  <a:srgbClr val="000099"/>
                </a:solidFill>
                <a:latin typeface="Arial" charset="0"/>
              </a:rPr>
              <a:t>.</a:t>
            </a:r>
          </a:p>
        </p:txBody>
      </p:sp>
      <p:sp>
        <p:nvSpPr>
          <p:cNvPr id="55309" name="Rectangle 13"/>
          <p:cNvSpPr>
            <a:spLocks noChangeArrowheads="1"/>
          </p:cNvSpPr>
          <p:nvPr/>
        </p:nvSpPr>
        <p:spPr bwMode="auto">
          <a:xfrm>
            <a:off x="1930400" y="3962399"/>
            <a:ext cx="5105400" cy="6096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Nội dung khổ th</a:t>
            </a:r>
            <a:r>
              <a:rPr lang="vi-VN" sz="2400" b="1" i="1">
                <a:solidFill>
                  <a:srgbClr val="FF0000"/>
                </a:solidFill>
                <a:latin typeface="Arial" charset="0"/>
              </a:rPr>
              <a:t>ơ</a:t>
            </a:r>
            <a:r>
              <a:rPr lang="en-US" sz="2400" b="1" i="1">
                <a:solidFill>
                  <a:srgbClr val="FF0000"/>
                </a:solidFill>
                <a:latin typeface="Arial" charset="0"/>
              </a:rPr>
              <a:t> 3 nói gì?</a:t>
            </a:r>
          </a:p>
        </p:txBody>
      </p:sp>
      <p:sp>
        <p:nvSpPr>
          <p:cNvPr id="55310" name="Rectangle 14"/>
          <p:cNvSpPr>
            <a:spLocks noChangeArrowheads="1"/>
          </p:cNvSpPr>
          <p:nvPr/>
        </p:nvSpPr>
        <p:spPr bwMode="auto">
          <a:xfrm>
            <a:off x="1981200" y="4411392"/>
            <a:ext cx="8458200" cy="457200"/>
          </a:xfrm>
          <a:prstGeom prst="rect">
            <a:avLst/>
          </a:prstGeom>
          <a:noFill/>
          <a:ln w="9525">
            <a:noFill/>
            <a:miter lim="800000"/>
            <a:headEnd/>
            <a:tailEnd/>
          </a:ln>
        </p:spPr>
        <p:txBody>
          <a:bodyPr/>
          <a:lstStyle/>
          <a:p>
            <a:pPr algn="l" eaLnBrk="1" hangingPunct="1">
              <a:lnSpc>
                <a:spcPct val="90000"/>
              </a:lnSpc>
            </a:pPr>
            <a:r>
              <a:rPr lang="en-US" sz="2400" b="1" i="1">
                <a:solidFill>
                  <a:srgbClr val="3333FF"/>
                </a:solidFill>
                <a:latin typeface="Arial" charset="0"/>
              </a:rPr>
              <a:t> Sự gắn bó hoà quyện giữa con ng</a:t>
            </a:r>
            <a:r>
              <a:rPr lang="vi-VN" sz="2400" b="1" i="1">
                <a:solidFill>
                  <a:srgbClr val="3333FF"/>
                </a:solidFill>
                <a:latin typeface="Arial" charset="0"/>
              </a:rPr>
              <a:t>ư</a:t>
            </a:r>
            <a:r>
              <a:rPr lang="en-US" sz="2400" b="1" i="1">
                <a:solidFill>
                  <a:srgbClr val="3333FF"/>
                </a:solidFill>
                <a:latin typeface="Arial" charset="0"/>
              </a:rPr>
              <a:t>ời với thiên nhiên.</a:t>
            </a:r>
            <a:endParaRPr lang="en-US" sz="3200" b="1" i="1">
              <a:solidFill>
                <a:srgbClr val="3333FF"/>
              </a:solidFill>
              <a:latin typeface="Arial" charset="0"/>
            </a:endParaRPr>
          </a:p>
        </p:txBody>
      </p:sp>
      <p:sp>
        <p:nvSpPr>
          <p:cNvPr id="55313" name="Line 17"/>
          <p:cNvSpPr>
            <a:spLocks noChangeShapeType="1"/>
          </p:cNvSpPr>
          <p:nvPr/>
        </p:nvSpPr>
        <p:spPr bwMode="auto">
          <a:xfrm>
            <a:off x="2057400" y="3581400"/>
            <a:ext cx="3429000" cy="0"/>
          </a:xfrm>
          <a:prstGeom prst="line">
            <a:avLst/>
          </a:prstGeom>
          <a:noFill/>
          <a:ln w="38100">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5300"/>
                                        </p:tgtEl>
                                        <p:attrNameLst>
                                          <p:attrName>style.visibility</p:attrName>
                                        </p:attrNameLst>
                                      </p:cBhvr>
                                      <p:to>
                                        <p:strVal val="visible"/>
                                      </p:to>
                                    </p:set>
                                    <p:animEffect transition="in" filter="checkerboard(across)">
                                      <p:cBhvr>
                                        <p:cTn id="7" dur="5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5302"/>
                                        </p:tgtEl>
                                        <p:attrNameLst>
                                          <p:attrName>style.visibility</p:attrName>
                                        </p:attrNameLst>
                                      </p:cBhvr>
                                      <p:to>
                                        <p:strVal val="visible"/>
                                      </p:to>
                                    </p:set>
                                    <p:anim from="(-#ppt_w/2)" to="(#ppt_x)" calcmode="lin" valueType="num">
                                      <p:cBhvr>
                                        <p:cTn id="12" dur="600" fill="hold">
                                          <p:stCondLst>
                                            <p:cond delay="0"/>
                                          </p:stCondLst>
                                        </p:cTn>
                                        <p:tgtEl>
                                          <p:spTgt spid="55302"/>
                                        </p:tgtEl>
                                        <p:attrNameLst>
                                          <p:attrName>ppt_x</p:attrName>
                                        </p:attrNameLst>
                                      </p:cBhvr>
                                    </p:anim>
                                    <p:anim from="0" to="-1.0" calcmode="lin" valueType="num">
                                      <p:cBhvr>
                                        <p:cTn id="13" dur="200" decel="50000" autoRev="1" fill="hold">
                                          <p:stCondLst>
                                            <p:cond delay="600"/>
                                          </p:stCondLst>
                                        </p:cTn>
                                        <p:tgtEl>
                                          <p:spTgt spid="55302"/>
                                        </p:tgtEl>
                                        <p:attrNameLst>
                                          <p:attrName>xshear</p:attrName>
                                        </p:attrNameLst>
                                      </p:cBhvr>
                                    </p:anim>
                                    <p:animScale>
                                      <p:cBhvr>
                                        <p:cTn id="14" dur="200" decel="100000" autoRev="1" fill="hold">
                                          <p:stCondLst>
                                            <p:cond delay="600"/>
                                          </p:stCondLst>
                                        </p:cTn>
                                        <p:tgtEl>
                                          <p:spTgt spid="55302"/>
                                        </p:tgtEl>
                                      </p:cBhvr>
                                      <p:from x="100000" y="100000"/>
                                      <p:to x="80000" y="100000"/>
                                    </p:animScale>
                                    <p:anim by="(#ppt_h/3+#ppt_w*0.1)" calcmode="lin" valueType="num">
                                      <p:cBhvr additive="sum">
                                        <p:cTn id="15" dur="200" decel="100000" autoRev="1" fill="hold">
                                          <p:stCondLst>
                                            <p:cond delay="600"/>
                                          </p:stCondLst>
                                        </p:cTn>
                                        <p:tgtEl>
                                          <p:spTgt spid="55302"/>
                                        </p:tgtEl>
                                        <p:attrNameLst>
                                          <p:attrName>ppt_x</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55308"/>
                                        </p:tgtEl>
                                        <p:attrNameLst>
                                          <p:attrName>style.visibility</p:attrName>
                                        </p:attrNameLst>
                                      </p:cBhvr>
                                      <p:to>
                                        <p:strVal val="visible"/>
                                      </p:to>
                                    </p:set>
                                    <p:anim from="(-#ppt_w/2)" to="(#ppt_x)" calcmode="lin" valueType="num">
                                      <p:cBhvr>
                                        <p:cTn id="20" dur="600" fill="hold">
                                          <p:stCondLst>
                                            <p:cond delay="0"/>
                                          </p:stCondLst>
                                        </p:cTn>
                                        <p:tgtEl>
                                          <p:spTgt spid="55308"/>
                                        </p:tgtEl>
                                        <p:attrNameLst>
                                          <p:attrName>ppt_x</p:attrName>
                                        </p:attrNameLst>
                                      </p:cBhvr>
                                    </p:anim>
                                    <p:anim from="0" to="-1.0" calcmode="lin" valueType="num">
                                      <p:cBhvr>
                                        <p:cTn id="21" dur="200" decel="50000" autoRev="1" fill="hold">
                                          <p:stCondLst>
                                            <p:cond delay="600"/>
                                          </p:stCondLst>
                                        </p:cTn>
                                        <p:tgtEl>
                                          <p:spTgt spid="55308"/>
                                        </p:tgtEl>
                                        <p:attrNameLst>
                                          <p:attrName>xshear</p:attrName>
                                        </p:attrNameLst>
                                      </p:cBhvr>
                                    </p:anim>
                                    <p:animScale>
                                      <p:cBhvr>
                                        <p:cTn id="22" dur="200" decel="100000" autoRev="1" fill="hold">
                                          <p:stCondLst>
                                            <p:cond delay="600"/>
                                          </p:stCondLst>
                                        </p:cTn>
                                        <p:tgtEl>
                                          <p:spTgt spid="55308"/>
                                        </p:tgtEl>
                                      </p:cBhvr>
                                      <p:from x="100000" y="100000"/>
                                      <p:to x="80000" y="100000"/>
                                    </p:animScale>
                                    <p:anim by="(#ppt_h/3+#ppt_w*0.1)" calcmode="lin" valueType="num">
                                      <p:cBhvr additive="sum">
                                        <p:cTn id="23" dur="200" decel="100000" autoRev="1" fill="hold">
                                          <p:stCondLst>
                                            <p:cond delay="600"/>
                                          </p:stCondLst>
                                        </p:cTn>
                                        <p:tgtEl>
                                          <p:spTgt spid="55308"/>
                                        </p:tgtEl>
                                        <p:attrNameLst>
                                          <p:attrName>ppt_x</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5313"/>
                                        </p:tgtEl>
                                        <p:attrNameLst>
                                          <p:attrName>style.visibility</p:attrName>
                                        </p:attrNameLst>
                                      </p:cBhvr>
                                      <p:to>
                                        <p:strVal val="visible"/>
                                      </p:to>
                                    </p:set>
                                    <p:anim calcmode="lin" valueType="num">
                                      <p:cBhvr additive="base">
                                        <p:cTn id="28" dur="500" fill="hold"/>
                                        <p:tgtEl>
                                          <p:spTgt spid="55313"/>
                                        </p:tgtEl>
                                        <p:attrNameLst>
                                          <p:attrName>ppt_x</p:attrName>
                                        </p:attrNameLst>
                                      </p:cBhvr>
                                      <p:tavLst>
                                        <p:tav tm="0">
                                          <p:val>
                                            <p:strVal val="0-#ppt_w/2"/>
                                          </p:val>
                                        </p:tav>
                                        <p:tav tm="100000">
                                          <p:val>
                                            <p:strVal val="#ppt_x"/>
                                          </p:val>
                                        </p:tav>
                                      </p:tavLst>
                                    </p:anim>
                                    <p:anim calcmode="lin" valueType="num">
                                      <p:cBhvr additive="base">
                                        <p:cTn id="29" dur="500" fill="hold"/>
                                        <p:tgtEl>
                                          <p:spTgt spid="55313"/>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iterate type="lt">
                                    <p:tmPct val="0"/>
                                  </p:iterate>
                                  <p:childTnLst>
                                    <p:set>
                                      <p:cBhvr>
                                        <p:cTn id="33" dur="1" fill="hold">
                                          <p:stCondLst>
                                            <p:cond delay="0"/>
                                          </p:stCondLst>
                                        </p:cTn>
                                        <p:tgtEl>
                                          <p:spTgt spid="55309"/>
                                        </p:tgtEl>
                                        <p:attrNameLst>
                                          <p:attrName>style.visibility</p:attrName>
                                        </p:attrNameLst>
                                      </p:cBhvr>
                                      <p:to>
                                        <p:strVal val="visible"/>
                                      </p:to>
                                    </p:set>
                                    <p:animEffect transition="in" filter="checkerboard(across)">
                                      <p:cBhvr>
                                        <p:cTn id="34" dur="500"/>
                                        <p:tgtEl>
                                          <p:spTgt spid="5530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55310"/>
                                        </p:tgtEl>
                                        <p:attrNameLst>
                                          <p:attrName>style.visibility</p:attrName>
                                        </p:attrNameLst>
                                      </p:cBhvr>
                                      <p:to>
                                        <p:strVal val="visible"/>
                                      </p:to>
                                    </p:set>
                                    <p:anim from="(-#ppt_w/2)" to="(#ppt_x)" calcmode="lin" valueType="num">
                                      <p:cBhvr>
                                        <p:cTn id="39" dur="600" fill="hold">
                                          <p:stCondLst>
                                            <p:cond delay="0"/>
                                          </p:stCondLst>
                                        </p:cTn>
                                        <p:tgtEl>
                                          <p:spTgt spid="55310"/>
                                        </p:tgtEl>
                                        <p:attrNameLst>
                                          <p:attrName>ppt_x</p:attrName>
                                        </p:attrNameLst>
                                      </p:cBhvr>
                                    </p:anim>
                                    <p:anim from="0" to="-1.0" calcmode="lin" valueType="num">
                                      <p:cBhvr>
                                        <p:cTn id="40" dur="200" decel="50000" autoRev="1" fill="hold">
                                          <p:stCondLst>
                                            <p:cond delay="600"/>
                                          </p:stCondLst>
                                        </p:cTn>
                                        <p:tgtEl>
                                          <p:spTgt spid="55310"/>
                                        </p:tgtEl>
                                        <p:attrNameLst>
                                          <p:attrName>xshear</p:attrName>
                                        </p:attrNameLst>
                                      </p:cBhvr>
                                    </p:anim>
                                    <p:animScale>
                                      <p:cBhvr>
                                        <p:cTn id="41" dur="200" decel="100000" autoRev="1" fill="hold">
                                          <p:stCondLst>
                                            <p:cond delay="600"/>
                                          </p:stCondLst>
                                        </p:cTn>
                                        <p:tgtEl>
                                          <p:spTgt spid="55310"/>
                                        </p:tgtEl>
                                      </p:cBhvr>
                                      <p:from x="100000" y="100000"/>
                                      <p:to x="80000" y="100000"/>
                                    </p:animScale>
                                    <p:anim by="(#ppt_h/3+#ppt_w*0.1)" calcmode="lin" valueType="num">
                                      <p:cBhvr additive="sum">
                                        <p:cTn id="42" dur="200" decel="100000" autoRev="1" fill="hold">
                                          <p:stCondLst>
                                            <p:cond delay="600"/>
                                          </p:stCondLst>
                                        </p:cTn>
                                        <p:tgtEl>
                                          <p:spTgt spid="553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2" grpId="0"/>
      <p:bldP spid="55308" grpId="0"/>
      <p:bldP spid="55309" grpId="0"/>
      <p:bldP spid="55310" grpId="0"/>
      <p:bldP spid="553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xmlns=""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xmlns=""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2</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xmlns="" id="{5BCA0B0F-D235-4FE3-9759-2729FE0E1294}"/>
              </a:ext>
            </a:extLst>
          </p:cNvPr>
          <p:cNvSpPr>
            <a:spLocks noChangeArrowheads="1"/>
          </p:cNvSpPr>
          <p:nvPr/>
        </p:nvSpPr>
        <p:spPr bwMode="auto">
          <a:xfrm>
            <a:off x="4165600" y="2703513"/>
            <a:ext cx="3860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E19122D-2486-4359-9739-A470E131A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5" name="Content Placeholder 4">
            <a:extLst>
              <a:ext uri="{FF2B5EF4-FFF2-40B4-BE49-F238E27FC236}">
                <a16:creationId xmlns:a16="http://schemas.microsoft.com/office/drawing/2014/main" xmlns="" id="{824F47C2-A6FA-4C78-8B58-38C88B385DE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771" y="-12955"/>
            <a:ext cx="12192000" cy="6870955"/>
          </a:xfrm>
        </p:spPr>
      </p:pic>
      <p:sp>
        <p:nvSpPr>
          <p:cNvPr id="2" name="Title 1">
            <a:extLst>
              <a:ext uri="{FF2B5EF4-FFF2-40B4-BE49-F238E27FC236}">
                <a16:creationId xmlns:a16="http://schemas.microsoft.com/office/drawing/2014/main" xmlns="" id="{954A2C63-081A-4962-B408-EC50722463C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20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499362" y="1142492"/>
            <a:ext cx="9040876" cy="9144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Hãy </a:t>
            </a:r>
            <a:r>
              <a:rPr lang="vi-VN" sz="2400" b="1" i="1">
                <a:solidFill>
                  <a:srgbClr val="FF0000"/>
                </a:solidFill>
                <a:latin typeface="Arial" charset="0"/>
              </a:rPr>
              <a:t>đ</a:t>
            </a:r>
            <a:r>
              <a:rPr lang="en-US" sz="2400" b="1" i="1">
                <a:solidFill>
                  <a:srgbClr val="FF0000"/>
                </a:solidFill>
                <a:latin typeface="Arial" charset="0"/>
              </a:rPr>
              <a:t>ọc thầm toàn bài </a:t>
            </a:r>
            <a:r>
              <a:rPr lang="vi-VN" sz="2400" b="1" i="1">
                <a:solidFill>
                  <a:srgbClr val="FF0000"/>
                </a:solidFill>
                <a:latin typeface="Arial" charset="0"/>
              </a:rPr>
              <a:t>đ</a:t>
            </a:r>
            <a:r>
              <a:rPr lang="en-US" sz="2400" b="1" i="1">
                <a:solidFill>
                  <a:srgbClr val="FF0000"/>
                </a:solidFill>
                <a:latin typeface="Arial" charset="0"/>
              </a:rPr>
              <a:t>ể tìm những câu th</a:t>
            </a:r>
            <a:r>
              <a:rPr lang="vi-VN" sz="2400" b="1" i="1">
                <a:solidFill>
                  <a:srgbClr val="FF0000"/>
                </a:solidFill>
                <a:latin typeface="Arial" charset="0"/>
              </a:rPr>
              <a:t>ơ</a:t>
            </a:r>
            <a:r>
              <a:rPr lang="en-US" sz="2400" b="1" i="1">
                <a:solidFill>
                  <a:srgbClr val="FF0000"/>
                </a:solidFill>
                <a:latin typeface="Arial" charset="0"/>
              </a:rPr>
              <a:t> có sử dụng biện pháp nhân hoá?</a:t>
            </a:r>
          </a:p>
        </p:txBody>
      </p:sp>
      <p:sp>
        <p:nvSpPr>
          <p:cNvPr id="56326" name="Rectangle 6"/>
          <p:cNvSpPr>
            <a:spLocks noChangeArrowheads="1"/>
          </p:cNvSpPr>
          <p:nvPr/>
        </p:nvSpPr>
        <p:spPr bwMode="auto">
          <a:xfrm>
            <a:off x="2286000" y="2362200"/>
            <a:ext cx="74676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Cả công tr</a:t>
            </a:r>
            <a:r>
              <a:rPr lang="vi-VN" sz="2400" b="1" i="1">
                <a:solidFill>
                  <a:srgbClr val="000099"/>
                </a:solidFill>
                <a:latin typeface="Arial" charset="0"/>
              </a:rPr>
              <a:t>ư</a:t>
            </a:r>
            <a:r>
              <a:rPr lang="en-US" sz="2400" b="1" i="1">
                <a:solidFill>
                  <a:srgbClr val="000099"/>
                </a:solidFill>
                <a:latin typeface="Arial" charset="0"/>
              </a:rPr>
              <a:t>ờng say ngủ cạnh dòng sông</a:t>
            </a:r>
            <a:r>
              <a:rPr lang="en-US" sz="3200" b="1" i="1">
                <a:solidFill>
                  <a:srgbClr val="000099"/>
                </a:solidFill>
                <a:latin typeface="Arial" charset="0"/>
              </a:rPr>
              <a:t>.</a:t>
            </a:r>
          </a:p>
        </p:txBody>
      </p:sp>
      <p:sp>
        <p:nvSpPr>
          <p:cNvPr id="56327" name="Rectangle 7"/>
          <p:cNvSpPr>
            <a:spLocks noChangeArrowheads="1"/>
          </p:cNvSpPr>
          <p:nvPr/>
        </p:nvSpPr>
        <p:spPr bwMode="auto">
          <a:xfrm>
            <a:off x="2286000" y="2971800"/>
            <a:ext cx="70866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Những tháp khoan nhô lên trời ngẫm nghĩ</a:t>
            </a:r>
            <a:r>
              <a:rPr lang="en-US" sz="3200" b="1" i="1">
                <a:solidFill>
                  <a:srgbClr val="000099"/>
                </a:solidFill>
                <a:latin typeface="Arial" charset="0"/>
              </a:rPr>
              <a:t>.</a:t>
            </a:r>
          </a:p>
        </p:txBody>
      </p:sp>
      <p:sp>
        <p:nvSpPr>
          <p:cNvPr id="56330" name="Rectangle 10"/>
          <p:cNvSpPr>
            <a:spLocks noChangeArrowheads="1"/>
          </p:cNvSpPr>
          <p:nvPr/>
        </p:nvSpPr>
        <p:spPr bwMode="auto">
          <a:xfrm>
            <a:off x="2286000" y="3505200"/>
            <a:ext cx="7315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Những xe ủi xe ben sóng vai nhau nằm nghỉ</a:t>
            </a:r>
            <a:r>
              <a:rPr lang="en-US" sz="3200" b="1" i="1">
                <a:solidFill>
                  <a:srgbClr val="000099"/>
                </a:solidFill>
                <a:latin typeface="Arial" charset="0"/>
              </a:rPr>
              <a:t>.</a:t>
            </a:r>
          </a:p>
        </p:txBody>
      </p:sp>
      <p:sp>
        <p:nvSpPr>
          <p:cNvPr id="56331" name="Rectangle 11"/>
          <p:cNvSpPr>
            <a:spLocks noChangeArrowheads="1"/>
          </p:cNvSpPr>
          <p:nvPr/>
        </p:nvSpPr>
        <p:spPr bwMode="auto">
          <a:xfrm>
            <a:off x="2286000" y="4038600"/>
            <a:ext cx="65659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Biển sẽ nằm bỡ ngỡ giữa cao nguyên</a:t>
            </a:r>
            <a:r>
              <a:rPr lang="en-US" sz="3200" b="1" i="1">
                <a:solidFill>
                  <a:srgbClr val="000099"/>
                </a:solidFill>
                <a:latin typeface="Arial" charset="0"/>
              </a:rPr>
              <a:t>.</a:t>
            </a:r>
          </a:p>
        </p:txBody>
      </p:sp>
      <p:sp>
        <p:nvSpPr>
          <p:cNvPr id="56332" name="Rectangle 12"/>
          <p:cNvSpPr>
            <a:spLocks noChangeArrowheads="1"/>
          </p:cNvSpPr>
          <p:nvPr/>
        </p:nvSpPr>
        <p:spPr bwMode="auto">
          <a:xfrm>
            <a:off x="2286000" y="4572000"/>
            <a:ext cx="65659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Sông Đà chia ánh sáng </a:t>
            </a:r>
            <a:r>
              <a:rPr lang="vi-VN" sz="2400" b="1" i="1">
                <a:solidFill>
                  <a:srgbClr val="000099"/>
                </a:solidFill>
                <a:latin typeface="Arial" charset="0"/>
              </a:rPr>
              <a:t>đ</a:t>
            </a:r>
            <a:r>
              <a:rPr lang="en-US" sz="2400" b="1" i="1">
                <a:solidFill>
                  <a:srgbClr val="000099"/>
                </a:solidFill>
                <a:latin typeface="Arial" charset="0"/>
              </a:rPr>
              <a:t>i muôn ngả</a:t>
            </a:r>
            <a:r>
              <a:rPr lang="en-US" sz="3200" b="1" i="1">
                <a:solidFill>
                  <a:srgbClr val="000099"/>
                </a:solidFill>
                <a:latin typeface="Arial" charset="0"/>
              </a:rPr>
              <a:t>.</a:t>
            </a:r>
          </a:p>
        </p:txBody>
      </p:sp>
      <p:sp>
        <p:nvSpPr>
          <p:cNvPr id="56336" name="Line 16"/>
          <p:cNvSpPr>
            <a:spLocks noChangeShapeType="1"/>
          </p:cNvSpPr>
          <p:nvPr/>
        </p:nvSpPr>
        <p:spPr bwMode="auto">
          <a:xfrm>
            <a:off x="5118100" y="2844800"/>
            <a:ext cx="1066800" cy="0"/>
          </a:xfrm>
          <a:prstGeom prst="line">
            <a:avLst/>
          </a:prstGeom>
          <a:noFill/>
          <a:ln w="28575">
            <a:solidFill>
              <a:srgbClr val="FF6600"/>
            </a:solidFill>
            <a:round/>
            <a:headEnd/>
            <a:tailEnd/>
          </a:ln>
        </p:spPr>
        <p:txBody>
          <a:bodyPr wrap="none" anchor="ctr"/>
          <a:lstStyle/>
          <a:p>
            <a:endParaRPr lang="en-US"/>
          </a:p>
        </p:txBody>
      </p:sp>
      <p:sp>
        <p:nvSpPr>
          <p:cNvPr id="56341" name="Line 21"/>
          <p:cNvSpPr>
            <a:spLocks noChangeShapeType="1"/>
          </p:cNvSpPr>
          <p:nvPr/>
        </p:nvSpPr>
        <p:spPr bwMode="auto">
          <a:xfrm>
            <a:off x="7467600" y="3505200"/>
            <a:ext cx="1524000" cy="0"/>
          </a:xfrm>
          <a:prstGeom prst="line">
            <a:avLst/>
          </a:prstGeom>
          <a:noFill/>
          <a:ln w="28575">
            <a:solidFill>
              <a:srgbClr val="FF6600"/>
            </a:solidFill>
            <a:round/>
            <a:headEnd/>
            <a:tailEnd/>
          </a:ln>
        </p:spPr>
        <p:txBody>
          <a:bodyPr wrap="none" anchor="ctr"/>
          <a:lstStyle/>
          <a:p>
            <a:endParaRPr lang="en-US"/>
          </a:p>
        </p:txBody>
      </p:sp>
      <p:sp>
        <p:nvSpPr>
          <p:cNvPr id="56342" name="Line 22"/>
          <p:cNvSpPr>
            <a:spLocks noChangeShapeType="1"/>
          </p:cNvSpPr>
          <p:nvPr/>
        </p:nvSpPr>
        <p:spPr bwMode="auto">
          <a:xfrm>
            <a:off x="5778500" y="4013200"/>
            <a:ext cx="1079500" cy="0"/>
          </a:xfrm>
          <a:prstGeom prst="line">
            <a:avLst/>
          </a:prstGeom>
          <a:noFill/>
          <a:ln w="28575">
            <a:solidFill>
              <a:srgbClr val="FF6600"/>
            </a:solidFill>
            <a:round/>
            <a:headEnd/>
            <a:tailEnd/>
          </a:ln>
        </p:spPr>
        <p:txBody>
          <a:bodyPr wrap="none" anchor="ctr"/>
          <a:lstStyle/>
          <a:p>
            <a:endParaRPr lang="en-US"/>
          </a:p>
        </p:txBody>
      </p:sp>
      <p:sp>
        <p:nvSpPr>
          <p:cNvPr id="56343" name="Line 23"/>
          <p:cNvSpPr>
            <a:spLocks noChangeShapeType="1"/>
          </p:cNvSpPr>
          <p:nvPr/>
        </p:nvSpPr>
        <p:spPr bwMode="auto">
          <a:xfrm>
            <a:off x="4546600" y="4572000"/>
            <a:ext cx="1066800" cy="0"/>
          </a:xfrm>
          <a:prstGeom prst="line">
            <a:avLst/>
          </a:prstGeom>
          <a:noFill/>
          <a:ln w="28575">
            <a:solidFill>
              <a:srgbClr val="FF6600"/>
            </a:solidFill>
            <a:round/>
            <a:headEnd/>
            <a:tailEnd/>
          </a:ln>
        </p:spPr>
        <p:txBody>
          <a:bodyPr wrap="none" anchor="ctr"/>
          <a:lstStyle/>
          <a:p>
            <a:endParaRPr lang="en-US"/>
          </a:p>
        </p:txBody>
      </p:sp>
      <p:sp>
        <p:nvSpPr>
          <p:cNvPr id="56344" name="Line 24"/>
          <p:cNvSpPr>
            <a:spLocks noChangeShapeType="1"/>
          </p:cNvSpPr>
          <p:nvPr/>
        </p:nvSpPr>
        <p:spPr bwMode="auto">
          <a:xfrm>
            <a:off x="4102100" y="5067300"/>
            <a:ext cx="622300" cy="0"/>
          </a:xfrm>
          <a:prstGeom prst="line">
            <a:avLst/>
          </a:prstGeom>
          <a:noFill/>
          <a:ln w="28575">
            <a:solidFill>
              <a:srgbClr val="FF6600"/>
            </a:solidFill>
            <a:round/>
            <a:headEnd/>
            <a:tailEnd/>
          </a:ln>
        </p:spPr>
        <p:txBody>
          <a:bodyPr wrap="none" anchor="ctr"/>
          <a:lstStyle/>
          <a:p>
            <a:endParaRPr lang="en-US"/>
          </a:p>
        </p:txBody>
      </p:sp>
      <p:sp>
        <p:nvSpPr>
          <p:cNvPr id="56345" name="Line 25"/>
          <p:cNvSpPr>
            <a:spLocks noChangeShapeType="1"/>
          </p:cNvSpPr>
          <p:nvPr/>
        </p:nvSpPr>
        <p:spPr bwMode="auto">
          <a:xfrm>
            <a:off x="7861300" y="4038600"/>
            <a:ext cx="14478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6324"/>
                                        </p:tgtEl>
                                        <p:attrNameLst>
                                          <p:attrName>style.visibility</p:attrName>
                                        </p:attrNameLst>
                                      </p:cBhvr>
                                      <p:to>
                                        <p:strVal val="visible"/>
                                      </p:to>
                                    </p:set>
                                    <p:animEffect transition="in" filter="checkerboard(across)">
                                      <p:cBhvr>
                                        <p:cTn id="7" dur="500"/>
                                        <p:tgtEl>
                                          <p:spTgt spid="56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6326"/>
                                        </p:tgtEl>
                                        <p:attrNameLst>
                                          <p:attrName>style.visibility</p:attrName>
                                        </p:attrNameLst>
                                      </p:cBhvr>
                                      <p:to>
                                        <p:strVal val="visible"/>
                                      </p:to>
                                    </p:set>
                                    <p:anim from="(-#ppt_w/2)" to="(#ppt_x)" calcmode="lin" valueType="num">
                                      <p:cBhvr>
                                        <p:cTn id="12" dur="600" fill="hold">
                                          <p:stCondLst>
                                            <p:cond delay="0"/>
                                          </p:stCondLst>
                                        </p:cTn>
                                        <p:tgtEl>
                                          <p:spTgt spid="56326"/>
                                        </p:tgtEl>
                                        <p:attrNameLst>
                                          <p:attrName>ppt_x</p:attrName>
                                        </p:attrNameLst>
                                      </p:cBhvr>
                                    </p:anim>
                                    <p:anim from="0" to="-1.0" calcmode="lin" valueType="num">
                                      <p:cBhvr>
                                        <p:cTn id="13" dur="200" decel="50000" autoRev="1" fill="hold">
                                          <p:stCondLst>
                                            <p:cond delay="600"/>
                                          </p:stCondLst>
                                        </p:cTn>
                                        <p:tgtEl>
                                          <p:spTgt spid="56326"/>
                                        </p:tgtEl>
                                        <p:attrNameLst>
                                          <p:attrName>xshear</p:attrName>
                                        </p:attrNameLst>
                                      </p:cBhvr>
                                    </p:anim>
                                    <p:animScale>
                                      <p:cBhvr>
                                        <p:cTn id="14" dur="200" decel="100000" autoRev="1" fill="hold">
                                          <p:stCondLst>
                                            <p:cond delay="600"/>
                                          </p:stCondLst>
                                        </p:cTn>
                                        <p:tgtEl>
                                          <p:spTgt spid="56326"/>
                                        </p:tgtEl>
                                      </p:cBhvr>
                                      <p:from x="100000" y="100000"/>
                                      <p:to x="80000" y="100000"/>
                                    </p:animScale>
                                    <p:anim by="(#ppt_h/3+#ppt_w*0.1)" calcmode="lin" valueType="num">
                                      <p:cBhvr additive="sum">
                                        <p:cTn id="15" dur="200" decel="100000" autoRev="1" fill="hold">
                                          <p:stCondLst>
                                            <p:cond delay="600"/>
                                          </p:stCondLst>
                                        </p:cTn>
                                        <p:tgtEl>
                                          <p:spTgt spid="56326"/>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6327"/>
                                        </p:tgtEl>
                                        <p:attrNameLst>
                                          <p:attrName>style.visibility</p:attrName>
                                        </p:attrNameLst>
                                      </p:cBhvr>
                                      <p:to>
                                        <p:strVal val="visible"/>
                                      </p:to>
                                    </p:set>
                                    <p:anim from="(-#ppt_w/2)" to="(#ppt_x)" calcmode="lin" valueType="num">
                                      <p:cBhvr>
                                        <p:cTn id="19" dur="600" fill="hold">
                                          <p:stCondLst>
                                            <p:cond delay="0"/>
                                          </p:stCondLst>
                                        </p:cTn>
                                        <p:tgtEl>
                                          <p:spTgt spid="56327"/>
                                        </p:tgtEl>
                                        <p:attrNameLst>
                                          <p:attrName>ppt_x</p:attrName>
                                        </p:attrNameLst>
                                      </p:cBhvr>
                                    </p:anim>
                                    <p:anim from="0" to="-1.0" calcmode="lin" valueType="num">
                                      <p:cBhvr>
                                        <p:cTn id="20" dur="200" decel="50000" autoRev="1" fill="hold">
                                          <p:stCondLst>
                                            <p:cond delay="600"/>
                                          </p:stCondLst>
                                        </p:cTn>
                                        <p:tgtEl>
                                          <p:spTgt spid="56327"/>
                                        </p:tgtEl>
                                        <p:attrNameLst>
                                          <p:attrName>xshear</p:attrName>
                                        </p:attrNameLst>
                                      </p:cBhvr>
                                    </p:anim>
                                    <p:animScale>
                                      <p:cBhvr>
                                        <p:cTn id="21" dur="200" decel="100000" autoRev="1" fill="hold">
                                          <p:stCondLst>
                                            <p:cond delay="600"/>
                                          </p:stCondLst>
                                        </p:cTn>
                                        <p:tgtEl>
                                          <p:spTgt spid="56327"/>
                                        </p:tgtEl>
                                      </p:cBhvr>
                                      <p:from x="100000" y="100000"/>
                                      <p:to x="80000" y="100000"/>
                                    </p:animScale>
                                    <p:anim by="(#ppt_h/3+#ppt_w*0.1)" calcmode="lin" valueType="num">
                                      <p:cBhvr additive="sum">
                                        <p:cTn id="22" dur="200" decel="100000" autoRev="1" fill="hold">
                                          <p:stCondLst>
                                            <p:cond delay="600"/>
                                          </p:stCondLst>
                                        </p:cTn>
                                        <p:tgtEl>
                                          <p:spTgt spid="56327"/>
                                        </p:tgtEl>
                                        <p:attrNameLst>
                                          <p:attrName>ppt_x</p:attrName>
                                        </p:attrNameLst>
                                      </p:cBhvr>
                                    </p:anim>
                                  </p:childTnLst>
                                </p:cTn>
                              </p:par>
                            </p:childTnLst>
                          </p:cTn>
                        </p:par>
                        <p:par>
                          <p:cTn id="23" fill="hold" nodeType="afterGroup">
                            <p:stCondLst>
                              <p:cond delay="2000"/>
                            </p:stCondLst>
                            <p:childTnLst>
                              <p:par>
                                <p:cTn id="24" presetID="34" presetClass="entr" presetSubtype="0" fill="hold" grpId="0" nodeType="afterEffect">
                                  <p:stCondLst>
                                    <p:cond delay="0"/>
                                  </p:stCondLst>
                                  <p:childTnLst>
                                    <p:set>
                                      <p:cBhvr>
                                        <p:cTn id="25" dur="1" fill="hold">
                                          <p:stCondLst>
                                            <p:cond delay="0"/>
                                          </p:stCondLst>
                                        </p:cTn>
                                        <p:tgtEl>
                                          <p:spTgt spid="56330"/>
                                        </p:tgtEl>
                                        <p:attrNameLst>
                                          <p:attrName>style.visibility</p:attrName>
                                        </p:attrNameLst>
                                      </p:cBhvr>
                                      <p:to>
                                        <p:strVal val="visible"/>
                                      </p:to>
                                    </p:set>
                                    <p:anim from="(-#ppt_w/2)" to="(#ppt_x)" calcmode="lin" valueType="num">
                                      <p:cBhvr>
                                        <p:cTn id="26" dur="600" fill="hold">
                                          <p:stCondLst>
                                            <p:cond delay="0"/>
                                          </p:stCondLst>
                                        </p:cTn>
                                        <p:tgtEl>
                                          <p:spTgt spid="56330"/>
                                        </p:tgtEl>
                                        <p:attrNameLst>
                                          <p:attrName>ppt_x</p:attrName>
                                        </p:attrNameLst>
                                      </p:cBhvr>
                                    </p:anim>
                                    <p:anim from="0" to="-1.0" calcmode="lin" valueType="num">
                                      <p:cBhvr>
                                        <p:cTn id="27" dur="200" decel="50000" autoRev="1" fill="hold">
                                          <p:stCondLst>
                                            <p:cond delay="600"/>
                                          </p:stCondLst>
                                        </p:cTn>
                                        <p:tgtEl>
                                          <p:spTgt spid="56330"/>
                                        </p:tgtEl>
                                        <p:attrNameLst>
                                          <p:attrName>xshear</p:attrName>
                                        </p:attrNameLst>
                                      </p:cBhvr>
                                    </p:anim>
                                    <p:animScale>
                                      <p:cBhvr>
                                        <p:cTn id="28" dur="200" decel="100000" autoRev="1" fill="hold">
                                          <p:stCondLst>
                                            <p:cond delay="600"/>
                                          </p:stCondLst>
                                        </p:cTn>
                                        <p:tgtEl>
                                          <p:spTgt spid="56330"/>
                                        </p:tgtEl>
                                      </p:cBhvr>
                                      <p:from x="100000" y="100000"/>
                                      <p:to x="80000" y="100000"/>
                                    </p:animScale>
                                    <p:anim by="(#ppt_h/3+#ppt_w*0.1)" calcmode="lin" valueType="num">
                                      <p:cBhvr additive="sum">
                                        <p:cTn id="29" dur="200" decel="100000" autoRev="1" fill="hold">
                                          <p:stCondLst>
                                            <p:cond delay="600"/>
                                          </p:stCondLst>
                                        </p:cTn>
                                        <p:tgtEl>
                                          <p:spTgt spid="56330"/>
                                        </p:tgtEl>
                                        <p:attrNameLst>
                                          <p:attrName>ppt_x</p:attrName>
                                        </p:attrNameLst>
                                      </p:cBhvr>
                                    </p:anim>
                                  </p:childTnLst>
                                </p:cTn>
                              </p:par>
                            </p:childTnLst>
                          </p:cTn>
                        </p:par>
                        <p:par>
                          <p:cTn id="30" fill="hold" nodeType="afterGroup">
                            <p:stCondLst>
                              <p:cond delay="3000"/>
                            </p:stCondLst>
                            <p:childTnLst>
                              <p:par>
                                <p:cTn id="31" presetID="34" presetClass="entr" presetSubtype="0" fill="hold" grpId="0" nodeType="afterEffect">
                                  <p:stCondLst>
                                    <p:cond delay="0"/>
                                  </p:stCondLst>
                                  <p:childTnLst>
                                    <p:set>
                                      <p:cBhvr>
                                        <p:cTn id="32" dur="1" fill="hold">
                                          <p:stCondLst>
                                            <p:cond delay="0"/>
                                          </p:stCondLst>
                                        </p:cTn>
                                        <p:tgtEl>
                                          <p:spTgt spid="56331"/>
                                        </p:tgtEl>
                                        <p:attrNameLst>
                                          <p:attrName>style.visibility</p:attrName>
                                        </p:attrNameLst>
                                      </p:cBhvr>
                                      <p:to>
                                        <p:strVal val="visible"/>
                                      </p:to>
                                    </p:set>
                                    <p:anim from="(-#ppt_w/2)" to="(#ppt_x)" calcmode="lin" valueType="num">
                                      <p:cBhvr>
                                        <p:cTn id="33" dur="600" fill="hold">
                                          <p:stCondLst>
                                            <p:cond delay="0"/>
                                          </p:stCondLst>
                                        </p:cTn>
                                        <p:tgtEl>
                                          <p:spTgt spid="56331"/>
                                        </p:tgtEl>
                                        <p:attrNameLst>
                                          <p:attrName>ppt_x</p:attrName>
                                        </p:attrNameLst>
                                      </p:cBhvr>
                                    </p:anim>
                                    <p:anim from="0" to="-1.0" calcmode="lin" valueType="num">
                                      <p:cBhvr>
                                        <p:cTn id="34" dur="200" decel="50000" autoRev="1" fill="hold">
                                          <p:stCondLst>
                                            <p:cond delay="600"/>
                                          </p:stCondLst>
                                        </p:cTn>
                                        <p:tgtEl>
                                          <p:spTgt spid="56331"/>
                                        </p:tgtEl>
                                        <p:attrNameLst>
                                          <p:attrName>xshear</p:attrName>
                                        </p:attrNameLst>
                                      </p:cBhvr>
                                    </p:anim>
                                    <p:animScale>
                                      <p:cBhvr>
                                        <p:cTn id="35" dur="200" decel="100000" autoRev="1" fill="hold">
                                          <p:stCondLst>
                                            <p:cond delay="600"/>
                                          </p:stCondLst>
                                        </p:cTn>
                                        <p:tgtEl>
                                          <p:spTgt spid="56331"/>
                                        </p:tgtEl>
                                      </p:cBhvr>
                                      <p:from x="100000" y="100000"/>
                                      <p:to x="80000" y="100000"/>
                                    </p:animScale>
                                    <p:anim by="(#ppt_h/3+#ppt_w*0.1)" calcmode="lin" valueType="num">
                                      <p:cBhvr additive="sum">
                                        <p:cTn id="36" dur="200" decel="100000" autoRev="1" fill="hold">
                                          <p:stCondLst>
                                            <p:cond delay="600"/>
                                          </p:stCondLst>
                                        </p:cTn>
                                        <p:tgtEl>
                                          <p:spTgt spid="56331"/>
                                        </p:tgtEl>
                                        <p:attrNameLst>
                                          <p:attrName>ppt_x</p:attrName>
                                        </p:attrNameLst>
                                      </p:cBhvr>
                                    </p:anim>
                                  </p:childTnLst>
                                </p:cTn>
                              </p:par>
                            </p:childTnLst>
                          </p:cTn>
                        </p:par>
                        <p:par>
                          <p:cTn id="37" fill="hold" nodeType="afterGroup">
                            <p:stCondLst>
                              <p:cond delay="4000"/>
                            </p:stCondLst>
                            <p:childTnLst>
                              <p:par>
                                <p:cTn id="38" presetID="34" presetClass="entr" presetSubtype="0" fill="hold" grpId="0" nodeType="afterEffect">
                                  <p:stCondLst>
                                    <p:cond delay="0"/>
                                  </p:stCondLst>
                                  <p:childTnLst>
                                    <p:set>
                                      <p:cBhvr>
                                        <p:cTn id="39" dur="1" fill="hold">
                                          <p:stCondLst>
                                            <p:cond delay="0"/>
                                          </p:stCondLst>
                                        </p:cTn>
                                        <p:tgtEl>
                                          <p:spTgt spid="56332"/>
                                        </p:tgtEl>
                                        <p:attrNameLst>
                                          <p:attrName>style.visibility</p:attrName>
                                        </p:attrNameLst>
                                      </p:cBhvr>
                                      <p:to>
                                        <p:strVal val="visible"/>
                                      </p:to>
                                    </p:set>
                                    <p:anim from="(-#ppt_w/2)" to="(#ppt_x)" calcmode="lin" valueType="num">
                                      <p:cBhvr>
                                        <p:cTn id="40" dur="600" fill="hold">
                                          <p:stCondLst>
                                            <p:cond delay="0"/>
                                          </p:stCondLst>
                                        </p:cTn>
                                        <p:tgtEl>
                                          <p:spTgt spid="56332"/>
                                        </p:tgtEl>
                                        <p:attrNameLst>
                                          <p:attrName>ppt_x</p:attrName>
                                        </p:attrNameLst>
                                      </p:cBhvr>
                                    </p:anim>
                                    <p:anim from="0" to="-1.0" calcmode="lin" valueType="num">
                                      <p:cBhvr>
                                        <p:cTn id="41" dur="200" decel="50000" autoRev="1" fill="hold">
                                          <p:stCondLst>
                                            <p:cond delay="600"/>
                                          </p:stCondLst>
                                        </p:cTn>
                                        <p:tgtEl>
                                          <p:spTgt spid="56332"/>
                                        </p:tgtEl>
                                        <p:attrNameLst>
                                          <p:attrName>xshear</p:attrName>
                                        </p:attrNameLst>
                                      </p:cBhvr>
                                    </p:anim>
                                    <p:animScale>
                                      <p:cBhvr>
                                        <p:cTn id="42" dur="200" decel="100000" autoRev="1" fill="hold">
                                          <p:stCondLst>
                                            <p:cond delay="600"/>
                                          </p:stCondLst>
                                        </p:cTn>
                                        <p:tgtEl>
                                          <p:spTgt spid="56332"/>
                                        </p:tgtEl>
                                      </p:cBhvr>
                                      <p:from x="100000" y="100000"/>
                                      <p:to x="80000" y="100000"/>
                                    </p:animScale>
                                    <p:anim by="(#ppt_h/3+#ppt_w*0.1)" calcmode="lin" valueType="num">
                                      <p:cBhvr additive="sum">
                                        <p:cTn id="43" dur="200" decel="100000" autoRev="1" fill="hold">
                                          <p:stCondLst>
                                            <p:cond delay="600"/>
                                          </p:stCondLst>
                                        </p:cTn>
                                        <p:tgtEl>
                                          <p:spTgt spid="56332"/>
                                        </p:tgtEl>
                                        <p:attrNameLst>
                                          <p:attrName>ppt_x</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6336"/>
                                        </p:tgtEl>
                                        <p:attrNameLst>
                                          <p:attrName>style.visibility</p:attrName>
                                        </p:attrNameLst>
                                      </p:cBhvr>
                                      <p:to>
                                        <p:strVal val="visible"/>
                                      </p:to>
                                    </p:set>
                                    <p:anim calcmode="lin" valueType="num">
                                      <p:cBhvr additive="base">
                                        <p:cTn id="48" dur="2000" fill="hold"/>
                                        <p:tgtEl>
                                          <p:spTgt spid="56336"/>
                                        </p:tgtEl>
                                        <p:attrNameLst>
                                          <p:attrName>ppt_x</p:attrName>
                                        </p:attrNameLst>
                                      </p:cBhvr>
                                      <p:tavLst>
                                        <p:tav tm="0">
                                          <p:val>
                                            <p:strVal val="0-#ppt_w/2"/>
                                          </p:val>
                                        </p:tav>
                                        <p:tav tm="100000">
                                          <p:val>
                                            <p:strVal val="#ppt_x"/>
                                          </p:val>
                                        </p:tav>
                                      </p:tavLst>
                                    </p:anim>
                                    <p:anim calcmode="lin" valueType="num">
                                      <p:cBhvr additive="base">
                                        <p:cTn id="49" dur="2000" fill="hold"/>
                                        <p:tgtEl>
                                          <p:spTgt spid="56336"/>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2000"/>
                            </p:stCondLst>
                            <p:childTnLst>
                              <p:par>
                                <p:cTn id="51" presetID="2" presetClass="entr" presetSubtype="8" fill="hold" grpId="0" nodeType="afterEffect">
                                  <p:stCondLst>
                                    <p:cond delay="0"/>
                                  </p:stCondLst>
                                  <p:childTnLst>
                                    <p:set>
                                      <p:cBhvr>
                                        <p:cTn id="52" dur="1" fill="hold">
                                          <p:stCondLst>
                                            <p:cond delay="0"/>
                                          </p:stCondLst>
                                        </p:cTn>
                                        <p:tgtEl>
                                          <p:spTgt spid="56341"/>
                                        </p:tgtEl>
                                        <p:attrNameLst>
                                          <p:attrName>style.visibility</p:attrName>
                                        </p:attrNameLst>
                                      </p:cBhvr>
                                      <p:to>
                                        <p:strVal val="visible"/>
                                      </p:to>
                                    </p:set>
                                    <p:anim calcmode="lin" valueType="num">
                                      <p:cBhvr additive="base">
                                        <p:cTn id="53" dur="2000" fill="hold"/>
                                        <p:tgtEl>
                                          <p:spTgt spid="56341"/>
                                        </p:tgtEl>
                                        <p:attrNameLst>
                                          <p:attrName>ppt_x</p:attrName>
                                        </p:attrNameLst>
                                      </p:cBhvr>
                                      <p:tavLst>
                                        <p:tav tm="0">
                                          <p:val>
                                            <p:strVal val="0-#ppt_w/2"/>
                                          </p:val>
                                        </p:tav>
                                        <p:tav tm="100000">
                                          <p:val>
                                            <p:strVal val="#ppt_x"/>
                                          </p:val>
                                        </p:tav>
                                      </p:tavLst>
                                    </p:anim>
                                    <p:anim calcmode="lin" valueType="num">
                                      <p:cBhvr additive="base">
                                        <p:cTn id="54" dur="2000" fill="hold"/>
                                        <p:tgtEl>
                                          <p:spTgt spid="56341"/>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56342"/>
                                        </p:tgtEl>
                                        <p:attrNameLst>
                                          <p:attrName>style.visibility</p:attrName>
                                        </p:attrNameLst>
                                      </p:cBhvr>
                                      <p:to>
                                        <p:strVal val="visible"/>
                                      </p:to>
                                    </p:set>
                                    <p:anim calcmode="lin" valueType="num">
                                      <p:cBhvr additive="base">
                                        <p:cTn id="58" dur="2000" fill="hold"/>
                                        <p:tgtEl>
                                          <p:spTgt spid="56342"/>
                                        </p:tgtEl>
                                        <p:attrNameLst>
                                          <p:attrName>ppt_x</p:attrName>
                                        </p:attrNameLst>
                                      </p:cBhvr>
                                      <p:tavLst>
                                        <p:tav tm="0">
                                          <p:val>
                                            <p:strVal val="0-#ppt_w/2"/>
                                          </p:val>
                                        </p:tav>
                                        <p:tav tm="100000">
                                          <p:val>
                                            <p:strVal val="#ppt_x"/>
                                          </p:val>
                                        </p:tav>
                                      </p:tavLst>
                                    </p:anim>
                                    <p:anim calcmode="lin" valueType="num">
                                      <p:cBhvr additive="base">
                                        <p:cTn id="59" dur="2000" fill="hold"/>
                                        <p:tgtEl>
                                          <p:spTgt spid="56342"/>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56345"/>
                                        </p:tgtEl>
                                        <p:attrNameLst>
                                          <p:attrName>style.visibility</p:attrName>
                                        </p:attrNameLst>
                                      </p:cBhvr>
                                      <p:to>
                                        <p:strVal val="visible"/>
                                      </p:to>
                                    </p:set>
                                    <p:anim calcmode="lin" valueType="num">
                                      <p:cBhvr additive="base">
                                        <p:cTn id="63" dur="2000" fill="hold"/>
                                        <p:tgtEl>
                                          <p:spTgt spid="56345"/>
                                        </p:tgtEl>
                                        <p:attrNameLst>
                                          <p:attrName>ppt_x</p:attrName>
                                        </p:attrNameLst>
                                      </p:cBhvr>
                                      <p:tavLst>
                                        <p:tav tm="0">
                                          <p:val>
                                            <p:strVal val="0-#ppt_w/2"/>
                                          </p:val>
                                        </p:tav>
                                        <p:tav tm="100000">
                                          <p:val>
                                            <p:strVal val="#ppt_x"/>
                                          </p:val>
                                        </p:tav>
                                      </p:tavLst>
                                    </p:anim>
                                    <p:anim calcmode="lin" valueType="num">
                                      <p:cBhvr additive="base">
                                        <p:cTn id="64" dur="2000" fill="hold"/>
                                        <p:tgtEl>
                                          <p:spTgt spid="56345"/>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8000"/>
                            </p:stCondLst>
                            <p:childTnLst>
                              <p:par>
                                <p:cTn id="66" presetID="2" presetClass="entr" presetSubtype="8" fill="hold" grpId="0" nodeType="afterEffect">
                                  <p:stCondLst>
                                    <p:cond delay="0"/>
                                  </p:stCondLst>
                                  <p:childTnLst>
                                    <p:set>
                                      <p:cBhvr>
                                        <p:cTn id="67" dur="1" fill="hold">
                                          <p:stCondLst>
                                            <p:cond delay="0"/>
                                          </p:stCondLst>
                                        </p:cTn>
                                        <p:tgtEl>
                                          <p:spTgt spid="56343"/>
                                        </p:tgtEl>
                                        <p:attrNameLst>
                                          <p:attrName>style.visibility</p:attrName>
                                        </p:attrNameLst>
                                      </p:cBhvr>
                                      <p:to>
                                        <p:strVal val="visible"/>
                                      </p:to>
                                    </p:set>
                                    <p:anim calcmode="lin" valueType="num">
                                      <p:cBhvr additive="base">
                                        <p:cTn id="68" dur="2000" fill="hold"/>
                                        <p:tgtEl>
                                          <p:spTgt spid="56343"/>
                                        </p:tgtEl>
                                        <p:attrNameLst>
                                          <p:attrName>ppt_x</p:attrName>
                                        </p:attrNameLst>
                                      </p:cBhvr>
                                      <p:tavLst>
                                        <p:tav tm="0">
                                          <p:val>
                                            <p:strVal val="0-#ppt_w/2"/>
                                          </p:val>
                                        </p:tav>
                                        <p:tav tm="100000">
                                          <p:val>
                                            <p:strVal val="#ppt_x"/>
                                          </p:val>
                                        </p:tav>
                                      </p:tavLst>
                                    </p:anim>
                                    <p:anim calcmode="lin" valueType="num">
                                      <p:cBhvr additive="base">
                                        <p:cTn id="69" dur="2000" fill="hold"/>
                                        <p:tgtEl>
                                          <p:spTgt spid="56343"/>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10000"/>
                            </p:stCondLst>
                            <p:childTnLst>
                              <p:par>
                                <p:cTn id="71" presetID="2" presetClass="entr" presetSubtype="8" fill="hold" grpId="0" nodeType="afterEffect">
                                  <p:stCondLst>
                                    <p:cond delay="0"/>
                                  </p:stCondLst>
                                  <p:childTnLst>
                                    <p:set>
                                      <p:cBhvr>
                                        <p:cTn id="72" dur="1" fill="hold">
                                          <p:stCondLst>
                                            <p:cond delay="0"/>
                                          </p:stCondLst>
                                        </p:cTn>
                                        <p:tgtEl>
                                          <p:spTgt spid="56344"/>
                                        </p:tgtEl>
                                        <p:attrNameLst>
                                          <p:attrName>style.visibility</p:attrName>
                                        </p:attrNameLst>
                                      </p:cBhvr>
                                      <p:to>
                                        <p:strVal val="visible"/>
                                      </p:to>
                                    </p:set>
                                    <p:anim calcmode="lin" valueType="num">
                                      <p:cBhvr additive="base">
                                        <p:cTn id="73" dur="2000" fill="hold"/>
                                        <p:tgtEl>
                                          <p:spTgt spid="56344"/>
                                        </p:tgtEl>
                                        <p:attrNameLst>
                                          <p:attrName>ppt_x</p:attrName>
                                        </p:attrNameLst>
                                      </p:cBhvr>
                                      <p:tavLst>
                                        <p:tav tm="0">
                                          <p:val>
                                            <p:strVal val="0-#ppt_w/2"/>
                                          </p:val>
                                        </p:tav>
                                        <p:tav tm="100000">
                                          <p:val>
                                            <p:strVal val="#ppt_x"/>
                                          </p:val>
                                        </p:tav>
                                      </p:tavLst>
                                    </p:anim>
                                    <p:anim calcmode="lin" valueType="num">
                                      <p:cBhvr additive="base">
                                        <p:cTn id="74" dur="2000" fill="hold"/>
                                        <p:tgtEl>
                                          <p:spTgt spid="563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6" grpId="0"/>
      <p:bldP spid="56327" grpId="0"/>
      <p:bldP spid="56330" grpId="0"/>
      <p:bldP spid="56331" grpId="0"/>
      <p:bldP spid="56332" grpId="0"/>
      <p:bldP spid="56336" grpId="0" animBg="1"/>
      <p:bldP spid="56341" grpId="0" animBg="1"/>
      <p:bldP spid="56342" grpId="0" animBg="1"/>
      <p:bldP spid="56343" grpId="0" animBg="1"/>
      <p:bldP spid="56344" grpId="0" animBg="1"/>
      <p:bldP spid="563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B3FF89-0A89-4941-8616-8063324260A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CD890166-7EFF-4477-A9D6-57C7889483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 y="12191"/>
            <a:ext cx="12170664" cy="6845999"/>
          </a:xfrm>
        </p:spPr>
      </p:pic>
    </p:spTree>
    <p:extLst>
      <p:ext uri="{BB962C8B-B14F-4D97-AF65-F5344CB8AC3E}">
        <p14:creationId xmlns:p14="http://schemas.microsoft.com/office/powerpoint/2010/main" val="836053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60" name="Text Box 16"/>
          <p:cNvSpPr txBox="1">
            <a:spLocks noChangeArrowheads="1"/>
          </p:cNvSpPr>
          <p:nvPr/>
        </p:nvSpPr>
        <p:spPr bwMode="auto">
          <a:xfrm>
            <a:off x="2781300" y="1548825"/>
            <a:ext cx="6248400" cy="584775"/>
          </a:xfrm>
          <a:prstGeom prst="rect">
            <a:avLst/>
          </a:prstGeom>
          <a:noFill/>
          <a:ln w="9525" algn="ctr">
            <a:noFill/>
            <a:miter lim="800000"/>
            <a:headEnd/>
            <a:tailEnd/>
          </a:ln>
        </p:spPr>
        <p:txBody>
          <a:bodyPr wrap="square">
            <a:spAutoFit/>
          </a:bodyPr>
          <a:lstStyle/>
          <a:p>
            <a:pPr>
              <a:spcBef>
                <a:spcPct val="50000"/>
              </a:spcBef>
            </a:pPr>
            <a:r>
              <a:rPr lang="en-US" sz="3200" b="1">
                <a:solidFill>
                  <a:srgbClr val="FF3300"/>
                </a:solidFill>
                <a:latin typeface="Arial" charset="0"/>
              </a:rPr>
              <a:t>Bài thơ nói lên điều gì?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7360"/>
                                        </p:tgtEl>
                                        <p:attrNameLst>
                                          <p:attrName>style.visibility</p:attrName>
                                        </p:attrNameLst>
                                      </p:cBhvr>
                                      <p:to>
                                        <p:strVal val="visible"/>
                                      </p:to>
                                    </p:set>
                                    <p:anim calcmode="discrete" valueType="clr">
                                      <p:cBhvr override="childStyle">
                                        <p:cTn id="7" dur="80"/>
                                        <p:tgtEl>
                                          <p:spTgt spid="573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60"/>
                                        </p:tgtEl>
                                        <p:attrNameLst>
                                          <p:attrName>fillcolor</p:attrName>
                                        </p:attrNameLst>
                                      </p:cBhvr>
                                      <p:tavLst>
                                        <p:tav tm="0">
                                          <p:val>
                                            <p:clrVal>
                                              <a:schemeClr val="accent2"/>
                                            </p:clrVal>
                                          </p:val>
                                        </p:tav>
                                        <p:tav tm="50000">
                                          <p:val>
                                            <p:clrVal>
                                              <a:schemeClr val="hlink"/>
                                            </p:clrVal>
                                          </p:val>
                                        </p:tav>
                                      </p:tavLst>
                                    </p:anim>
                                    <p:set>
                                      <p:cBhvr>
                                        <p:cTn id="9" dur="80"/>
                                        <p:tgtEl>
                                          <p:spTgt spid="573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xmlns="" id="{3CE1B95D-0C12-4F4C-A640-327504449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71450"/>
            <a:ext cx="12192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a:extLst>
              <a:ext uri="{FF2B5EF4-FFF2-40B4-BE49-F238E27FC236}">
                <a16:creationId xmlns:a16="http://schemas.microsoft.com/office/drawing/2014/main" xmlns="" id="{C887A49D-95EA-44AD-B366-979EFC9498EF}"/>
              </a:ext>
            </a:extLst>
          </p:cNvPr>
          <p:cNvSpPr>
            <a:spLocks noChangeArrowheads="1"/>
          </p:cNvSpPr>
          <p:nvPr/>
        </p:nvSpPr>
        <p:spPr bwMode="auto">
          <a:xfrm>
            <a:off x="1997075" y="1659621"/>
            <a:ext cx="76803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3600" b="1">
                <a:solidFill>
                  <a:schemeClr val="bg1"/>
                </a:solidFill>
                <a:latin typeface="HP001 5 hàng" panose="020B0603050302020204" pitchFamily="34" charset="0"/>
              </a:rPr>
              <a:t>Tập đọc</a:t>
            </a:r>
          </a:p>
          <a:p>
            <a:pPr algn="ctr" eaLnBrk="1" hangingPunct="1">
              <a:lnSpc>
                <a:spcPct val="100000"/>
              </a:lnSpc>
              <a:spcBef>
                <a:spcPct val="0"/>
              </a:spcBef>
              <a:buFontTx/>
              <a:buNone/>
            </a:pPr>
            <a:r>
              <a:rPr lang="en-US" altLang="vi-VN" sz="3600" b="1">
                <a:solidFill>
                  <a:srgbClr val="FFFF00"/>
                </a:solidFill>
                <a:latin typeface="HP001 5 hàng" panose="020B0603050302020204" pitchFamily="34" charset="0"/>
              </a:rPr>
              <a:t>Tiếng đàn ba-la-lai-ca trên sông Đà</a:t>
            </a:r>
          </a:p>
          <a:p>
            <a:pPr algn="ctr" eaLnBrk="1" hangingPunct="1">
              <a:lnSpc>
                <a:spcPct val="100000"/>
              </a:lnSpc>
              <a:spcBef>
                <a:spcPct val="0"/>
              </a:spcBef>
              <a:buFontTx/>
              <a:buNone/>
            </a:pPr>
            <a:r>
              <a:rPr lang="en-US" altLang="vi-VN" b="1">
                <a:solidFill>
                  <a:schemeClr val="bg1"/>
                </a:solidFill>
                <a:latin typeface="HP001 5 hàng" panose="020B0603050302020204" pitchFamily="34" charset="0"/>
              </a:rPr>
              <a:t>(Trích)</a:t>
            </a:r>
          </a:p>
          <a:p>
            <a:pPr algn="ctr" eaLnBrk="1" hangingPunct="1">
              <a:lnSpc>
                <a:spcPct val="100000"/>
              </a:lnSpc>
              <a:spcBef>
                <a:spcPct val="0"/>
              </a:spcBef>
              <a:buFontTx/>
              <a:buNone/>
            </a:pPr>
            <a:endParaRPr lang="en-US" altLang="vi-VN" sz="3600" b="1">
              <a:solidFill>
                <a:srgbClr val="FFFF00"/>
              </a:solidFill>
              <a:latin typeface="HP001 5 hàng" panose="020B0603050302020204" pitchFamily="34" charset="0"/>
            </a:endParaRPr>
          </a:p>
        </p:txBody>
      </p:sp>
      <p:sp>
        <p:nvSpPr>
          <p:cNvPr id="6149" name="Rectangle 10">
            <a:extLst>
              <a:ext uri="{FF2B5EF4-FFF2-40B4-BE49-F238E27FC236}">
                <a16:creationId xmlns:a16="http://schemas.microsoft.com/office/drawing/2014/main" xmlns="" id="{A05FC6CB-80EC-4F95-9610-A1EBF041DC69}"/>
              </a:ext>
            </a:extLst>
          </p:cNvPr>
          <p:cNvSpPr>
            <a:spLocks noChangeArrowheads="1"/>
          </p:cNvSpPr>
          <p:nvPr/>
        </p:nvSpPr>
        <p:spPr bwMode="auto">
          <a:xfrm>
            <a:off x="4114800" y="3257550"/>
            <a:ext cx="2514600" cy="4572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endParaRPr lang="en-US" altLang="vi-VN" sz="1350"/>
          </a:p>
        </p:txBody>
      </p:sp>
      <p:sp>
        <p:nvSpPr>
          <p:cNvPr id="6150" name="Text Box 11">
            <a:extLst>
              <a:ext uri="{FF2B5EF4-FFF2-40B4-BE49-F238E27FC236}">
                <a16:creationId xmlns:a16="http://schemas.microsoft.com/office/drawing/2014/main" xmlns="" id="{4B616B49-8A43-439E-BCB7-15427980BD88}"/>
              </a:ext>
            </a:extLst>
          </p:cNvPr>
          <p:cNvSpPr txBox="1">
            <a:spLocks noChangeArrowheads="1"/>
          </p:cNvSpPr>
          <p:nvPr/>
        </p:nvSpPr>
        <p:spPr bwMode="auto">
          <a:xfrm>
            <a:off x="7375525" y="2654300"/>
            <a:ext cx="185738" cy="30003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defRPr/>
            </a:pPr>
            <a:endParaRPr lang="en-US" altLang="vi-VN" sz="1350"/>
          </a:p>
        </p:txBody>
      </p:sp>
      <p:sp>
        <p:nvSpPr>
          <p:cNvPr id="13318" name="TextBox 1">
            <a:extLst>
              <a:ext uri="{FF2B5EF4-FFF2-40B4-BE49-F238E27FC236}">
                <a16:creationId xmlns:a16="http://schemas.microsoft.com/office/drawing/2014/main" xmlns="" id="{5D05A0E5-8AFA-4979-905E-3EE15D31601A}"/>
              </a:ext>
            </a:extLst>
          </p:cNvPr>
          <p:cNvSpPr txBox="1">
            <a:spLocks noChangeArrowheads="1"/>
          </p:cNvSpPr>
          <p:nvPr/>
        </p:nvSpPr>
        <p:spPr bwMode="auto">
          <a:xfrm>
            <a:off x="1997075" y="633413"/>
            <a:ext cx="75575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bg1"/>
                </a:solidFill>
                <a:latin typeface="HP001 5 hàng" panose="020B0603050302020204" pitchFamily="34" charset="0"/>
              </a:rPr>
              <a:t>Thứ </a:t>
            </a:r>
            <a:r>
              <a:rPr lang="en-US" altLang="en-US" sz="3600" b="1" smtClean="0">
                <a:solidFill>
                  <a:schemeClr val="bg1"/>
                </a:solidFill>
                <a:latin typeface="HP001 5 hàng" panose="020B0603050302020204" pitchFamily="34" charset="0"/>
              </a:rPr>
              <a:t> </a:t>
            </a:r>
            <a:r>
              <a:rPr lang="en-US" altLang="en-US" sz="3600" b="1">
                <a:solidFill>
                  <a:schemeClr val="bg1"/>
                </a:solidFill>
                <a:latin typeface="HP001 5 hàng" panose="020B0603050302020204" pitchFamily="34" charset="0"/>
              </a:rPr>
              <a:t>ngày    tháng 10 năm 2021 </a:t>
            </a:r>
          </a:p>
        </p:txBody>
      </p:sp>
      <p:sp>
        <p:nvSpPr>
          <p:cNvPr id="7" name="Rectangle 6">
            <a:extLst>
              <a:ext uri="{FF2B5EF4-FFF2-40B4-BE49-F238E27FC236}">
                <a16:creationId xmlns:a16="http://schemas.microsoft.com/office/drawing/2014/main" xmlns="" id="{9BB46755-8109-4879-902A-BF106E8C97F3}"/>
              </a:ext>
            </a:extLst>
          </p:cNvPr>
          <p:cNvSpPr>
            <a:spLocks noChangeArrowheads="1"/>
          </p:cNvSpPr>
          <p:nvPr/>
        </p:nvSpPr>
        <p:spPr bwMode="auto">
          <a:xfrm>
            <a:off x="685800" y="3740206"/>
            <a:ext cx="10820400" cy="1752600"/>
          </a:xfrm>
          <a:prstGeom prst="rect">
            <a:avLst/>
          </a:prstGeom>
          <a:noFill/>
          <a:ln w="9525">
            <a:noFill/>
            <a:miter lim="800000"/>
            <a:headEnd/>
            <a:tailEnd/>
          </a:ln>
        </p:spPr>
        <p:txBody>
          <a:bodyPr/>
          <a:lstStyle/>
          <a:p>
            <a:pPr algn="just" eaLnBrk="1" hangingPunct="1">
              <a:lnSpc>
                <a:spcPct val="90000"/>
              </a:lnSpc>
            </a:pPr>
            <a:r>
              <a:rPr lang="en-US" sz="3600" b="1">
                <a:solidFill>
                  <a:schemeClr val="bg1"/>
                </a:solidFill>
                <a:latin typeface="HP001 5 hàng" panose="020B0603050302020204" pitchFamily="34" charset="0"/>
              </a:rPr>
              <a:t>   Nội dung: </a:t>
            </a:r>
            <a:r>
              <a:rPr lang="en-US" sz="3600" b="1">
                <a:solidFill>
                  <a:srgbClr val="FFFF00"/>
                </a:solidFill>
                <a:latin typeface="HP001 5 hàng" panose="020B0603050302020204" pitchFamily="34" charset="0"/>
              </a:rPr>
              <a:t>Bài th</a:t>
            </a:r>
            <a:r>
              <a:rPr lang="vi-VN" sz="3600" b="1">
                <a:solidFill>
                  <a:srgbClr val="FFFF00"/>
                </a:solidFill>
                <a:latin typeface="HP001 5 hàng" panose="020B0603050302020204" pitchFamily="34" charset="0"/>
              </a:rPr>
              <a:t>ơ</a:t>
            </a:r>
            <a:r>
              <a:rPr lang="en-US" sz="3600" b="1">
                <a:solidFill>
                  <a:srgbClr val="FFFF00"/>
                </a:solidFill>
                <a:latin typeface="HP001 5 hàng" panose="020B0603050302020204" pitchFamily="34" charset="0"/>
              </a:rPr>
              <a:t> ca ngợi vẻ </a:t>
            </a:r>
            <a:r>
              <a:rPr lang="vi-VN" sz="3600" b="1">
                <a:solidFill>
                  <a:srgbClr val="FFFF00"/>
                </a:solidFill>
                <a:latin typeface="HP001 5 hàng" panose="020B0603050302020204" pitchFamily="34" charset="0"/>
              </a:rPr>
              <a:t>đ</a:t>
            </a:r>
            <a:r>
              <a:rPr lang="en-US" sz="3600" b="1">
                <a:solidFill>
                  <a:srgbClr val="FFFF00"/>
                </a:solidFill>
                <a:latin typeface="HP001 5 hàng" panose="020B0603050302020204" pitchFamily="34" charset="0"/>
              </a:rPr>
              <a:t>ẹp kỳ vĩ của công trình thuỷ </a:t>
            </a:r>
            <a:r>
              <a:rPr lang="vi-VN" sz="3600" b="1">
                <a:solidFill>
                  <a:srgbClr val="FFFF00"/>
                </a:solidFill>
                <a:latin typeface="HP001 5 hàng" panose="020B0603050302020204" pitchFamily="34" charset="0"/>
              </a:rPr>
              <a:t>đ</a:t>
            </a:r>
            <a:r>
              <a:rPr lang="en-US" sz="3600" b="1">
                <a:solidFill>
                  <a:srgbClr val="FFFF00"/>
                </a:solidFill>
                <a:latin typeface="HP001 5 hàng" panose="020B0603050302020204" pitchFamily="34" charset="0"/>
              </a:rPr>
              <a:t>iện sông Đà, sức mạnh của những ng</a:t>
            </a:r>
            <a:r>
              <a:rPr lang="vi-VN" sz="3600" b="1">
                <a:solidFill>
                  <a:srgbClr val="FFFF00"/>
                </a:solidFill>
                <a:latin typeface="HP001 5 hàng" panose="020B0603050302020204" pitchFamily="34" charset="0"/>
              </a:rPr>
              <a:t>ư</a:t>
            </a:r>
            <a:r>
              <a:rPr lang="en-US" sz="3600" b="1">
                <a:solidFill>
                  <a:srgbClr val="FFFF00"/>
                </a:solidFill>
                <a:latin typeface="HP001 5 hàng" panose="020B0603050302020204" pitchFamily="34" charset="0"/>
              </a:rPr>
              <a:t>ời </a:t>
            </a:r>
            <a:r>
              <a:rPr lang="vi-VN" sz="3600" b="1">
                <a:solidFill>
                  <a:srgbClr val="FFFF00"/>
                </a:solidFill>
                <a:latin typeface="HP001 5 hàng" panose="020B0603050302020204" pitchFamily="34" charset="0"/>
              </a:rPr>
              <a:t>đ</a:t>
            </a:r>
            <a:r>
              <a:rPr lang="en-US" sz="3600" b="1">
                <a:solidFill>
                  <a:srgbClr val="FFFF00"/>
                </a:solidFill>
                <a:latin typeface="HP001 5 hàng" panose="020B0603050302020204" pitchFamily="34" charset="0"/>
              </a:rPr>
              <a:t>ang chinh phục dòng sông và sự gắn bó giữa con ng</a:t>
            </a:r>
            <a:r>
              <a:rPr lang="vi-VN" sz="3600" b="1">
                <a:solidFill>
                  <a:srgbClr val="FFFF00"/>
                </a:solidFill>
                <a:latin typeface="HP001 5 hàng" panose="020B0603050302020204" pitchFamily="34" charset="0"/>
              </a:rPr>
              <a:t>ư</a:t>
            </a:r>
            <a:r>
              <a:rPr lang="en-US" sz="3600" b="1">
                <a:solidFill>
                  <a:srgbClr val="FFFF00"/>
                </a:solidFill>
                <a:latin typeface="HP001 5 hàng" panose="020B0603050302020204" pitchFamily="34" charset="0"/>
              </a:rPr>
              <a:t>ời với thiên nhiên.</a:t>
            </a:r>
            <a:endParaRPr lang="en-US" sz="4400" b="1">
              <a:solidFill>
                <a:srgbClr val="FFFF00"/>
              </a:solidFill>
              <a:latin typeface="HP001 5 hàng" panose="020B0603050302020204" pitchFamily="34" charset="0"/>
            </a:endParaRPr>
          </a:p>
        </p:txBody>
      </p:sp>
    </p:spTree>
    <p:extLst>
      <p:ext uri="{BB962C8B-B14F-4D97-AF65-F5344CB8AC3E}">
        <p14:creationId xmlns:p14="http://schemas.microsoft.com/office/powerpoint/2010/main" val="273876566"/>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2324100" y="625476"/>
            <a:ext cx="7543800" cy="730250"/>
          </a:xfrm>
          <a:prstGeom prst="rect">
            <a:avLst/>
          </a:prstGeom>
          <a:noFill/>
          <a:ln w="9525">
            <a:noFill/>
            <a:miter lim="800000"/>
            <a:headEnd/>
            <a:tailEnd/>
          </a:ln>
        </p:spPr>
        <p:txBody>
          <a:bodyPr/>
          <a:lstStyle/>
          <a:p>
            <a:pPr algn="ctr" eaLnBrk="1" hangingPunct="1">
              <a:lnSpc>
                <a:spcPct val="90000"/>
              </a:lnSpc>
            </a:pPr>
            <a:r>
              <a:rPr lang="en-US" sz="3200" b="1" i="1">
                <a:solidFill>
                  <a:srgbClr val="FF0000"/>
                </a:solidFill>
                <a:latin typeface="Arial" charset="0"/>
              </a:rPr>
              <a:t>Luyện </a:t>
            </a:r>
            <a:r>
              <a:rPr lang="vi-VN" sz="3200" b="1" i="1">
                <a:solidFill>
                  <a:srgbClr val="FF0000"/>
                </a:solidFill>
                <a:latin typeface="Arial" charset="0"/>
              </a:rPr>
              <a:t>đ</a:t>
            </a:r>
            <a:r>
              <a:rPr lang="en-US" sz="3200" b="1" i="1">
                <a:solidFill>
                  <a:srgbClr val="FF0000"/>
                </a:solidFill>
                <a:latin typeface="Arial" charset="0"/>
              </a:rPr>
              <a:t>ọc diễn cảm</a:t>
            </a:r>
          </a:p>
        </p:txBody>
      </p:sp>
      <p:sp>
        <p:nvSpPr>
          <p:cNvPr id="20483" name="Rectangle 6"/>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2800" i="1">
              <a:latin typeface="Arial" charset="0"/>
            </a:endParaRPr>
          </a:p>
        </p:txBody>
      </p:sp>
      <p:sp>
        <p:nvSpPr>
          <p:cNvPr id="58375" name="Rectangle 7"/>
          <p:cNvSpPr>
            <a:spLocks noChangeArrowheads="1"/>
          </p:cNvSpPr>
          <p:nvPr/>
        </p:nvSpPr>
        <p:spPr bwMode="auto">
          <a:xfrm>
            <a:off x="2540000" y="1524000"/>
            <a:ext cx="6451600" cy="2590800"/>
          </a:xfrm>
          <a:prstGeom prst="rect">
            <a:avLst/>
          </a:prstGeom>
          <a:noFill/>
          <a:ln w="9525">
            <a:noFill/>
            <a:miter lim="800000"/>
            <a:headEnd/>
            <a:tailEnd/>
          </a:ln>
        </p:spPr>
        <p:txBody>
          <a:bodyPr/>
          <a:lstStyle/>
          <a:p>
            <a:pPr algn="l" eaLnBrk="1" hangingPunct="1">
              <a:lnSpc>
                <a:spcPct val="90000"/>
              </a:lnSpc>
            </a:pPr>
            <a:r>
              <a:rPr lang="en-US" sz="2800" b="1" i="1">
                <a:solidFill>
                  <a:srgbClr val="002060"/>
                </a:solidFill>
                <a:latin typeface="Arial" charset="0"/>
              </a:rPr>
              <a:t>Ngày mai</a:t>
            </a:r>
          </a:p>
          <a:p>
            <a:pPr algn="l" eaLnBrk="1" hangingPunct="1">
              <a:lnSpc>
                <a:spcPct val="90000"/>
              </a:lnSpc>
            </a:pPr>
            <a:r>
              <a:rPr lang="en-US" sz="2800" b="1" i="1">
                <a:solidFill>
                  <a:srgbClr val="002060"/>
                </a:solidFill>
                <a:latin typeface="Arial" charset="0"/>
              </a:rPr>
              <a:t>Chiếc </a:t>
            </a:r>
            <a:r>
              <a:rPr lang="vi-VN" sz="2800" b="1" i="1">
                <a:solidFill>
                  <a:srgbClr val="002060"/>
                </a:solidFill>
                <a:latin typeface="Arial" charset="0"/>
              </a:rPr>
              <a:t>đ</a:t>
            </a:r>
            <a:r>
              <a:rPr lang="en-US" sz="2800" b="1" i="1">
                <a:solidFill>
                  <a:srgbClr val="002060"/>
                </a:solidFill>
                <a:latin typeface="Arial" charset="0"/>
              </a:rPr>
              <a:t>ập lớn nối liền hai khối núi</a:t>
            </a:r>
          </a:p>
          <a:p>
            <a:pPr algn="l" eaLnBrk="1" hangingPunct="1">
              <a:lnSpc>
                <a:spcPct val="90000"/>
              </a:lnSpc>
            </a:pPr>
            <a:r>
              <a:rPr lang="en-US" sz="2800" b="1" i="1">
                <a:solidFill>
                  <a:srgbClr val="002060"/>
                </a:solidFill>
                <a:latin typeface="Arial" charset="0"/>
              </a:rPr>
              <a:t>Biển sẽ nằm bỡ ngỡ giữa cao nguyên</a:t>
            </a:r>
          </a:p>
          <a:p>
            <a:pPr algn="l" eaLnBrk="1" hangingPunct="1">
              <a:lnSpc>
                <a:spcPct val="90000"/>
              </a:lnSpc>
            </a:pPr>
            <a:r>
              <a:rPr lang="en-US" sz="2800" b="1" i="1">
                <a:solidFill>
                  <a:srgbClr val="002060"/>
                </a:solidFill>
                <a:latin typeface="Arial" charset="0"/>
              </a:rPr>
              <a:t>Sông Đà chia ánh sáng </a:t>
            </a:r>
            <a:r>
              <a:rPr lang="vi-VN" sz="2800" b="1" i="1">
                <a:solidFill>
                  <a:srgbClr val="002060"/>
                </a:solidFill>
                <a:latin typeface="Arial" charset="0"/>
              </a:rPr>
              <a:t>đ</a:t>
            </a:r>
            <a:r>
              <a:rPr lang="en-US" sz="2800" b="1" i="1">
                <a:solidFill>
                  <a:srgbClr val="002060"/>
                </a:solidFill>
                <a:latin typeface="Arial" charset="0"/>
              </a:rPr>
              <a:t>i muôn ngả</a:t>
            </a:r>
          </a:p>
          <a:p>
            <a:pPr algn="l" eaLnBrk="1" hangingPunct="1">
              <a:lnSpc>
                <a:spcPct val="90000"/>
              </a:lnSpc>
            </a:pPr>
            <a:r>
              <a:rPr lang="en-US" sz="2800" b="1" i="1">
                <a:solidFill>
                  <a:srgbClr val="002060"/>
                </a:solidFill>
                <a:latin typeface="Arial" charset="0"/>
              </a:rPr>
              <a:t>Từ công trình thuỷ </a:t>
            </a:r>
            <a:r>
              <a:rPr lang="vi-VN" sz="2800" b="1" i="1">
                <a:solidFill>
                  <a:srgbClr val="002060"/>
                </a:solidFill>
                <a:latin typeface="Arial" charset="0"/>
              </a:rPr>
              <a:t>đ</a:t>
            </a:r>
            <a:r>
              <a:rPr lang="en-US" sz="2800" b="1" i="1">
                <a:solidFill>
                  <a:srgbClr val="002060"/>
                </a:solidFill>
                <a:latin typeface="Arial" charset="0"/>
              </a:rPr>
              <a:t>iện lớn </a:t>
            </a:r>
            <a:r>
              <a:rPr lang="vi-VN" sz="2800" b="1" i="1">
                <a:solidFill>
                  <a:srgbClr val="002060"/>
                </a:solidFill>
                <a:latin typeface="Arial" charset="0"/>
              </a:rPr>
              <a:t>đ</a:t>
            </a:r>
            <a:r>
              <a:rPr lang="en-US" sz="2800" b="1" i="1">
                <a:solidFill>
                  <a:srgbClr val="002060"/>
                </a:solidFill>
                <a:latin typeface="Arial" charset="0"/>
              </a:rPr>
              <a:t>ầu tiên.</a:t>
            </a:r>
          </a:p>
        </p:txBody>
      </p:sp>
      <p:sp>
        <p:nvSpPr>
          <p:cNvPr id="58378" name="Line 10"/>
          <p:cNvSpPr>
            <a:spLocks noChangeShapeType="1"/>
          </p:cNvSpPr>
          <p:nvPr/>
        </p:nvSpPr>
        <p:spPr bwMode="auto">
          <a:xfrm>
            <a:off x="5105400" y="2286000"/>
            <a:ext cx="1295400" cy="0"/>
          </a:xfrm>
          <a:prstGeom prst="line">
            <a:avLst/>
          </a:prstGeom>
          <a:noFill/>
          <a:ln w="28575">
            <a:solidFill>
              <a:srgbClr val="FF6600"/>
            </a:solidFill>
            <a:round/>
            <a:headEnd/>
            <a:tailEnd/>
          </a:ln>
        </p:spPr>
        <p:txBody>
          <a:bodyPr wrap="none" anchor="ctr"/>
          <a:lstStyle/>
          <a:p>
            <a:endParaRPr lang="en-US"/>
          </a:p>
        </p:txBody>
      </p:sp>
      <p:sp>
        <p:nvSpPr>
          <p:cNvPr id="58379" name="Line 11"/>
          <p:cNvSpPr>
            <a:spLocks noChangeShapeType="1"/>
          </p:cNvSpPr>
          <p:nvPr/>
        </p:nvSpPr>
        <p:spPr bwMode="auto">
          <a:xfrm>
            <a:off x="4940300" y="2667000"/>
            <a:ext cx="914400" cy="0"/>
          </a:xfrm>
          <a:prstGeom prst="line">
            <a:avLst/>
          </a:prstGeom>
          <a:noFill/>
          <a:ln w="28575">
            <a:solidFill>
              <a:srgbClr val="FF6600"/>
            </a:solidFill>
            <a:round/>
            <a:headEnd/>
            <a:tailEnd/>
          </a:ln>
        </p:spPr>
        <p:txBody>
          <a:bodyPr wrap="none" anchor="ctr"/>
          <a:lstStyle/>
          <a:p>
            <a:endParaRPr lang="en-US"/>
          </a:p>
        </p:txBody>
      </p:sp>
      <p:sp>
        <p:nvSpPr>
          <p:cNvPr id="58380" name="Line 12"/>
          <p:cNvSpPr>
            <a:spLocks noChangeShapeType="1"/>
          </p:cNvSpPr>
          <p:nvPr/>
        </p:nvSpPr>
        <p:spPr bwMode="auto">
          <a:xfrm>
            <a:off x="4127500" y="3429000"/>
            <a:ext cx="838200" cy="0"/>
          </a:xfrm>
          <a:prstGeom prst="line">
            <a:avLst/>
          </a:prstGeom>
          <a:noFill/>
          <a:ln w="28575">
            <a:solidFill>
              <a:srgbClr val="FF6600"/>
            </a:solidFill>
            <a:round/>
            <a:headEnd/>
            <a:tailEnd/>
          </a:ln>
        </p:spPr>
        <p:txBody>
          <a:bodyPr wrap="none" anchor="ctr"/>
          <a:lstStyle/>
          <a:p>
            <a:endParaRPr lang="en-US"/>
          </a:p>
        </p:txBody>
      </p:sp>
      <p:sp>
        <p:nvSpPr>
          <p:cNvPr id="58381" name="Line 13"/>
          <p:cNvSpPr>
            <a:spLocks noChangeShapeType="1"/>
          </p:cNvSpPr>
          <p:nvPr/>
        </p:nvSpPr>
        <p:spPr bwMode="auto">
          <a:xfrm>
            <a:off x="7099300" y="3429000"/>
            <a:ext cx="1600200" cy="0"/>
          </a:xfrm>
          <a:prstGeom prst="line">
            <a:avLst/>
          </a:prstGeom>
          <a:noFill/>
          <a:ln w="28575">
            <a:solidFill>
              <a:srgbClr val="FF6600"/>
            </a:solidFill>
            <a:round/>
            <a:headEnd/>
            <a:tailEnd/>
          </a:ln>
        </p:spPr>
        <p:txBody>
          <a:bodyPr wrap="none" anchor="ctr"/>
          <a:lstStyle/>
          <a:p>
            <a:endParaRPr lang="en-US"/>
          </a:p>
        </p:txBody>
      </p:sp>
      <p:sp>
        <p:nvSpPr>
          <p:cNvPr id="58382" name="Line 14"/>
          <p:cNvSpPr>
            <a:spLocks noChangeShapeType="1"/>
          </p:cNvSpPr>
          <p:nvPr/>
        </p:nvSpPr>
        <p:spPr bwMode="auto">
          <a:xfrm>
            <a:off x="6870700" y="3810000"/>
            <a:ext cx="18288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58375"/>
                                        </p:tgtEl>
                                        <p:attrNameLst>
                                          <p:attrName>style.visibility</p:attrName>
                                        </p:attrNameLst>
                                      </p:cBhvr>
                                      <p:to>
                                        <p:strVal val="visible"/>
                                      </p:to>
                                    </p:set>
                                    <p:animEffect transition="in" filter="fade">
                                      <p:cBhvr>
                                        <p:cTn id="12" dur="770" decel="100000"/>
                                        <p:tgtEl>
                                          <p:spTgt spid="58375"/>
                                        </p:tgtEl>
                                      </p:cBhvr>
                                    </p:animEffect>
                                    <p:animScale>
                                      <p:cBhvr>
                                        <p:cTn id="13" dur="770" decel="100000"/>
                                        <p:tgtEl>
                                          <p:spTgt spid="58375"/>
                                        </p:tgtEl>
                                      </p:cBhvr>
                                      <p:from x="10000" y="10000"/>
                                      <p:to x="200000" y="450000"/>
                                    </p:animScale>
                                    <p:animScale>
                                      <p:cBhvr>
                                        <p:cTn id="14" dur="1230" accel="100000" fill="hold">
                                          <p:stCondLst>
                                            <p:cond delay="770"/>
                                          </p:stCondLst>
                                        </p:cTn>
                                        <p:tgtEl>
                                          <p:spTgt spid="58375"/>
                                        </p:tgtEl>
                                      </p:cBhvr>
                                      <p:from x="200000" y="450000"/>
                                      <p:to x="100000" y="100000"/>
                                    </p:animScale>
                                    <p:set>
                                      <p:cBhvr>
                                        <p:cTn id="15" dur="770" fill="hold"/>
                                        <p:tgtEl>
                                          <p:spTgt spid="58375"/>
                                        </p:tgtEl>
                                        <p:attrNameLst>
                                          <p:attrName>ppt_x</p:attrName>
                                        </p:attrNameLst>
                                      </p:cBhvr>
                                      <p:to>
                                        <p:strVal val="(0.5)"/>
                                      </p:to>
                                    </p:set>
                                    <p:anim from="(0.5)" to="(#ppt_x)" calcmode="lin" valueType="num">
                                      <p:cBhvr>
                                        <p:cTn id="16" dur="1230" accel="100000" fill="hold">
                                          <p:stCondLst>
                                            <p:cond delay="770"/>
                                          </p:stCondLst>
                                        </p:cTn>
                                        <p:tgtEl>
                                          <p:spTgt spid="58375"/>
                                        </p:tgtEl>
                                        <p:attrNameLst>
                                          <p:attrName>ppt_x</p:attrName>
                                        </p:attrNameLst>
                                      </p:cBhvr>
                                    </p:anim>
                                    <p:set>
                                      <p:cBhvr>
                                        <p:cTn id="17" dur="770" fill="hold"/>
                                        <p:tgtEl>
                                          <p:spTgt spid="58375"/>
                                        </p:tgtEl>
                                        <p:attrNameLst>
                                          <p:attrName>ppt_y</p:attrName>
                                        </p:attrNameLst>
                                      </p:cBhvr>
                                      <p:to>
                                        <p:strVal val="(#ppt_y+0.4)"/>
                                      </p:to>
                                    </p:set>
                                    <p:anim from="(#ppt_y+0.4)" to="(#ppt_y)" calcmode="lin" valueType="num">
                                      <p:cBhvr>
                                        <p:cTn id="18" dur="1230" accel="100000" fill="hold">
                                          <p:stCondLst>
                                            <p:cond delay="770"/>
                                          </p:stCondLst>
                                        </p:cTn>
                                        <p:tgtEl>
                                          <p:spTgt spid="58375"/>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8378"/>
                                        </p:tgtEl>
                                        <p:attrNameLst>
                                          <p:attrName>style.visibility</p:attrName>
                                        </p:attrNameLst>
                                      </p:cBhvr>
                                      <p:to>
                                        <p:strVal val="visible"/>
                                      </p:to>
                                    </p:set>
                                    <p:anim calcmode="lin" valueType="num">
                                      <p:cBhvr additive="base">
                                        <p:cTn id="23" dur="2000" fill="hold"/>
                                        <p:tgtEl>
                                          <p:spTgt spid="58378"/>
                                        </p:tgtEl>
                                        <p:attrNameLst>
                                          <p:attrName>ppt_x</p:attrName>
                                        </p:attrNameLst>
                                      </p:cBhvr>
                                      <p:tavLst>
                                        <p:tav tm="0">
                                          <p:val>
                                            <p:strVal val="0-#ppt_w/2"/>
                                          </p:val>
                                        </p:tav>
                                        <p:tav tm="100000">
                                          <p:val>
                                            <p:strVal val="#ppt_x"/>
                                          </p:val>
                                        </p:tav>
                                      </p:tavLst>
                                    </p:anim>
                                    <p:anim calcmode="lin" valueType="num">
                                      <p:cBhvr additive="base">
                                        <p:cTn id="24" dur="2000" fill="hold"/>
                                        <p:tgtEl>
                                          <p:spTgt spid="58378"/>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58379"/>
                                        </p:tgtEl>
                                        <p:attrNameLst>
                                          <p:attrName>style.visibility</p:attrName>
                                        </p:attrNameLst>
                                      </p:cBhvr>
                                      <p:to>
                                        <p:strVal val="visible"/>
                                      </p:to>
                                    </p:set>
                                    <p:anim calcmode="lin" valueType="num">
                                      <p:cBhvr additive="base">
                                        <p:cTn id="28" dur="2000" fill="hold"/>
                                        <p:tgtEl>
                                          <p:spTgt spid="58379"/>
                                        </p:tgtEl>
                                        <p:attrNameLst>
                                          <p:attrName>ppt_x</p:attrName>
                                        </p:attrNameLst>
                                      </p:cBhvr>
                                      <p:tavLst>
                                        <p:tav tm="0">
                                          <p:val>
                                            <p:strVal val="0-#ppt_w/2"/>
                                          </p:val>
                                        </p:tav>
                                        <p:tav tm="100000">
                                          <p:val>
                                            <p:strVal val="#ppt_x"/>
                                          </p:val>
                                        </p:tav>
                                      </p:tavLst>
                                    </p:anim>
                                    <p:anim calcmode="lin" valueType="num">
                                      <p:cBhvr additive="base">
                                        <p:cTn id="29" dur="2000" fill="hold"/>
                                        <p:tgtEl>
                                          <p:spTgt spid="58379"/>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4000"/>
                            </p:stCondLst>
                            <p:childTnLst>
                              <p:par>
                                <p:cTn id="31" presetID="2" presetClass="entr" presetSubtype="8" fill="hold" grpId="0" nodeType="afterEffect">
                                  <p:stCondLst>
                                    <p:cond delay="0"/>
                                  </p:stCondLst>
                                  <p:childTnLst>
                                    <p:set>
                                      <p:cBhvr>
                                        <p:cTn id="32" dur="1" fill="hold">
                                          <p:stCondLst>
                                            <p:cond delay="0"/>
                                          </p:stCondLst>
                                        </p:cTn>
                                        <p:tgtEl>
                                          <p:spTgt spid="58380"/>
                                        </p:tgtEl>
                                        <p:attrNameLst>
                                          <p:attrName>style.visibility</p:attrName>
                                        </p:attrNameLst>
                                      </p:cBhvr>
                                      <p:to>
                                        <p:strVal val="visible"/>
                                      </p:to>
                                    </p:set>
                                    <p:anim calcmode="lin" valueType="num">
                                      <p:cBhvr additive="base">
                                        <p:cTn id="33" dur="2000" fill="hold"/>
                                        <p:tgtEl>
                                          <p:spTgt spid="58380"/>
                                        </p:tgtEl>
                                        <p:attrNameLst>
                                          <p:attrName>ppt_x</p:attrName>
                                        </p:attrNameLst>
                                      </p:cBhvr>
                                      <p:tavLst>
                                        <p:tav tm="0">
                                          <p:val>
                                            <p:strVal val="0-#ppt_w/2"/>
                                          </p:val>
                                        </p:tav>
                                        <p:tav tm="100000">
                                          <p:val>
                                            <p:strVal val="#ppt_x"/>
                                          </p:val>
                                        </p:tav>
                                      </p:tavLst>
                                    </p:anim>
                                    <p:anim calcmode="lin" valueType="num">
                                      <p:cBhvr additive="base">
                                        <p:cTn id="34" dur="2000" fill="hold"/>
                                        <p:tgtEl>
                                          <p:spTgt spid="58380"/>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6000"/>
                            </p:stCondLst>
                            <p:childTnLst>
                              <p:par>
                                <p:cTn id="36" presetID="2" presetClass="entr" presetSubtype="8" fill="hold" grpId="0" nodeType="afterEffect">
                                  <p:stCondLst>
                                    <p:cond delay="0"/>
                                  </p:stCondLst>
                                  <p:childTnLst>
                                    <p:set>
                                      <p:cBhvr>
                                        <p:cTn id="37" dur="1" fill="hold">
                                          <p:stCondLst>
                                            <p:cond delay="0"/>
                                          </p:stCondLst>
                                        </p:cTn>
                                        <p:tgtEl>
                                          <p:spTgt spid="58381"/>
                                        </p:tgtEl>
                                        <p:attrNameLst>
                                          <p:attrName>style.visibility</p:attrName>
                                        </p:attrNameLst>
                                      </p:cBhvr>
                                      <p:to>
                                        <p:strVal val="visible"/>
                                      </p:to>
                                    </p:set>
                                    <p:anim calcmode="lin" valueType="num">
                                      <p:cBhvr additive="base">
                                        <p:cTn id="38" dur="2000" fill="hold"/>
                                        <p:tgtEl>
                                          <p:spTgt spid="58381"/>
                                        </p:tgtEl>
                                        <p:attrNameLst>
                                          <p:attrName>ppt_x</p:attrName>
                                        </p:attrNameLst>
                                      </p:cBhvr>
                                      <p:tavLst>
                                        <p:tav tm="0">
                                          <p:val>
                                            <p:strVal val="0-#ppt_w/2"/>
                                          </p:val>
                                        </p:tav>
                                        <p:tav tm="100000">
                                          <p:val>
                                            <p:strVal val="#ppt_x"/>
                                          </p:val>
                                        </p:tav>
                                      </p:tavLst>
                                    </p:anim>
                                    <p:anim calcmode="lin" valueType="num">
                                      <p:cBhvr additive="base">
                                        <p:cTn id="39" dur="2000" fill="hold"/>
                                        <p:tgtEl>
                                          <p:spTgt spid="58381"/>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8000"/>
                            </p:stCondLst>
                            <p:childTnLst>
                              <p:par>
                                <p:cTn id="41" presetID="2" presetClass="entr" presetSubtype="8" fill="hold" grpId="0" nodeType="afterEffect">
                                  <p:stCondLst>
                                    <p:cond delay="0"/>
                                  </p:stCondLst>
                                  <p:childTnLst>
                                    <p:set>
                                      <p:cBhvr>
                                        <p:cTn id="42" dur="1" fill="hold">
                                          <p:stCondLst>
                                            <p:cond delay="0"/>
                                          </p:stCondLst>
                                        </p:cTn>
                                        <p:tgtEl>
                                          <p:spTgt spid="58382"/>
                                        </p:tgtEl>
                                        <p:attrNameLst>
                                          <p:attrName>style.visibility</p:attrName>
                                        </p:attrNameLst>
                                      </p:cBhvr>
                                      <p:to>
                                        <p:strVal val="visible"/>
                                      </p:to>
                                    </p:set>
                                    <p:anim calcmode="lin" valueType="num">
                                      <p:cBhvr additive="base">
                                        <p:cTn id="43" dur="2000" fill="hold"/>
                                        <p:tgtEl>
                                          <p:spTgt spid="58382"/>
                                        </p:tgtEl>
                                        <p:attrNameLst>
                                          <p:attrName>ppt_x</p:attrName>
                                        </p:attrNameLst>
                                      </p:cBhvr>
                                      <p:tavLst>
                                        <p:tav tm="0">
                                          <p:val>
                                            <p:strVal val="0-#ppt_w/2"/>
                                          </p:val>
                                        </p:tav>
                                        <p:tav tm="100000">
                                          <p:val>
                                            <p:strVal val="#ppt_x"/>
                                          </p:val>
                                        </p:tav>
                                      </p:tavLst>
                                    </p:anim>
                                    <p:anim calcmode="lin" valueType="num">
                                      <p:cBhvr additive="base">
                                        <p:cTn id="44" dur="2000" fill="hold"/>
                                        <p:tgtEl>
                                          <p:spTgt spid="583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5" grpId="0"/>
      <p:bldP spid="58378" grpId="0" animBg="1"/>
      <p:bldP spid="58379" grpId="0" animBg="1"/>
      <p:bldP spid="58380" grpId="0" animBg="1"/>
      <p:bldP spid="58381" grpId="0" animBg="1"/>
      <p:bldP spid="5838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subTitle" idx="1"/>
          </p:nvPr>
        </p:nvSpPr>
        <p:spPr>
          <a:xfrm>
            <a:off x="1905000" y="228600"/>
            <a:ext cx="8763000" cy="609600"/>
          </a:xfrm>
        </p:spPr>
        <p:txBody>
          <a:bodyPr>
            <a:normAutofit/>
          </a:bodyPr>
          <a:lstStyle/>
          <a:p>
            <a:pPr eaLnBrk="1" hangingPunct="1">
              <a:lnSpc>
                <a:spcPct val="90000"/>
              </a:lnSpc>
              <a:defRPr/>
            </a:pPr>
            <a:r>
              <a:rPr lang="en-US" sz="3000" b="1">
                <a:solidFill>
                  <a:srgbClr val="FF3300"/>
                </a:solidFill>
                <a:latin typeface="Times New Roman" panose="02020603050405020304" pitchFamily="18" charset="0"/>
                <a:cs typeface="Times New Roman" panose="02020603050405020304" pitchFamily="18" charset="0"/>
              </a:rPr>
              <a:t>Một số hình ảnh về thuỷ điện Hoà Bình</a:t>
            </a:r>
          </a:p>
        </p:txBody>
      </p:sp>
      <p:sp>
        <p:nvSpPr>
          <p:cNvPr id="23555" name="Rectangle 6"/>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3200" i="1">
              <a:latin typeface="Arial" charset="0"/>
            </a:endParaRPr>
          </a:p>
        </p:txBody>
      </p:sp>
      <p:sp>
        <p:nvSpPr>
          <p:cNvPr id="59402" name="Rectangle 10"/>
          <p:cNvSpPr>
            <a:spLocks noChangeArrowheads="1"/>
          </p:cNvSpPr>
          <p:nvPr/>
        </p:nvSpPr>
        <p:spPr bwMode="auto">
          <a:xfrm>
            <a:off x="4114800" y="6277708"/>
            <a:ext cx="3733800" cy="580292"/>
          </a:xfrm>
          <a:prstGeom prst="rect">
            <a:avLst/>
          </a:prstGeom>
          <a:noFill/>
          <a:ln w="9525">
            <a:noFill/>
            <a:miter lim="800000"/>
            <a:headEnd/>
            <a:tailEnd/>
          </a:ln>
          <a:effectLst/>
        </p:spPr>
        <p:txBody>
          <a:bodyPr anchor="b" anchorCtr="1"/>
          <a:lstStyle/>
          <a:p>
            <a:pPr algn="l" eaLnBrk="1" hangingPunct="1">
              <a:defRPr/>
            </a:pPr>
            <a:r>
              <a:rPr lang="en-US" sz="2800" b="1" i="1">
                <a:solidFill>
                  <a:srgbClr val="3333FF"/>
                </a:solidFill>
                <a:latin typeface="Arial"/>
              </a:rPr>
              <a:t>Toàn cảnh</a:t>
            </a:r>
            <a:endParaRPr lang="en-US" sz="6000" b="1" i="1">
              <a:solidFill>
                <a:srgbClr val="3333FF"/>
              </a:solidFill>
              <a:latin typeface="Arial"/>
            </a:endParaRPr>
          </a:p>
        </p:txBody>
      </p:sp>
      <p:pic>
        <p:nvPicPr>
          <p:cNvPr id="5" name="Picture 4">
            <a:extLst>
              <a:ext uri="{FF2B5EF4-FFF2-40B4-BE49-F238E27FC236}">
                <a16:creationId xmlns:a16="http://schemas.microsoft.com/office/drawing/2014/main" xmlns="" id="{9ADF948D-944B-4E3E-8E0B-2B6BC4CFE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 y="700454"/>
            <a:ext cx="12158472" cy="5210908"/>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4579" name="Rectangle 4"/>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3200" i="1">
              <a:latin typeface="Arial" charset="0"/>
            </a:endParaRPr>
          </a:p>
        </p:txBody>
      </p:sp>
      <p:pic>
        <p:nvPicPr>
          <p:cNvPr id="60422" name="Picture 6" descr="Toan canh HB2"/>
          <p:cNvPicPr>
            <a:picLocks noChangeAspect="1" noChangeArrowheads="1"/>
          </p:cNvPicPr>
          <p:nvPr/>
        </p:nvPicPr>
        <p:blipFill>
          <a:blip r:embed="rId2">
            <a:lum bright="-12000"/>
          </a:blip>
          <a:srcRect/>
          <a:stretch>
            <a:fillRect/>
          </a:stretch>
        </p:blipFill>
        <p:spPr bwMode="auto">
          <a:xfrm>
            <a:off x="1663700" y="673101"/>
            <a:ext cx="8915400" cy="5262563"/>
          </a:xfrm>
          <a:prstGeom prst="rect">
            <a:avLst/>
          </a:prstGeom>
          <a:noFill/>
          <a:ln w="9525">
            <a:noFill/>
            <a:miter lim="800000"/>
            <a:headEnd/>
            <a:tailEnd/>
          </a:ln>
        </p:spPr>
      </p:pic>
      <p:sp>
        <p:nvSpPr>
          <p:cNvPr id="60424" name="Rectangle 8"/>
          <p:cNvSpPr>
            <a:spLocks noChangeArrowheads="1"/>
          </p:cNvSpPr>
          <p:nvPr/>
        </p:nvSpPr>
        <p:spPr bwMode="auto">
          <a:xfrm>
            <a:off x="2057400" y="6477000"/>
            <a:ext cx="8305800" cy="304800"/>
          </a:xfrm>
          <a:prstGeom prst="rect">
            <a:avLst/>
          </a:prstGeom>
          <a:noFill/>
          <a:ln w="9525">
            <a:noFill/>
            <a:miter lim="800000"/>
            <a:headEnd/>
            <a:tailEnd/>
          </a:ln>
          <a:effectLst/>
        </p:spPr>
        <p:txBody>
          <a:bodyPr anchor="b" anchorCtr="1"/>
          <a:lstStyle/>
          <a:p>
            <a:pPr algn="l" eaLnBrk="1" hangingPunct="1">
              <a:defRPr/>
            </a:pPr>
            <a:r>
              <a:rPr lang="en-US" sz="2400" b="1" i="1">
                <a:solidFill>
                  <a:srgbClr val="002060"/>
                </a:solidFill>
                <a:latin typeface="Times New Roman" panose="02020603050405020304" pitchFamily="18" charset="0"/>
                <a:cs typeface="Times New Roman" panose="02020603050405020304" pitchFamily="18" charset="0"/>
              </a:rPr>
              <a:t>Lối vào hầm nơi đặt các tổ máy phát điện ngầm trong lòng đất , đường hầm dài hơn 800m.</a:t>
            </a:r>
            <a:r>
              <a:rPr lang="en-US" sz="2400">
                <a:solidFill>
                  <a:srgbClr val="002060"/>
                </a:solidFill>
                <a:latin typeface="Times New Roman" panose="02020603050405020304" pitchFamily="18" charset="0"/>
                <a:cs typeface="Times New Roman" panose="02020603050405020304" pitchFamily="18" charset="0"/>
              </a:rPr>
              <a:t> </a:t>
            </a:r>
          </a:p>
        </p:txBody>
      </p:sp>
      <p:sp>
        <p:nvSpPr>
          <p:cNvPr id="3" name="Subtitle 2">
            <a:extLst>
              <a:ext uri="{FF2B5EF4-FFF2-40B4-BE49-F238E27FC236}">
                <a16:creationId xmlns:a16="http://schemas.microsoft.com/office/drawing/2014/main" xmlns="" id="{83130327-2DDB-49E6-839B-58A810C554DA}"/>
              </a:ext>
            </a:extLst>
          </p:cNvPr>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diamond(in)">
                                      <p:cBhvr>
                                        <p:cTn id="7" dur="20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60" name="Text Box 16"/>
          <p:cNvSpPr txBox="1">
            <a:spLocks noChangeArrowheads="1"/>
          </p:cNvSpPr>
          <p:nvPr/>
        </p:nvSpPr>
        <p:spPr bwMode="auto">
          <a:xfrm>
            <a:off x="2514600" y="1600200"/>
            <a:ext cx="7772400" cy="1323439"/>
          </a:xfrm>
          <a:prstGeom prst="rect">
            <a:avLst/>
          </a:prstGeom>
          <a:noFill/>
          <a:ln w="9525" algn="ctr">
            <a:noFill/>
            <a:miter lim="800000"/>
            <a:headEnd/>
            <a:tailEnd/>
          </a:ln>
        </p:spPr>
        <p:txBody>
          <a:bodyPr wrap="square">
            <a:spAutoFit/>
          </a:bodyPr>
          <a:lstStyle/>
          <a:p>
            <a:pPr marL="457200" indent="-457200">
              <a:spcBef>
                <a:spcPct val="50000"/>
              </a:spcBef>
              <a:buFontTx/>
              <a:buChar char="-"/>
            </a:pPr>
            <a:r>
              <a:rPr lang="en-US" sz="3200" b="1">
                <a:solidFill>
                  <a:srgbClr val="FF3300"/>
                </a:solidFill>
                <a:latin typeface="Times New Roman" panose="02020603050405020304" pitchFamily="18" charset="0"/>
                <a:cs typeface="Times New Roman" panose="02020603050405020304" pitchFamily="18" charset="0"/>
              </a:rPr>
              <a:t>Hãy tự học thuộc lòng.</a:t>
            </a:r>
          </a:p>
          <a:p>
            <a:pPr marL="457200" indent="-457200">
              <a:spcBef>
                <a:spcPct val="50000"/>
              </a:spcBef>
              <a:buFontTx/>
              <a:buChar char="-"/>
            </a:pPr>
            <a:r>
              <a:rPr lang="en-US" sz="3200" b="1">
                <a:solidFill>
                  <a:srgbClr val="FF3300"/>
                </a:solidFill>
                <a:latin typeface="Times New Roman" panose="02020603050405020304" pitchFamily="18" charset="0"/>
                <a:cs typeface="Times New Roman" panose="02020603050405020304" pitchFamily="18" charset="0"/>
              </a:rPr>
              <a:t>Chuẩn bị bài sau: Kì diệu rừng xanh.</a:t>
            </a:r>
          </a:p>
        </p:txBody>
      </p:sp>
    </p:spTree>
    <p:extLst>
      <p:ext uri="{BB962C8B-B14F-4D97-AF65-F5344CB8AC3E}">
        <p14:creationId xmlns:p14="http://schemas.microsoft.com/office/powerpoint/2010/main" val="13189696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7360"/>
                                        </p:tgtEl>
                                        <p:attrNameLst>
                                          <p:attrName>style.visibility</p:attrName>
                                        </p:attrNameLst>
                                      </p:cBhvr>
                                      <p:to>
                                        <p:strVal val="visible"/>
                                      </p:to>
                                    </p:set>
                                    <p:anim calcmode="discrete" valueType="clr">
                                      <p:cBhvr override="childStyle">
                                        <p:cTn id="7" dur="80"/>
                                        <p:tgtEl>
                                          <p:spTgt spid="573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60"/>
                                        </p:tgtEl>
                                        <p:attrNameLst>
                                          <p:attrName>fillcolor</p:attrName>
                                        </p:attrNameLst>
                                      </p:cBhvr>
                                      <p:tavLst>
                                        <p:tav tm="0">
                                          <p:val>
                                            <p:clrVal>
                                              <a:schemeClr val="accent2"/>
                                            </p:clrVal>
                                          </p:val>
                                        </p:tav>
                                        <p:tav tm="50000">
                                          <p:val>
                                            <p:clrVal>
                                              <a:schemeClr val="hlink"/>
                                            </p:clrVal>
                                          </p:val>
                                        </p:tav>
                                      </p:tavLst>
                                    </p:anim>
                                    <p:set>
                                      <p:cBhvr>
                                        <p:cTn id="9" dur="80"/>
                                        <p:tgtEl>
                                          <p:spTgt spid="573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644901" y="487364"/>
            <a:ext cx="65246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Trên</a:t>
            </a:r>
          </a:p>
        </p:txBody>
      </p:sp>
      <p:sp>
        <p:nvSpPr>
          <p:cNvPr id="21507" name="Text Box 3"/>
          <p:cNvSpPr txBox="1">
            <a:spLocks noChangeArrowheads="1"/>
          </p:cNvSpPr>
          <p:nvPr/>
        </p:nvSpPr>
        <p:spPr bwMode="auto">
          <a:xfrm>
            <a:off x="3644900" y="792164"/>
            <a:ext cx="5667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a:t>
            </a:r>
          </a:p>
        </p:txBody>
      </p:sp>
      <p:sp>
        <p:nvSpPr>
          <p:cNvPr id="21508" name="Text Box 4"/>
          <p:cNvSpPr txBox="1">
            <a:spLocks noChangeArrowheads="1"/>
          </p:cNvSpPr>
          <p:nvPr/>
        </p:nvSpPr>
        <p:spPr bwMode="auto">
          <a:xfrm>
            <a:off x="3644900" y="1173164"/>
            <a:ext cx="139700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Tôi đã nghe</a:t>
            </a:r>
          </a:p>
        </p:txBody>
      </p:sp>
      <p:sp>
        <p:nvSpPr>
          <p:cNvPr id="21509"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a:t>
            </a:r>
          </a:p>
        </p:txBody>
      </p:sp>
      <p:sp>
        <p:nvSpPr>
          <p:cNvPr id="21510" name="Text Box 6"/>
          <p:cNvSpPr txBox="1">
            <a:spLocks noChangeArrowheads="1"/>
          </p:cNvSpPr>
          <p:nvPr/>
        </p:nvSpPr>
        <p:spPr bwMode="auto">
          <a:xfrm>
            <a:off x="3644901" y="1554164"/>
            <a:ext cx="38004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cô gái Nga  mái tóc màu hạt dẻ</a:t>
            </a:r>
          </a:p>
        </p:txBody>
      </p:sp>
      <p:sp>
        <p:nvSpPr>
          <p:cNvPr id="21511" name="Text Box 7"/>
          <p:cNvSpPr txBox="1">
            <a:spLocks noChangeArrowheads="1"/>
          </p:cNvSpPr>
          <p:nvPr/>
        </p:nvSpPr>
        <p:spPr bwMode="auto">
          <a:xfrm>
            <a:off x="3644900" y="1935164"/>
            <a:ext cx="43005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Ngón tay đan  trên những sợi dây đồng.</a:t>
            </a:r>
          </a:p>
        </p:txBody>
      </p:sp>
      <p:sp>
        <p:nvSpPr>
          <p:cNvPr id="21512"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Lúc ấy</a:t>
            </a:r>
          </a:p>
        </p:txBody>
      </p:sp>
      <p:sp>
        <p:nvSpPr>
          <p:cNvPr id="21513" name="Text Box 9"/>
          <p:cNvSpPr txBox="1">
            <a:spLocks noChangeArrowheads="1"/>
          </p:cNvSpPr>
          <p:nvPr/>
        </p:nvSpPr>
        <p:spPr bwMode="auto">
          <a:xfrm>
            <a:off x="3644901" y="2774950"/>
            <a:ext cx="18256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Cả công trường</a:t>
            </a:r>
          </a:p>
        </p:txBody>
      </p:sp>
      <p:sp>
        <p:nvSpPr>
          <p:cNvPr id="21514" name="Text Box 10"/>
          <p:cNvSpPr txBox="1">
            <a:spLocks noChangeArrowheads="1"/>
          </p:cNvSpPr>
          <p:nvPr/>
        </p:nvSpPr>
        <p:spPr bwMode="auto">
          <a:xfrm>
            <a:off x="3644900" y="3141664"/>
            <a:ext cx="21034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tháp khoan</a:t>
            </a:r>
          </a:p>
        </p:txBody>
      </p:sp>
      <p:sp>
        <p:nvSpPr>
          <p:cNvPr id="21515" name="Text Box 11"/>
          <p:cNvSpPr txBox="1">
            <a:spLocks noChangeArrowheads="1"/>
          </p:cNvSpPr>
          <p:nvPr/>
        </p:nvSpPr>
        <p:spPr bwMode="auto">
          <a:xfrm>
            <a:off x="3644901" y="3508375"/>
            <a:ext cx="22510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xe ủi, xe ben</a:t>
            </a:r>
          </a:p>
        </p:txBody>
      </p:sp>
      <p:sp>
        <p:nvSpPr>
          <p:cNvPr id="21516" name="Text Box 12"/>
          <p:cNvSpPr txBox="1">
            <a:spLocks noChangeArrowheads="1"/>
          </p:cNvSpPr>
          <p:nvPr/>
        </p:nvSpPr>
        <p:spPr bwMode="auto">
          <a:xfrm>
            <a:off x="3644901" y="3875089"/>
            <a:ext cx="97631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Chỉ còn</a:t>
            </a:r>
          </a:p>
        </p:txBody>
      </p:sp>
      <p:sp>
        <p:nvSpPr>
          <p:cNvPr id="21517" name="Text Box 13"/>
          <p:cNvSpPr txBox="1">
            <a:spLocks noChangeArrowheads="1"/>
          </p:cNvSpPr>
          <p:nvPr/>
        </p:nvSpPr>
        <p:spPr bwMode="auto">
          <a:xfrm>
            <a:off x="3644901" y="4241800"/>
            <a:ext cx="5429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Với</a:t>
            </a:r>
          </a:p>
        </p:txBody>
      </p:sp>
      <p:sp>
        <p:nvSpPr>
          <p:cNvPr id="21518"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Ngày mai</a:t>
            </a:r>
          </a:p>
        </p:txBody>
      </p:sp>
      <p:sp>
        <p:nvSpPr>
          <p:cNvPr id="21519" name="Text Box 15"/>
          <p:cNvSpPr txBox="1">
            <a:spLocks noChangeArrowheads="1"/>
          </p:cNvSpPr>
          <p:nvPr/>
        </p:nvSpPr>
        <p:spPr bwMode="auto">
          <a:xfrm>
            <a:off x="5181600" y="5181600"/>
            <a:ext cx="220345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nối liền hai khối núi</a:t>
            </a:r>
          </a:p>
        </p:txBody>
      </p:sp>
      <p:sp>
        <p:nvSpPr>
          <p:cNvPr id="21520" name="Text Box 16"/>
          <p:cNvSpPr txBox="1">
            <a:spLocks noChangeArrowheads="1"/>
          </p:cNvSpPr>
          <p:nvPr/>
        </p:nvSpPr>
        <p:spPr bwMode="auto">
          <a:xfrm>
            <a:off x="3644901" y="5514975"/>
            <a:ext cx="40735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Biển sẽ nằm bỡ ngỡ giữa cao nguyên</a:t>
            </a:r>
          </a:p>
        </p:txBody>
      </p:sp>
      <p:sp>
        <p:nvSpPr>
          <p:cNvPr id="74769"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Từ công trình thủy điện lớn đầu tiên.</a:t>
            </a:r>
          </a:p>
        </p:txBody>
      </p:sp>
      <p:sp>
        <p:nvSpPr>
          <p:cNvPr id="21522" name="Text Box 18"/>
          <p:cNvSpPr txBox="1">
            <a:spLocks noChangeArrowheads="1"/>
          </p:cNvSpPr>
          <p:nvPr/>
        </p:nvSpPr>
        <p:spPr bwMode="auto">
          <a:xfrm>
            <a:off x="3644900" y="5881689"/>
            <a:ext cx="10604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a:t>
            </a:r>
          </a:p>
        </p:txBody>
      </p:sp>
      <p:pic>
        <p:nvPicPr>
          <p:cNvPr id="21523" name="Picture 19" descr="Bouquet"/>
          <p:cNvPicPr>
            <a:picLocks noChangeAspect="1" noChangeArrowheads="1"/>
          </p:cNvPicPr>
          <p:nvPr/>
        </p:nvPicPr>
        <p:blipFill>
          <a:blip r:embed="rId3"/>
          <a:srcRect/>
          <a:stretch>
            <a:fillRect/>
          </a:stretch>
        </p:blipFill>
        <p:spPr bwMode="auto">
          <a:xfrm rot="1737344">
            <a:off x="8382001" y="4000500"/>
            <a:ext cx="2028825" cy="2857500"/>
          </a:xfrm>
          <a:prstGeom prst="rect">
            <a:avLst/>
          </a:prstGeom>
          <a:noFill/>
          <a:ln w="9525">
            <a:noFill/>
            <a:miter lim="800000"/>
            <a:headEnd/>
            <a:tailEnd/>
          </a:ln>
        </p:spPr>
      </p:pic>
      <p:sp>
        <p:nvSpPr>
          <p:cNvPr id="21524" name="WordArt 20"/>
          <p:cNvSpPr>
            <a:spLocks noChangeArrowheads="1" noChangeShapeType="1" noTextEdit="1"/>
          </p:cNvSpPr>
          <p:nvPr/>
        </p:nvSpPr>
        <p:spPr bwMode="auto">
          <a:xfrm>
            <a:off x="2667000" y="1"/>
            <a:ext cx="7162800" cy="523875"/>
          </a:xfrm>
          <a:prstGeom prst="rect">
            <a:avLst/>
          </a:prstGeom>
        </p:spPr>
        <p:txBody>
          <a:bodyPr wrap="none" fromWordArt="1">
            <a:prstTxWarp prst="textPlain">
              <a:avLst>
                <a:gd name="adj" fmla="val 50000"/>
              </a:avLst>
            </a:prstTxWarp>
          </a:bodyPr>
          <a:lstStyle/>
          <a:p>
            <a:r>
              <a:rPr lang="vi-VN" sz="3600" kern="10">
                <a:ln w="9525">
                  <a:solidFill>
                    <a:srgbClr val="FF3300"/>
                  </a:solidFill>
                  <a:round/>
                  <a:headEnd/>
                  <a:tailEnd/>
                </a:ln>
                <a:solidFill>
                  <a:srgbClr val="FF00FF"/>
                </a:solidFill>
                <a:latin typeface="Arial"/>
                <a:cs typeface="Arial"/>
              </a:rPr>
              <a:t>Tiếng đàn ba-la-lai-ca trên sông Đà</a:t>
            </a:r>
            <a:endParaRPr lang="en-US" sz="3600" kern="10">
              <a:ln w="9525">
                <a:solidFill>
                  <a:srgbClr val="FF3300"/>
                </a:solidFill>
                <a:round/>
                <a:headEnd/>
                <a:tailEnd/>
              </a:ln>
              <a:solidFill>
                <a:srgbClr val="FF00FF"/>
              </a:solidFill>
              <a:latin typeface="Arial"/>
              <a:cs typeface="Arial"/>
            </a:endParaRPr>
          </a:p>
        </p:txBody>
      </p:sp>
      <p:sp>
        <p:nvSpPr>
          <p:cNvPr id="74773" name="Text Box 21"/>
          <p:cNvSpPr txBox="1">
            <a:spLocks noChangeArrowheads="1"/>
          </p:cNvSpPr>
          <p:nvPr/>
        </p:nvSpPr>
        <p:spPr bwMode="auto">
          <a:xfrm>
            <a:off x="4191000" y="487364"/>
            <a:ext cx="10366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a:t>
            </a:r>
          </a:p>
        </p:txBody>
      </p:sp>
      <p:sp>
        <p:nvSpPr>
          <p:cNvPr id="74774" name="Text Box 22"/>
          <p:cNvSpPr txBox="1">
            <a:spLocks noChangeArrowheads="1"/>
          </p:cNvSpPr>
          <p:nvPr/>
        </p:nvSpPr>
        <p:spPr bwMode="auto">
          <a:xfrm>
            <a:off x="4114801" y="792164"/>
            <a:ext cx="215106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đêm trăng chơi vơi</a:t>
            </a:r>
          </a:p>
        </p:txBody>
      </p:sp>
      <p:sp>
        <p:nvSpPr>
          <p:cNvPr id="74775" name="Text Box 23"/>
          <p:cNvSpPr txBox="1">
            <a:spLocks noChangeArrowheads="1"/>
          </p:cNvSpPr>
          <p:nvPr/>
        </p:nvSpPr>
        <p:spPr bwMode="auto">
          <a:xfrm>
            <a:off x="4967288" y="1173164"/>
            <a:ext cx="1890712"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tiếng ba-la-lai-ca</a:t>
            </a:r>
          </a:p>
        </p:txBody>
      </p:sp>
      <p:sp>
        <p:nvSpPr>
          <p:cNvPr id="74776" name="Text Box 24"/>
          <p:cNvSpPr txBox="1">
            <a:spLocks noChangeArrowheads="1"/>
          </p:cNvSpPr>
          <p:nvPr/>
        </p:nvSpPr>
        <p:spPr bwMode="auto">
          <a:xfrm>
            <a:off x="5346701" y="2773364"/>
            <a:ext cx="279082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say ngủ cạnh dòng sông</a:t>
            </a:r>
          </a:p>
        </p:txBody>
      </p:sp>
      <p:sp>
        <p:nvSpPr>
          <p:cNvPr id="74777" name="Text Box 25"/>
          <p:cNvSpPr txBox="1">
            <a:spLocks noChangeArrowheads="1"/>
          </p:cNvSpPr>
          <p:nvPr/>
        </p:nvSpPr>
        <p:spPr bwMode="auto">
          <a:xfrm>
            <a:off x="5618163" y="3154364"/>
            <a:ext cx="2595562"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nhô lên trời ngẫm nghĩ</a:t>
            </a:r>
          </a:p>
        </p:txBody>
      </p:sp>
      <p:sp>
        <p:nvSpPr>
          <p:cNvPr id="74778" name="Text Box 26"/>
          <p:cNvSpPr txBox="1">
            <a:spLocks noChangeArrowheads="1"/>
          </p:cNvSpPr>
          <p:nvPr/>
        </p:nvSpPr>
        <p:spPr bwMode="auto">
          <a:xfrm>
            <a:off x="5791200" y="3505200"/>
            <a:ext cx="27193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sóng vai nhau nằm nghĩ</a:t>
            </a:r>
          </a:p>
        </p:txBody>
      </p:sp>
      <p:sp>
        <p:nvSpPr>
          <p:cNvPr id="74779" name="Text Box 27"/>
          <p:cNvSpPr txBox="1">
            <a:spLocks noChangeArrowheads="1"/>
          </p:cNvSpPr>
          <p:nvPr/>
        </p:nvSpPr>
        <p:spPr bwMode="auto">
          <a:xfrm>
            <a:off x="4540250" y="3886200"/>
            <a:ext cx="216535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tiếng đàn ngân nga</a:t>
            </a:r>
          </a:p>
        </p:txBody>
      </p:sp>
      <p:sp>
        <p:nvSpPr>
          <p:cNvPr id="74780" name="Text Box 28"/>
          <p:cNvSpPr txBox="1">
            <a:spLocks noChangeArrowheads="1"/>
          </p:cNvSpPr>
          <p:nvPr/>
        </p:nvSpPr>
        <p:spPr bwMode="auto">
          <a:xfrm>
            <a:off x="4038601" y="4221164"/>
            <a:ext cx="37496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dòng trăng lấp loáng sông Đà.</a:t>
            </a:r>
          </a:p>
        </p:txBody>
      </p:sp>
      <p:sp>
        <p:nvSpPr>
          <p:cNvPr id="74781" name="Text Box 29"/>
          <p:cNvSpPr txBox="1">
            <a:spLocks noChangeArrowheads="1"/>
          </p:cNvSpPr>
          <p:nvPr/>
        </p:nvSpPr>
        <p:spPr bwMode="auto">
          <a:xfrm>
            <a:off x="3657600" y="5181600"/>
            <a:ext cx="168433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Chiếc đập lớn </a:t>
            </a:r>
          </a:p>
        </p:txBody>
      </p:sp>
      <p:sp>
        <p:nvSpPr>
          <p:cNvPr id="74782" name="Text Box 30"/>
          <p:cNvSpPr txBox="1">
            <a:spLocks noChangeArrowheads="1"/>
          </p:cNvSpPr>
          <p:nvPr/>
        </p:nvSpPr>
        <p:spPr bwMode="auto">
          <a:xfrm>
            <a:off x="4572000" y="5867400"/>
            <a:ext cx="297180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chia ánh sáng đi muôn ngả</a:t>
            </a:r>
          </a:p>
        </p:txBody>
      </p:sp>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74773"/>
                                        </p:tgtEl>
                                      </p:cBhvr>
                                    </p:animEffect>
                                    <p:set>
                                      <p:cBhvr>
                                        <p:cTn id="7" dur="1" fill="hold">
                                          <p:stCondLst>
                                            <p:cond delay="499"/>
                                          </p:stCondLst>
                                        </p:cTn>
                                        <p:tgtEl>
                                          <p:spTgt spid="74773"/>
                                        </p:tgtEl>
                                        <p:attrNameLst>
                                          <p:attrName>style.visibility</p:attrName>
                                        </p:attrNameLst>
                                      </p:cBhvr>
                                      <p:to>
                                        <p:strVal val="hidden"/>
                                      </p:to>
                                    </p:set>
                                  </p:childTnLst>
                                </p:cTn>
                              </p:par>
                            </p:childTnLst>
                          </p:cTn>
                        </p:par>
                        <p:par>
                          <p:cTn id="8" fill="hold" nodeType="afterGroup">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74774"/>
                                        </p:tgtEl>
                                      </p:cBhvr>
                                    </p:animEffect>
                                    <p:set>
                                      <p:cBhvr>
                                        <p:cTn id="11" dur="1" fill="hold">
                                          <p:stCondLst>
                                            <p:cond delay="499"/>
                                          </p:stCondLst>
                                        </p:cTn>
                                        <p:tgtEl>
                                          <p:spTgt spid="74774"/>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xit" presetSubtype="10" fill="hold" grpId="0" nodeType="afterEffect">
                                  <p:stCondLst>
                                    <p:cond delay="0"/>
                                  </p:stCondLst>
                                  <p:childTnLst>
                                    <p:animEffect transition="out" filter="blinds(horizontal)">
                                      <p:cBhvr>
                                        <p:cTn id="14" dur="500"/>
                                        <p:tgtEl>
                                          <p:spTgt spid="74775"/>
                                        </p:tgtEl>
                                      </p:cBhvr>
                                    </p:animEffect>
                                    <p:set>
                                      <p:cBhvr>
                                        <p:cTn id="15" dur="1" fill="hold">
                                          <p:stCondLst>
                                            <p:cond delay="499"/>
                                          </p:stCondLst>
                                        </p:cTn>
                                        <p:tgtEl>
                                          <p:spTgt spid="74775"/>
                                        </p:tgtEl>
                                        <p:attrNameLst>
                                          <p:attrName>style.visibility</p:attrName>
                                        </p:attrNameLst>
                                      </p:cBhvr>
                                      <p:to>
                                        <p:strVal val="hidden"/>
                                      </p:to>
                                    </p:set>
                                  </p:childTnLst>
                                </p:cTn>
                              </p:par>
                            </p:childTnLst>
                          </p:cTn>
                        </p:par>
                        <p:par>
                          <p:cTn id="16" fill="hold" nodeType="afterGroup">
                            <p:stCondLst>
                              <p:cond delay="1500"/>
                            </p:stCondLst>
                            <p:childTnLst>
                              <p:par>
                                <p:cTn id="17" presetID="3" presetClass="exit" presetSubtype="10" fill="hold" grpId="0" nodeType="afterEffect">
                                  <p:stCondLst>
                                    <p:cond delay="0"/>
                                  </p:stCondLst>
                                  <p:childTnLst>
                                    <p:animEffect transition="out" filter="blinds(horizontal)">
                                      <p:cBhvr>
                                        <p:cTn id="18" dur="500"/>
                                        <p:tgtEl>
                                          <p:spTgt spid="74776"/>
                                        </p:tgtEl>
                                      </p:cBhvr>
                                    </p:animEffect>
                                    <p:set>
                                      <p:cBhvr>
                                        <p:cTn id="19" dur="1" fill="hold">
                                          <p:stCondLst>
                                            <p:cond delay="499"/>
                                          </p:stCondLst>
                                        </p:cTn>
                                        <p:tgtEl>
                                          <p:spTgt spid="74776"/>
                                        </p:tgtEl>
                                        <p:attrNameLst>
                                          <p:attrName>style.visibility</p:attrName>
                                        </p:attrNameLst>
                                      </p:cBhvr>
                                      <p:to>
                                        <p:strVal val="hidden"/>
                                      </p:to>
                                    </p:set>
                                  </p:childTnLst>
                                </p:cTn>
                              </p:par>
                            </p:childTnLst>
                          </p:cTn>
                        </p:par>
                        <p:par>
                          <p:cTn id="20" fill="hold" nodeType="afterGroup">
                            <p:stCondLst>
                              <p:cond delay="2000"/>
                            </p:stCondLst>
                            <p:childTnLst>
                              <p:par>
                                <p:cTn id="21" presetID="3" presetClass="exit" presetSubtype="10" fill="hold" grpId="0" nodeType="afterEffect">
                                  <p:stCondLst>
                                    <p:cond delay="0"/>
                                  </p:stCondLst>
                                  <p:childTnLst>
                                    <p:animEffect transition="out" filter="blinds(horizontal)">
                                      <p:cBhvr>
                                        <p:cTn id="22" dur="500"/>
                                        <p:tgtEl>
                                          <p:spTgt spid="74777"/>
                                        </p:tgtEl>
                                      </p:cBhvr>
                                    </p:animEffect>
                                    <p:set>
                                      <p:cBhvr>
                                        <p:cTn id="23" dur="1" fill="hold">
                                          <p:stCondLst>
                                            <p:cond delay="499"/>
                                          </p:stCondLst>
                                        </p:cTn>
                                        <p:tgtEl>
                                          <p:spTgt spid="74777"/>
                                        </p:tgtEl>
                                        <p:attrNameLst>
                                          <p:attrName>style.visibility</p:attrName>
                                        </p:attrNameLst>
                                      </p:cBhvr>
                                      <p:to>
                                        <p:strVal val="hidden"/>
                                      </p:to>
                                    </p:set>
                                  </p:childTnLst>
                                </p:cTn>
                              </p:par>
                            </p:childTnLst>
                          </p:cTn>
                        </p:par>
                        <p:par>
                          <p:cTn id="24" fill="hold" nodeType="afterGroup">
                            <p:stCondLst>
                              <p:cond delay="2500"/>
                            </p:stCondLst>
                            <p:childTnLst>
                              <p:par>
                                <p:cTn id="25" presetID="3" presetClass="exit" presetSubtype="10" fill="hold" grpId="0" nodeType="afterEffect">
                                  <p:stCondLst>
                                    <p:cond delay="0"/>
                                  </p:stCondLst>
                                  <p:childTnLst>
                                    <p:animEffect transition="out" filter="blinds(horizontal)">
                                      <p:cBhvr>
                                        <p:cTn id="26" dur="500"/>
                                        <p:tgtEl>
                                          <p:spTgt spid="74778"/>
                                        </p:tgtEl>
                                      </p:cBhvr>
                                    </p:animEffect>
                                    <p:set>
                                      <p:cBhvr>
                                        <p:cTn id="27" dur="1" fill="hold">
                                          <p:stCondLst>
                                            <p:cond delay="499"/>
                                          </p:stCondLst>
                                        </p:cTn>
                                        <p:tgtEl>
                                          <p:spTgt spid="74778"/>
                                        </p:tgtEl>
                                        <p:attrNameLst>
                                          <p:attrName>style.visibility</p:attrName>
                                        </p:attrNameLst>
                                      </p:cBhvr>
                                      <p:to>
                                        <p:strVal val="hidden"/>
                                      </p:to>
                                    </p:set>
                                  </p:childTnLst>
                                </p:cTn>
                              </p:par>
                            </p:childTnLst>
                          </p:cTn>
                        </p:par>
                        <p:par>
                          <p:cTn id="28" fill="hold" nodeType="afterGroup">
                            <p:stCondLst>
                              <p:cond delay="3000"/>
                            </p:stCondLst>
                            <p:childTnLst>
                              <p:par>
                                <p:cTn id="29" presetID="3" presetClass="exit" presetSubtype="10" fill="hold" grpId="0" nodeType="afterEffect">
                                  <p:stCondLst>
                                    <p:cond delay="0"/>
                                  </p:stCondLst>
                                  <p:childTnLst>
                                    <p:animEffect transition="out" filter="blinds(horizontal)">
                                      <p:cBhvr>
                                        <p:cTn id="30" dur="500"/>
                                        <p:tgtEl>
                                          <p:spTgt spid="74779"/>
                                        </p:tgtEl>
                                      </p:cBhvr>
                                    </p:animEffect>
                                    <p:set>
                                      <p:cBhvr>
                                        <p:cTn id="31" dur="1" fill="hold">
                                          <p:stCondLst>
                                            <p:cond delay="499"/>
                                          </p:stCondLst>
                                        </p:cTn>
                                        <p:tgtEl>
                                          <p:spTgt spid="74779"/>
                                        </p:tgtEl>
                                        <p:attrNameLst>
                                          <p:attrName>style.visibility</p:attrName>
                                        </p:attrNameLst>
                                      </p:cBhvr>
                                      <p:to>
                                        <p:strVal val="hidden"/>
                                      </p:to>
                                    </p:set>
                                  </p:childTnLst>
                                </p:cTn>
                              </p:par>
                            </p:childTnLst>
                          </p:cTn>
                        </p:par>
                        <p:par>
                          <p:cTn id="32" fill="hold" nodeType="afterGroup">
                            <p:stCondLst>
                              <p:cond delay="3500"/>
                            </p:stCondLst>
                            <p:childTnLst>
                              <p:par>
                                <p:cTn id="33" presetID="3" presetClass="exit" presetSubtype="10" fill="hold" grpId="0" nodeType="afterEffect">
                                  <p:stCondLst>
                                    <p:cond delay="0"/>
                                  </p:stCondLst>
                                  <p:childTnLst>
                                    <p:animEffect transition="out" filter="blinds(horizontal)">
                                      <p:cBhvr>
                                        <p:cTn id="34" dur="500"/>
                                        <p:tgtEl>
                                          <p:spTgt spid="74780"/>
                                        </p:tgtEl>
                                      </p:cBhvr>
                                    </p:animEffect>
                                    <p:set>
                                      <p:cBhvr>
                                        <p:cTn id="35" dur="1" fill="hold">
                                          <p:stCondLst>
                                            <p:cond delay="499"/>
                                          </p:stCondLst>
                                        </p:cTn>
                                        <p:tgtEl>
                                          <p:spTgt spid="74780"/>
                                        </p:tgtEl>
                                        <p:attrNameLst>
                                          <p:attrName>style.visibility</p:attrName>
                                        </p:attrNameLst>
                                      </p:cBhvr>
                                      <p:to>
                                        <p:strVal val="hidden"/>
                                      </p:to>
                                    </p:set>
                                  </p:childTnLst>
                                </p:cTn>
                              </p:par>
                            </p:childTnLst>
                          </p:cTn>
                        </p:par>
                        <p:par>
                          <p:cTn id="36" fill="hold" nodeType="afterGroup">
                            <p:stCondLst>
                              <p:cond delay="4000"/>
                            </p:stCondLst>
                            <p:childTnLst>
                              <p:par>
                                <p:cTn id="37" presetID="4" presetClass="exit" presetSubtype="16" fill="hold" grpId="0" nodeType="afterEffect">
                                  <p:stCondLst>
                                    <p:cond delay="0"/>
                                  </p:stCondLst>
                                  <p:childTnLst>
                                    <p:animEffect transition="out" filter="box(in)">
                                      <p:cBhvr>
                                        <p:cTn id="38" dur="500"/>
                                        <p:tgtEl>
                                          <p:spTgt spid="74781"/>
                                        </p:tgtEl>
                                      </p:cBhvr>
                                    </p:animEffect>
                                    <p:set>
                                      <p:cBhvr>
                                        <p:cTn id="39" dur="1" fill="hold">
                                          <p:stCondLst>
                                            <p:cond delay="499"/>
                                          </p:stCondLst>
                                        </p:cTn>
                                        <p:tgtEl>
                                          <p:spTgt spid="74781"/>
                                        </p:tgtEl>
                                        <p:attrNameLst>
                                          <p:attrName>style.visibility</p:attrName>
                                        </p:attrNameLst>
                                      </p:cBhvr>
                                      <p:to>
                                        <p:strVal val="hidden"/>
                                      </p:to>
                                    </p:set>
                                  </p:childTnLst>
                                </p:cTn>
                              </p:par>
                            </p:childTnLst>
                          </p:cTn>
                        </p:par>
                        <p:par>
                          <p:cTn id="40" fill="hold" nodeType="afterGroup">
                            <p:stCondLst>
                              <p:cond delay="4500"/>
                            </p:stCondLst>
                            <p:childTnLst>
                              <p:par>
                                <p:cTn id="41" presetID="4" presetClass="exit" presetSubtype="16" fill="hold" grpId="0" nodeType="afterEffect">
                                  <p:stCondLst>
                                    <p:cond delay="0"/>
                                  </p:stCondLst>
                                  <p:childTnLst>
                                    <p:animEffect transition="out" filter="box(in)">
                                      <p:cBhvr>
                                        <p:cTn id="42" dur="500"/>
                                        <p:tgtEl>
                                          <p:spTgt spid="74782"/>
                                        </p:tgtEl>
                                      </p:cBhvr>
                                    </p:animEffect>
                                    <p:set>
                                      <p:cBhvr>
                                        <p:cTn id="43" dur="1" fill="hold">
                                          <p:stCondLst>
                                            <p:cond delay="499"/>
                                          </p:stCondLst>
                                        </p:cTn>
                                        <p:tgtEl>
                                          <p:spTgt spid="74782"/>
                                        </p:tgtEl>
                                        <p:attrNameLst>
                                          <p:attrName>style.visibility</p:attrName>
                                        </p:attrNameLst>
                                      </p:cBhvr>
                                      <p:to>
                                        <p:strVal val="hidden"/>
                                      </p:to>
                                    </p:set>
                                  </p:childTnLst>
                                </p:cTn>
                              </p:par>
                            </p:childTnLst>
                          </p:cTn>
                        </p:par>
                        <p:par>
                          <p:cTn id="44" fill="hold" nodeType="afterGroup">
                            <p:stCondLst>
                              <p:cond delay="5000"/>
                            </p:stCondLst>
                            <p:childTnLst>
                              <p:par>
                                <p:cTn id="45" presetID="4" presetClass="exit" presetSubtype="16" fill="hold" grpId="0" nodeType="afterEffect">
                                  <p:stCondLst>
                                    <p:cond delay="0"/>
                                  </p:stCondLst>
                                  <p:childTnLst>
                                    <p:animEffect transition="out" filter="box(in)">
                                      <p:cBhvr>
                                        <p:cTn id="46" dur="500"/>
                                        <p:tgtEl>
                                          <p:spTgt spid="74769"/>
                                        </p:tgtEl>
                                      </p:cBhvr>
                                    </p:animEffect>
                                    <p:set>
                                      <p:cBhvr>
                                        <p:cTn id="47" dur="1" fill="hold">
                                          <p:stCondLst>
                                            <p:cond delay="499"/>
                                          </p:stCondLst>
                                        </p:cTn>
                                        <p:tgtEl>
                                          <p:spTgt spid="747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9" grpId="0"/>
      <p:bldP spid="74773" grpId="0"/>
      <p:bldP spid="74774" grpId="0"/>
      <p:bldP spid="74775" grpId="0"/>
      <p:bldP spid="74776" grpId="0"/>
      <p:bldP spid="74777" grpId="0"/>
      <p:bldP spid="74778" grpId="0"/>
      <p:bldP spid="74779" grpId="0"/>
      <p:bldP spid="74780" grpId="0"/>
      <p:bldP spid="74781" grpId="0"/>
      <p:bldP spid="7478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1676400" y="1577265"/>
            <a:ext cx="8610600" cy="609600"/>
          </a:xfrm>
          <a:prstGeom prst="rect">
            <a:avLst/>
          </a:prstGeom>
          <a:noFill/>
          <a:ln w="9525">
            <a:noFill/>
            <a:miter lim="800000"/>
            <a:headEnd/>
            <a:tailEnd/>
          </a:ln>
        </p:spPr>
        <p:txBody>
          <a:bodyPr/>
          <a:lstStyle/>
          <a:p>
            <a:pPr algn="ctr" eaLnBrk="1" hangingPunct="1">
              <a:lnSpc>
                <a:spcPct val="90000"/>
              </a:lnSpc>
            </a:pPr>
            <a:r>
              <a:rPr lang="en-US" sz="2800" b="1">
                <a:solidFill>
                  <a:srgbClr val="FF0000"/>
                </a:solidFill>
                <a:latin typeface="Arial" charset="0"/>
              </a:rPr>
              <a:t>Bài “Những ng</a:t>
            </a:r>
            <a:r>
              <a:rPr lang="vi-VN" sz="2800" b="1">
                <a:solidFill>
                  <a:srgbClr val="FF0000"/>
                </a:solidFill>
                <a:latin typeface="Arial" charset="0"/>
              </a:rPr>
              <a:t>ư</a:t>
            </a:r>
            <a:r>
              <a:rPr lang="en-US" sz="2800" b="1">
                <a:solidFill>
                  <a:srgbClr val="FF0000"/>
                </a:solidFill>
                <a:latin typeface="Arial" charset="0"/>
              </a:rPr>
              <a:t>ời bạn tốt”</a:t>
            </a:r>
          </a:p>
        </p:txBody>
      </p:sp>
      <p:sp>
        <p:nvSpPr>
          <p:cNvPr id="2056" name="Rectangle 8"/>
          <p:cNvSpPr>
            <a:spLocks noChangeArrowheads="1"/>
          </p:cNvSpPr>
          <p:nvPr/>
        </p:nvSpPr>
        <p:spPr bwMode="auto">
          <a:xfrm>
            <a:off x="1930400" y="2336801"/>
            <a:ext cx="8458200" cy="1287463"/>
          </a:xfrm>
          <a:prstGeom prst="rect">
            <a:avLst/>
          </a:prstGeom>
          <a:noFill/>
          <a:ln w="9525">
            <a:noFill/>
            <a:miter lim="800000"/>
            <a:headEnd/>
            <a:tailEnd/>
          </a:ln>
        </p:spPr>
        <p:txBody>
          <a:bodyPr/>
          <a:lstStyle/>
          <a:p>
            <a:pPr algn="l" eaLnBrk="1" hangingPunct="1">
              <a:lnSpc>
                <a:spcPct val="90000"/>
              </a:lnSpc>
            </a:pPr>
            <a:r>
              <a:rPr lang="en-US" sz="2400" b="1">
                <a:solidFill>
                  <a:srgbClr val="0070C0"/>
                </a:solidFill>
                <a:latin typeface="Arial" charset="0"/>
              </a:rPr>
              <a:t>   </a:t>
            </a:r>
            <a:r>
              <a:rPr lang="en-US" sz="2800" b="1" i="1">
                <a:solidFill>
                  <a:srgbClr val="0070C0"/>
                </a:solidFill>
                <a:latin typeface="Arial" charset="0"/>
              </a:rPr>
              <a:t>Đọc </a:t>
            </a:r>
            <a:r>
              <a:rPr lang="vi-VN" sz="2800" b="1" i="1">
                <a:solidFill>
                  <a:srgbClr val="0070C0"/>
                </a:solidFill>
                <a:latin typeface="Arial" charset="0"/>
              </a:rPr>
              <a:t>đ</a:t>
            </a:r>
            <a:r>
              <a:rPr lang="en-US" sz="2800" b="1" i="1">
                <a:solidFill>
                  <a:srgbClr val="0070C0"/>
                </a:solidFill>
                <a:latin typeface="Arial" charset="0"/>
              </a:rPr>
              <a:t>oạn 1, 2; trả lời câu hỏi: Điều kỳ lạ gì xảy ra khi nghệ sĩ tiếng hát giã biệt cuộc </a:t>
            </a:r>
            <a:r>
              <a:rPr lang="vi-VN" sz="2800" b="1" i="1">
                <a:solidFill>
                  <a:srgbClr val="0070C0"/>
                </a:solidFill>
                <a:latin typeface="Arial" charset="0"/>
              </a:rPr>
              <a:t>đ</a:t>
            </a:r>
            <a:r>
              <a:rPr lang="en-US" sz="2800" b="1" i="1">
                <a:solidFill>
                  <a:srgbClr val="0070C0"/>
                </a:solidFill>
                <a:latin typeface="Arial" charset="0"/>
              </a:rPr>
              <a:t>ời?</a:t>
            </a:r>
            <a:r>
              <a:rPr lang="en-US" sz="3400" b="1" i="1">
                <a:solidFill>
                  <a:srgbClr val="0070C0"/>
                </a:solidFill>
                <a:latin typeface="Arial" charset="0"/>
              </a:rPr>
              <a:t> </a:t>
            </a:r>
          </a:p>
        </p:txBody>
      </p:sp>
      <p:sp>
        <p:nvSpPr>
          <p:cNvPr id="2057" name="Rectangle 9"/>
          <p:cNvSpPr>
            <a:spLocks noChangeArrowheads="1"/>
          </p:cNvSpPr>
          <p:nvPr/>
        </p:nvSpPr>
        <p:spPr bwMode="auto">
          <a:xfrm>
            <a:off x="1231900" y="2336801"/>
            <a:ext cx="9499600" cy="990600"/>
          </a:xfrm>
          <a:prstGeom prst="rect">
            <a:avLst/>
          </a:prstGeom>
          <a:noFill/>
          <a:ln w="9525">
            <a:noFill/>
            <a:miter lim="800000"/>
            <a:headEnd/>
            <a:tailEnd/>
          </a:ln>
        </p:spPr>
        <p:txBody>
          <a:bodyPr/>
          <a:lstStyle/>
          <a:p>
            <a:pPr algn="l" eaLnBrk="1" hangingPunct="1">
              <a:lnSpc>
                <a:spcPct val="90000"/>
              </a:lnSpc>
            </a:pPr>
            <a:r>
              <a:rPr lang="en-US" sz="2800" b="1">
                <a:solidFill>
                  <a:srgbClr val="0070C0"/>
                </a:solidFill>
                <a:latin typeface="Arial" charset="0"/>
              </a:rPr>
              <a:t>   </a:t>
            </a:r>
            <a:r>
              <a:rPr lang="en-US" sz="2800" b="1" i="1">
                <a:solidFill>
                  <a:srgbClr val="0070C0"/>
                </a:solidFill>
                <a:latin typeface="Arial" charset="0"/>
              </a:rPr>
              <a:t>Đọc </a:t>
            </a:r>
            <a:r>
              <a:rPr lang="vi-VN" sz="2800" b="1" i="1">
                <a:solidFill>
                  <a:srgbClr val="0070C0"/>
                </a:solidFill>
                <a:latin typeface="Arial" charset="0"/>
              </a:rPr>
              <a:t>đ</a:t>
            </a:r>
            <a:r>
              <a:rPr lang="en-US" sz="2800" b="1" i="1">
                <a:solidFill>
                  <a:srgbClr val="0070C0"/>
                </a:solidFill>
                <a:latin typeface="Arial" charset="0"/>
              </a:rPr>
              <a:t>oạn 3, 4; Em có suy nghĩ gì về cách </a:t>
            </a:r>
            <a:r>
              <a:rPr lang="vi-VN" sz="2800" b="1" i="1">
                <a:solidFill>
                  <a:srgbClr val="0070C0"/>
                </a:solidFill>
                <a:latin typeface="Arial" charset="0"/>
              </a:rPr>
              <a:t>đ</a:t>
            </a:r>
            <a:r>
              <a:rPr lang="en-US" sz="2800" b="1" i="1">
                <a:solidFill>
                  <a:srgbClr val="0070C0"/>
                </a:solidFill>
                <a:latin typeface="Arial" charset="0"/>
              </a:rPr>
              <a:t>ối xử của </a:t>
            </a:r>
            <a:r>
              <a:rPr lang="vi-VN" sz="2800" b="1" i="1">
                <a:solidFill>
                  <a:srgbClr val="0070C0"/>
                </a:solidFill>
                <a:latin typeface="Arial" charset="0"/>
              </a:rPr>
              <a:t>đ</a:t>
            </a:r>
            <a:r>
              <a:rPr lang="en-US" sz="2800" b="1" i="1">
                <a:solidFill>
                  <a:srgbClr val="0070C0"/>
                </a:solidFill>
                <a:latin typeface="Arial" charset="0"/>
              </a:rPr>
              <a:t>ám thuỷ thủ và </a:t>
            </a:r>
            <a:r>
              <a:rPr lang="vi-VN" sz="2800" b="1" i="1">
                <a:solidFill>
                  <a:srgbClr val="0070C0"/>
                </a:solidFill>
                <a:latin typeface="Arial" charset="0"/>
              </a:rPr>
              <a:t>đ</a:t>
            </a:r>
            <a:r>
              <a:rPr lang="en-US" sz="2800" b="1" i="1">
                <a:solidFill>
                  <a:srgbClr val="0070C0"/>
                </a:solidFill>
                <a:latin typeface="Arial" charset="0"/>
              </a:rPr>
              <a:t>àn cá heo </a:t>
            </a:r>
            <a:r>
              <a:rPr lang="vi-VN" sz="2800" b="1" i="1">
                <a:solidFill>
                  <a:srgbClr val="0070C0"/>
                </a:solidFill>
                <a:latin typeface="Arial" charset="0"/>
              </a:rPr>
              <a:t>đ</a:t>
            </a:r>
            <a:r>
              <a:rPr lang="en-US" sz="2800" b="1" i="1">
                <a:solidFill>
                  <a:srgbClr val="0070C0"/>
                </a:solidFill>
                <a:latin typeface="Arial" charset="0"/>
              </a:rPr>
              <a:t>ối với nghệ sĩ A-ri-ôn?</a:t>
            </a:r>
            <a:r>
              <a:rPr lang="en-US" sz="2800" b="1">
                <a:solidFill>
                  <a:srgbClr val="0070C0"/>
                </a:solidFill>
                <a:latin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500" fill="hold"/>
                                        <p:tgtEl>
                                          <p:spTgt spid="2055"/>
                                        </p:tgtEl>
                                        <p:attrNameLst>
                                          <p:attrName>ppt_w</p:attrName>
                                        </p:attrNameLst>
                                      </p:cBhvr>
                                      <p:tavLst>
                                        <p:tav tm="0">
                                          <p:val>
                                            <p:fltVal val="0"/>
                                          </p:val>
                                        </p:tav>
                                        <p:tav tm="100000">
                                          <p:val>
                                            <p:strVal val="#ppt_w"/>
                                          </p:val>
                                        </p:tav>
                                      </p:tavLst>
                                    </p:anim>
                                    <p:anim calcmode="lin" valueType="num">
                                      <p:cBhvr>
                                        <p:cTn id="8" dur="500" fill="hold"/>
                                        <p:tgtEl>
                                          <p:spTgt spid="2055"/>
                                        </p:tgtEl>
                                        <p:attrNameLst>
                                          <p:attrName>ppt_h</p:attrName>
                                        </p:attrNameLst>
                                      </p:cBhvr>
                                      <p:tavLst>
                                        <p:tav tm="0">
                                          <p:val>
                                            <p:fltVal val="0"/>
                                          </p:val>
                                        </p:tav>
                                        <p:tav tm="100000">
                                          <p:val>
                                            <p:strVal val="#ppt_h"/>
                                          </p:val>
                                        </p:tav>
                                      </p:tavLst>
                                    </p:anim>
                                    <p:animEffect transition="in" filter="fade">
                                      <p:cBhvr>
                                        <p:cTn id="9" dur="500"/>
                                        <p:tgtEl>
                                          <p:spTgt spid="205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56"/>
                                        </p:tgtEl>
                                        <p:attrNameLst>
                                          <p:attrName>style.visibility</p:attrName>
                                        </p:attrNameLst>
                                      </p:cBhvr>
                                      <p:to>
                                        <p:strVal val="visible"/>
                                      </p:to>
                                    </p:set>
                                    <p:anim calcmode="lin" valueType="num">
                                      <p:cBhvr additive="base">
                                        <p:cTn id="14" dur="500" fill="hold"/>
                                        <p:tgtEl>
                                          <p:spTgt spid="2056"/>
                                        </p:tgtEl>
                                        <p:attrNameLst>
                                          <p:attrName>ppt_x</p:attrName>
                                        </p:attrNameLst>
                                      </p:cBhvr>
                                      <p:tavLst>
                                        <p:tav tm="0">
                                          <p:val>
                                            <p:strVal val="#ppt_x"/>
                                          </p:val>
                                        </p:tav>
                                        <p:tav tm="100000">
                                          <p:val>
                                            <p:strVal val="#ppt_x"/>
                                          </p:val>
                                        </p:tav>
                                      </p:tavLst>
                                    </p:anim>
                                    <p:anim calcmode="lin" valueType="num">
                                      <p:cBhvr additive="base">
                                        <p:cTn id="15"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grpId="1" nodeType="clickEffect">
                                  <p:stCondLst>
                                    <p:cond delay="0"/>
                                  </p:stCondLst>
                                  <p:childTnLst>
                                    <p:animEffect transition="out" filter="diamond(in)">
                                      <p:cBhvr>
                                        <p:cTn id="19" dur="500"/>
                                        <p:tgtEl>
                                          <p:spTgt spid="2056"/>
                                        </p:tgtEl>
                                      </p:cBhvr>
                                    </p:animEffect>
                                    <p:set>
                                      <p:cBhvr>
                                        <p:cTn id="20" dur="1" fill="hold">
                                          <p:stCondLst>
                                            <p:cond delay="499"/>
                                          </p:stCondLst>
                                        </p:cTn>
                                        <p:tgtEl>
                                          <p:spTgt spid="2056"/>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2057"/>
                                        </p:tgtEl>
                                        <p:attrNameLst>
                                          <p:attrName>style.visibility</p:attrName>
                                        </p:attrNameLst>
                                      </p:cBhvr>
                                      <p:to>
                                        <p:strVal val="visible"/>
                                      </p:to>
                                    </p:set>
                                    <p:anim calcmode="lin" valueType="num">
                                      <p:cBhvr additive="base">
                                        <p:cTn id="23" dur="500" fill="hold"/>
                                        <p:tgtEl>
                                          <p:spTgt spid="2057"/>
                                        </p:tgtEl>
                                        <p:attrNameLst>
                                          <p:attrName>ppt_x</p:attrName>
                                        </p:attrNameLst>
                                      </p:cBhvr>
                                      <p:tavLst>
                                        <p:tav tm="0">
                                          <p:val>
                                            <p:strVal val="#ppt_x"/>
                                          </p:val>
                                        </p:tav>
                                        <p:tav tm="100000">
                                          <p:val>
                                            <p:strVal val="#ppt_x"/>
                                          </p:val>
                                        </p:tav>
                                      </p:tavLst>
                                    </p:anim>
                                    <p:anim calcmode="lin" valueType="num">
                                      <p:cBhvr additive="base">
                                        <p:cTn id="24"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P spid="2056" grpId="1"/>
      <p:bldP spid="20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644901" y="487364"/>
            <a:ext cx="15652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Trên sông Đà</a:t>
            </a:r>
          </a:p>
        </p:txBody>
      </p:sp>
      <p:sp>
        <p:nvSpPr>
          <p:cNvPr id="75779" name="Text Box 3"/>
          <p:cNvSpPr txBox="1">
            <a:spLocks noChangeArrowheads="1"/>
          </p:cNvSpPr>
          <p:nvPr/>
        </p:nvSpPr>
        <p:spPr bwMode="auto">
          <a:xfrm>
            <a:off x="3644901" y="792164"/>
            <a:ext cx="25939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đêm trăng chơi vơi</a:t>
            </a:r>
          </a:p>
        </p:txBody>
      </p:sp>
      <p:sp>
        <p:nvSpPr>
          <p:cNvPr id="75780" name="Text Box 4"/>
          <p:cNvSpPr txBox="1">
            <a:spLocks noChangeArrowheads="1"/>
          </p:cNvSpPr>
          <p:nvPr/>
        </p:nvSpPr>
        <p:spPr bwMode="auto">
          <a:xfrm>
            <a:off x="3644900" y="1173164"/>
            <a:ext cx="316388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Tôi đã nghe tiếng ba-la-lai-ca</a:t>
            </a:r>
          </a:p>
        </p:txBody>
      </p:sp>
      <p:sp>
        <p:nvSpPr>
          <p:cNvPr id="22533"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a:t>
            </a:r>
          </a:p>
        </p:txBody>
      </p:sp>
      <p:sp>
        <p:nvSpPr>
          <p:cNvPr id="75782" name="Text Box 6"/>
          <p:cNvSpPr txBox="1">
            <a:spLocks noChangeArrowheads="1"/>
          </p:cNvSpPr>
          <p:nvPr/>
        </p:nvSpPr>
        <p:spPr bwMode="auto">
          <a:xfrm>
            <a:off x="3644900" y="1554164"/>
            <a:ext cx="37401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cô gái Nga mái tóc màu hạt dẻ</a:t>
            </a:r>
          </a:p>
        </p:txBody>
      </p:sp>
      <p:sp>
        <p:nvSpPr>
          <p:cNvPr id="75783" name="Text Box 7"/>
          <p:cNvSpPr txBox="1">
            <a:spLocks noChangeArrowheads="1"/>
          </p:cNvSpPr>
          <p:nvPr/>
        </p:nvSpPr>
        <p:spPr bwMode="auto">
          <a:xfrm>
            <a:off x="3644901" y="1935164"/>
            <a:ext cx="424021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Ngón tay đan trên những sợi dây đồng.</a:t>
            </a:r>
          </a:p>
        </p:txBody>
      </p:sp>
      <p:sp>
        <p:nvSpPr>
          <p:cNvPr id="22536"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Lúc ấy</a:t>
            </a:r>
          </a:p>
        </p:txBody>
      </p:sp>
      <p:sp>
        <p:nvSpPr>
          <p:cNvPr id="75785" name="Text Box 9"/>
          <p:cNvSpPr txBox="1">
            <a:spLocks noChangeArrowheads="1"/>
          </p:cNvSpPr>
          <p:nvPr/>
        </p:nvSpPr>
        <p:spPr bwMode="auto">
          <a:xfrm>
            <a:off x="3644900" y="2774950"/>
            <a:ext cx="443230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Cả công trường say ngủ cạnh dòng sông</a:t>
            </a:r>
          </a:p>
        </p:txBody>
      </p:sp>
      <p:sp>
        <p:nvSpPr>
          <p:cNvPr id="75786" name="Text Box 10"/>
          <p:cNvSpPr txBox="1">
            <a:spLocks noChangeArrowheads="1"/>
          </p:cNvSpPr>
          <p:nvPr/>
        </p:nvSpPr>
        <p:spPr bwMode="auto">
          <a:xfrm>
            <a:off x="3644900" y="3141664"/>
            <a:ext cx="45148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tháp khoan nhô lên trời ngẫm nghĩ</a:t>
            </a:r>
          </a:p>
        </p:txBody>
      </p:sp>
      <p:sp>
        <p:nvSpPr>
          <p:cNvPr id="75787" name="Text Box 11"/>
          <p:cNvSpPr txBox="1">
            <a:spLocks noChangeArrowheads="1"/>
          </p:cNvSpPr>
          <p:nvPr/>
        </p:nvSpPr>
        <p:spPr bwMode="auto">
          <a:xfrm>
            <a:off x="3644901" y="3508375"/>
            <a:ext cx="4786313"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xe ủi, xe ben sóng vai nhau nằm nghĩ</a:t>
            </a:r>
          </a:p>
        </p:txBody>
      </p:sp>
      <p:sp>
        <p:nvSpPr>
          <p:cNvPr id="75788" name="Text Box 12"/>
          <p:cNvSpPr txBox="1">
            <a:spLocks noChangeArrowheads="1"/>
          </p:cNvSpPr>
          <p:nvPr/>
        </p:nvSpPr>
        <p:spPr bwMode="auto">
          <a:xfrm>
            <a:off x="3644900" y="3875089"/>
            <a:ext cx="30178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Chỉ còn tiếng đàn ngân nga</a:t>
            </a:r>
          </a:p>
        </p:txBody>
      </p:sp>
      <p:sp>
        <p:nvSpPr>
          <p:cNvPr id="75789" name="Text Box 13"/>
          <p:cNvSpPr txBox="1">
            <a:spLocks noChangeArrowheads="1"/>
          </p:cNvSpPr>
          <p:nvPr/>
        </p:nvSpPr>
        <p:spPr bwMode="auto">
          <a:xfrm>
            <a:off x="3644901" y="4241800"/>
            <a:ext cx="41687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Với một dòng trăng lấp loáng sông Đà.</a:t>
            </a:r>
          </a:p>
        </p:txBody>
      </p:sp>
      <p:sp>
        <p:nvSpPr>
          <p:cNvPr id="22542"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Ngày mai</a:t>
            </a:r>
          </a:p>
        </p:txBody>
      </p:sp>
      <p:sp>
        <p:nvSpPr>
          <p:cNvPr id="75791" name="Text Box 15"/>
          <p:cNvSpPr txBox="1">
            <a:spLocks noChangeArrowheads="1"/>
          </p:cNvSpPr>
          <p:nvPr/>
        </p:nvSpPr>
        <p:spPr bwMode="auto">
          <a:xfrm>
            <a:off x="3644900" y="5148264"/>
            <a:ext cx="37036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Chiếc đập lớn nối liền hai khối núi</a:t>
            </a:r>
          </a:p>
        </p:txBody>
      </p:sp>
      <p:sp>
        <p:nvSpPr>
          <p:cNvPr id="75792" name="Text Box 16"/>
          <p:cNvSpPr txBox="1">
            <a:spLocks noChangeArrowheads="1"/>
          </p:cNvSpPr>
          <p:nvPr/>
        </p:nvSpPr>
        <p:spPr bwMode="auto">
          <a:xfrm>
            <a:off x="3644901" y="5514975"/>
            <a:ext cx="40735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Biển sẽ nằm bỡ ngỡ giữa cao nguyên</a:t>
            </a:r>
          </a:p>
        </p:txBody>
      </p:sp>
      <p:sp>
        <p:nvSpPr>
          <p:cNvPr id="75793"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Từ công trình thủy điện lớn đầu tiên.</a:t>
            </a:r>
          </a:p>
        </p:txBody>
      </p:sp>
      <p:sp>
        <p:nvSpPr>
          <p:cNvPr id="75794" name="Text Box 18"/>
          <p:cNvSpPr txBox="1">
            <a:spLocks noChangeArrowheads="1"/>
          </p:cNvSpPr>
          <p:nvPr/>
        </p:nvSpPr>
        <p:spPr bwMode="auto">
          <a:xfrm>
            <a:off x="3644901" y="5881689"/>
            <a:ext cx="390842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 chia ánh sáng đi muôn ngả</a:t>
            </a:r>
          </a:p>
        </p:txBody>
      </p:sp>
      <p:pic>
        <p:nvPicPr>
          <p:cNvPr id="22547" name="Picture 19" descr="Bouquet"/>
          <p:cNvPicPr>
            <a:picLocks noChangeAspect="1" noChangeArrowheads="1"/>
          </p:cNvPicPr>
          <p:nvPr/>
        </p:nvPicPr>
        <p:blipFill>
          <a:blip r:embed="rId3"/>
          <a:srcRect/>
          <a:stretch>
            <a:fillRect/>
          </a:stretch>
        </p:blipFill>
        <p:spPr bwMode="auto">
          <a:xfrm rot="1737344">
            <a:off x="8382001" y="4000500"/>
            <a:ext cx="2028825" cy="2857500"/>
          </a:xfrm>
          <a:prstGeom prst="rect">
            <a:avLst/>
          </a:prstGeom>
          <a:noFill/>
          <a:ln w="9525">
            <a:noFill/>
            <a:miter lim="800000"/>
            <a:headEnd/>
            <a:tailEnd/>
          </a:ln>
        </p:spPr>
      </p:pic>
      <p:sp>
        <p:nvSpPr>
          <p:cNvPr id="22548" name="WordArt 20"/>
          <p:cNvSpPr>
            <a:spLocks noChangeArrowheads="1" noChangeShapeType="1" noTextEdit="1"/>
          </p:cNvSpPr>
          <p:nvPr/>
        </p:nvSpPr>
        <p:spPr bwMode="auto">
          <a:xfrm>
            <a:off x="2667000" y="1"/>
            <a:ext cx="7162800" cy="523875"/>
          </a:xfrm>
          <a:prstGeom prst="rect">
            <a:avLst/>
          </a:prstGeom>
        </p:spPr>
        <p:txBody>
          <a:bodyPr wrap="none" fromWordArt="1">
            <a:prstTxWarp prst="textPlain">
              <a:avLst>
                <a:gd name="adj" fmla="val 50000"/>
              </a:avLst>
            </a:prstTxWarp>
          </a:bodyPr>
          <a:lstStyle/>
          <a:p>
            <a:r>
              <a:rPr lang="vi-VN" sz="3600" kern="10">
                <a:ln w="9525">
                  <a:solidFill>
                    <a:srgbClr val="FF6600"/>
                  </a:solidFill>
                  <a:round/>
                  <a:headEnd/>
                  <a:tailEnd/>
                </a:ln>
                <a:solidFill>
                  <a:srgbClr val="FF00FF"/>
                </a:solidFill>
                <a:latin typeface="Arial"/>
                <a:cs typeface="Arial"/>
              </a:rPr>
              <a:t>Tiếng đàn ba-la-lai-ca trên sông Đà</a:t>
            </a:r>
            <a:endParaRPr lang="en-US" sz="3600" kern="10">
              <a:ln w="9525">
                <a:solidFill>
                  <a:srgbClr val="FF6600"/>
                </a:solidFill>
                <a:round/>
                <a:headEnd/>
                <a:tailEnd/>
              </a:ln>
              <a:solidFill>
                <a:srgbClr val="FF00FF"/>
              </a:solidFill>
              <a:latin typeface="Arial"/>
              <a:cs typeface="Arial"/>
            </a:endParaRPr>
          </a:p>
        </p:txBody>
      </p:sp>
    </p:spTree>
  </p:cSld>
  <p:clrMapOvr>
    <a:masterClrMapping/>
  </p:clrMapOvr>
  <p:transition spd="med">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75779"/>
                                        </p:tgtEl>
                                      </p:cBhvr>
                                    </p:animEffect>
                                    <p:set>
                                      <p:cBhvr>
                                        <p:cTn id="7" dur="1" fill="hold">
                                          <p:stCondLst>
                                            <p:cond delay="1999"/>
                                          </p:stCondLst>
                                        </p:cTn>
                                        <p:tgtEl>
                                          <p:spTgt spid="75779"/>
                                        </p:tgtEl>
                                        <p:attrNameLst>
                                          <p:attrName>style.visibility</p:attrName>
                                        </p:attrNameLst>
                                      </p:cBhvr>
                                      <p:to>
                                        <p:strVal val="hidden"/>
                                      </p:to>
                                    </p:set>
                                  </p:childTnLst>
                                </p:cTn>
                              </p:par>
                            </p:childTnLst>
                          </p:cTn>
                        </p:par>
                        <p:par>
                          <p:cTn id="8" fill="hold" nodeType="afterGroup">
                            <p:stCondLst>
                              <p:cond delay="2000"/>
                            </p:stCondLst>
                            <p:childTnLst>
                              <p:par>
                                <p:cTn id="9" presetID="8" presetClass="exit" presetSubtype="16" fill="hold" grpId="0" nodeType="afterEffect">
                                  <p:stCondLst>
                                    <p:cond delay="0"/>
                                  </p:stCondLst>
                                  <p:childTnLst>
                                    <p:animEffect transition="out" filter="diamond(in)">
                                      <p:cBhvr>
                                        <p:cTn id="10" dur="2000"/>
                                        <p:tgtEl>
                                          <p:spTgt spid="75780"/>
                                        </p:tgtEl>
                                      </p:cBhvr>
                                    </p:animEffect>
                                    <p:set>
                                      <p:cBhvr>
                                        <p:cTn id="11" dur="1" fill="hold">
                                          <p:stCondLst>
                                            <p:cond delay="1999"/>
                                          </p:stCondLst>
                                        </p:cTn>
                                        <p:tgtEl>
                                          <p:spTgt spid="75780"/>
                                        </p:tgtEl>
                                        <p:attrNameLst>
                                          <p:attrName>style.visibility</p:attrName>
                                        </p:attrNameLst>
                                      </p:cBhvr>
                                      <p:to>
                                        <p:strVal val="hidden"/>
                                      </p:to>
                                    </p:set>
                                  </p:childTnLst>
                                </p:cTn>
                              </p:par>
                            </p:childTnLst>
                          </p:cTn>
                        </p:par>
                        <p:par>
                          <p:cTn id="12" fill="hold" nodeType="afterGroup">
                            <p:stCondLst>
                              <p:cond delay="4000"/>
                            </p:stCondLst>
                            <p:childTnLst>
                              <p:par>
                                <p:cTn id="13" presetID="8" presetClass="exit" presetSubtype="16" fill="hold" grpId="0" nodeType="afterEffect">
                                  <p:stCondLst>
                                    <p:cond delay="0"/>
                                  </p:stCondLst>
                                  <p:childTnLst>
                                    <p:animEffect transition="out" filter="diamond(in)">
                                      <p:cBhvr>
                                        <p:cTn id="14" dur="2000"/>
                                        <p:tgtEl>
                                          <p:spTgt spid="75782"/>
                                        </p:tgtEl>
                                      </p:cBhvr>
                                    </p:animEffect>
                                    <p:set>
                                      <p:cBhvr>
                                        <p:cTn id="15" dur="1" fill="hold">
                                          <p:stCondLst>
                                            <p:cond delay="1999"/>
                                          </p:stCondLst>
                                        </p:cTn>
                                        <p:tgtEl>
                                          <p:spTgt spid="75782"/>
                                        </p:tgtEl>
                                        <p:attrNameLst>
                                          <p:attrName>style.visibility</p:attrName>
                                        </p:attrNameLst>
                                      </p:cBhvr>
                                      <p:to>
                                        <p:strVal val="hidden"/>
                                      </p:to>
                                    </p:set>
                                  </p:childTnLst>
                                </p:cTn>
                              </p:par>
                            </p:childTnLst>
                          </p:cTn>
                        </p:par>
                        <p:par>
                          <p:cTn id="16" fill="hold" nodeType="afterGroup">
                            <p:stCondLst>
                              <p:cond delay="6000"/>
                            </p:stCondLst>
                            <p:childTnLst>
                              <p:par>
                                <p:cTn id="17" presetID="8" presetClass="exit" presetSubtype="16" fill="hold" grpId="0" nodeType="afterEffect">
                                  <p:stCondLst>
                                    <p:cond delay="0"/>
                                  </p:stCondLst>
                                  <p:childTnLst>
                                    <p:animEffect transition="out" filter="diamond(in)">
                                      <p:cBhvr>
                                        <p:cTn id="18" dur="2000"/>
                                        <p:tgtEl>
                                          <p:spTgt spid="75783"/>
                                        </p:tgtEl>
                                      </p:cBhvr>
                                    </p:animEffect>
                                    <p:set>
                                      <p:cBhvr>
                                        <p:cTn id="19" dur="1" fill="hold">
                                          <p:stCondLst>
                                            <p:cond delay="1999"/>
                                          </p:stCondLst>
                                        </p:cTn>
                                        <p:tgtEl>
                                          <p:spTgt spid="75783"/>
                                        </p:tgtEl>
                                        <p:attrNameLst>
                                          <p:attrName>style.visibility</p:attrName>
                                        </p:attrNameLst>
                                      </p:cBhvr>
                                      <p:to>
                                        <p:strVal val="hidden"/>
                                      </p:to>
                                    </p:set>
                                  </p:childTnLst>
                                </p:cTn>
                              </p:par>
                            </p:childTnLst>
                          </p:cTn>
                        </p:par>
                        <p:par>
                          <p:cTn id="20" fill="hold" nodeType="afterGroup">
                            <p:stCondLst>
                              <p:cond delay="8000"/>
                            </p:stCondLst>
                            <p:childTnLst>
                              <p:par>
                                <p:cTn id="21" presetID="5" presetClass="exit" presetSubtype="10" fill="hold" grpId="0" nodeType="afterEffect">
                                  <p:stCondLst>
                                    <p:cond delay="0"/>
                                  </p:stCondLst>
                                  <p:childTnLst>
                                    <p:animEffect transition="out" filter="checkerboard(across)">
                                      <p:cBhvr>
                                        <p:cTn id="22" dur="1000"/>
                                        <p:tgtEl>
                                          <p:spTgt spid="75785"/>
                                        </p:tgtEl>
                                      </p:cBhvr>
                                    </p:animEffect>
                                    <p:set>
                                      <p:cBhvr>
                                        <p:cTn id="23" dur="1" fill="hold">
                                          <p:stCondLst>
                                            <p:cond delay="999"/>
                                          </p:stCondLst>
                                        </p:cTn>
                                        <p:tgtEl>
                                          <p:spTgt spid="75785"/>
                                        </p:tgtEl>
                                        <p:attrNameLst>
                                          <p:attrName>style.visibility</p:attrName>
                                        </p:attrNameLst>
                                      </p:cBhvr>
                                      <p:to>
                                        <p:strVal val="hidden"/>
                                      </p:to>
                                    </p:set>
                                  </p:childTnLst>
                                </p:cTn>
                              </p:par>
                            </p:childTnLst>
                          </p:cTn>
                        </p:par>
                        <p:par>
                          <p:cTn id="24" fill="hold" nodeType="afterGroup">
                            <p:stCondLst>
                              <p:cond delay="9000"/>
                            </p:stCondLst>
                            <p:childTnLst>
                              <p:par>
                                <p:cTn id="25" presetID="5" presetClass="exit" presetSubtype="10" fill="hold" grpId="0" nodeType="afterEffect">
                                  <p:stCondLst>
                                    <p:cond delay="0"/>
                                  </p:stCondLst>
                                  <p:childTnLst>
                                    <p:animEffect transition="out" filter="checkerboard(across)">
                                      <p:cBhvr>
                                        <p:cTn id="26" dur="1000"/>
                                        <p:tgtEl>
                                          <p:spTgt spid="75786"/>
                                        </p:tgtEl>
                                      </p:cBhvr>
                                    </p:animEffect>
                                    <p:set>
                                      <p:cBhvr>
                                        <p:cTn id="27" dur="1" fill="hold">
                                          <p:stCondLst>
                                            <p:cond delay="999"/>
                                          </p:stCondLst>
                                        </p:cTn>
                                        <p:tgtEl>
                                          <p:spTgt spid="75786"/>
                                        </p:tgtEl>
                                        <p:attrNameLst>
                                          <p:attrName>style.visibility</p:attrName>
                                        </p:attrNameLst>
                                      </p:cBhvr>
                                      <p:to>
                                        <p:strVal val="hidden"/>
                                      </p:to>
                                    </p:set>
                                  </p:childTnLst>
                                </p:cTn>
                              </p:par>
                            </p:childTnLst>
                          </p:cTn>
                        </p:par>
                        <p:par>
                          <p:cTn id="28" fill="hold" nodeType="afterGroup">
                            <p:stCondLst>
                              <p:cond delay="10000"/>
                            </p:stCondLst>
                            <p:childTnLst>
                              <p:par>
                                <p:cTn id="29" presetID="5" presetClass="exit" presetSubtype="10" fill="hold" grpId="0" nodeType="afterEffect">
                                  <p:stCondLst>
                                    <p:cond delay="0"/>
                                  </p:stCondLst>
                                  <p:childTnLst>
                                    <p:animEffect transition="out" filter="checkerboard(across)">
                                      <p:cBhvr>
                                        <p:cTn id="30" dur="1000"/>
                                        <p:tgtEl>
                                          <p:spTgt spid="75787"/>
                                        </p:tgtEl>
                                      </p:cBhvr>
                                    </p:animEffect>
                                    <p:set>
                                      <p:cBhvr>
                                        <p:cTn id="31" dur="1" fill="hold">
                                          <p:stCondLst>
                                            <p:cond delay="999"/>
                                          </p:stCondLst>
                                        </p:cTn>
                                        <p:tgtEl>
                                          <p:spTgt spid="75787"/>
                                        </p:tgtEl>
                                        <p:attrNameLst>
                                          <p:attrName>style.visibility</p:attrName>
                                        </p:attrNameLst>
                                      </p:cBhvr>
                                      <p:to>
                                        <p:strVal val="hidden"/>
                                      </p:to>
                                    </p:set>
                                  </p:childTnLst>
                                </p:cTn>
                              </p:par>
                            </p:childTnLst>
                          </p:cTn>
                        </p:par>
                        <p:par>
                          <p:cTn id="32" fill="hold" nodeType="afterGroup">
                            <p:stCondLst>
                              <p:cond delay="11000"/>
                            </p:stCondLst>
                            <p:childTnLst>
                              <p:par>
                                <p:cTn id="33" presetID="5" presetClass="exit" presetSubtype="10" fill="hold" grpId="0" nodeType="afterEffect">
                                  <p:stCondLst>
                                    <p:cond delay="0"/>
                                  </p:stCondLst>
                                  <p:childTnLst>
                                    <p:animEffect transition="out" filter="checkerboard(across)">
                                      <p:cBhvr>
                                        <p:cTn id="34" dur="1000"/>
                                        <p:tgtEl>
                                          <p:spTgt spid="75788"/>
                                        </p:tgtEl>
                                      </p:cBhvr>
                                    </p:animEffect>
                                    <p:set>
                                      <p:cBhvr>
                                        <p:cTn id="35" dur="1" fill="hold">
                                          <p:stCondLst>
                                            <p:cond delay="999"/>
                                          </p:stCondLst>
                                        </p:cTn>
                                        <p:tgtEl>
                                          <p:spTgt spid="75788"/>
                                        </p:tgtEl>
                                        <p:attrNameLst>
                                          <p:attrName>style.visibility</p:attrName>
                                        </p:attrNameLst>
                                      </p:cBhvr>
                                      <p:to>
                                        <p:strVal val="hidden"/>
                                      </p:to>
                                    </p:set>
                                  </p:childTnLst>
                                </p:cTn>
                              </p:par>
                            </p:childTnLst>
                          </p:cTn>
                        </p:par>
                        <p:par>
                          <p:cTn id="36" fill="hold" nodeType="afterGroup">
                            <p:stCondLst>
                              <p:cond delay="12000"/>
                            </p:stCondLst>
                            <p:childTnLst>
                              <p:par>
                                <p:cTn id="37" presetID="5" presetClass="exit" presetSubtype="10" fill="hold" grpId="0" nodeType="afterEffect">
                                  <p:stCondLst>
                                    <p:cond delay="0"/>
                                  </p:stCondLst>
                                  <p:childTnLst>
                                    <p:animEffect transition="out" filter="checkerboard(across)">
                                      <p:cBhvr>
                                        <p:cTn id="38" dur="1000"/>
                                        <p:tgtEl>
                                          <p:spTgt spid="75789"/>
                                        </p:tgtEl>
                                      </p:cBhvr>
                                    </p:animEffect>
                                    <p:set>
                                      <p:cBhvr>
                                        <p:cTn id="39" dur="1" fill="hold">
                                          <p:stCondLst>
                                            <p:cond delay="999"/>
                                          </p:stCondLst>
                                        </p:cTn>
                                        <p:tgtEl>
                                          <p:spTgt spid="75789"/>
                                        </p:tgtEl>
                                        <p:attrNameLst>
                                          <p:attrName>style.visibility</p:attrName>
                                        </p:attrNameLst>
                                      </p:cBhvr>
                                      <p:to>
                                        <p:strVal val="hidden"/>
                                      </p:to>
                                    </p:set>
                                  </p:childTnLst>
                                </p:cTn>
                              </p:par>
                            </p:childTnLst>
                          </p:cTn>
                        </p:par>
                        <p:par>
                          <p:cTn id="40" fill="hold" nodeType="afterGroup">
                            <p:stCondLst>
                              <p:cond delay="13000"/>
                            </p:stCondLst>
                            <p:childTnLst>
                              <p:par>
                                <p:cTn id="41" presetID="14" presetClass="exit" presetSubtype="10" fill="hold" grpId="0" nodeType="afterEffect">
                                  <p:stCondLst>
                                    <p:cond delay="0"/>
                                  </p:stCondLst>
                                  <p:childTnLst>
                                    <p:animEffect transition="out" filter="randombar(horizontal)">
                                      <p:cBhvr>
                                        <p:cTn id="42" dur="500"/>
                                        <p:tgtEl>
                                          <p:spTgt spid="75791"/>
                                        </p:tgtEl>
                                      </p:cBhvr>
                                    </p:animEffect>
                                    <p:set>
                                      <p:cBhvr>
                                        <p:cTn id="43" dur="1" fill="hold">
                                          <p:stCondLst>
                                            <p:cond delay="499"/>
                                          </p:stCondLst>
                                        </p:cTn>
                                        <p:tgtEl>
                                          <p:spTgt spid="75791"/>
                                        </p:tgtEl>
                                        <p:attrNameLst>
                                          <p:attrName>style.visibility</p:attrName>
                                        </p:attrNameLst>
                                      </p:cBhvr>
                                      <p:to>
                                        <p:strVal val="hidden"/>
                                      </p:to>
                                    </p:set>
                                  </p:childTnLst>
                                </p:cTn>
                              </p:par>
                            </p:childTnLst>
                          </p:cTn>
                        </p:par>
                        <p:par>
                          <p:cTn id="44" fill="hold" nodeType="afterGroup">
                            <p:stCondLst>
                              <p:cond delay="13500"/>
                            </p:stCondLst>
                            <p:childTnLst>
                              <p:par>
                                <p:cTn id="45" presetID="14" presetClass="exit" presetSubtype="10" fill="hold" grpId="0" nodeType="afterEffect">
                                  <p:stCondLst>
                                    <p:cond delay="0"/>
                                  </p:stCondLst>
                                  <p:childTnLst>
                                    <p:animEffect transition="out" filter="randombar(horizontal)">
                                      <p:cBhvr>
                                        <p:cTn id="46" dur="500"/>
                                        <p:tgtEl>
                                          <p:spTgt spid="75792"/>
                                        </p:tgtEl>
                                      </p:cBhvr>
                                    </p:animEffect>
                                    <p:set>
                                      <p:cBhvr>
                                        <p:cTn id="47" dur="1" fill="hold">
                                          <p:stCondLst>
                                            <p:cond delay="499"/>
                                          </p:stCondLst>
                                        </p:cTn>
                                        <p:tgtEl>
                                          <p:spTgt spid="75792"/>
                                        </p:tgtEl>
                                        <p:attrNameLst>
                                          <p:attrName>style.visibility</p:attrName>
                                        </p:attrNameLst>
                                      </p:cBhvr>
                                      <p:to>
                                        <p:strVal val="hidden"/>
                                      </p:to>
                                    </p:set>
                                  </p:childTnLst>
                                </p:cTn>
                              </p:par>
                            </p:childTnLst>
                          </p:cTn>
                        </p:par>
                        <p:par>
                          <p:cTn id="48" fill="hold" nodeType="afterGroup">
                            <p:stCondLst>
                              <p:cond delay="14000"/>
                            </p:stCondLst>
                            <p:childTnLst>
                              <p:par>
                                <p:cTn id="49" presetID="14" presetClass="exit" presetSubtype="10" fill="hold" grpId="0" nodeType="afterEffect">
                                  <p:stCondLst>
                                    <p:cond delay="0"/>
                                  </p:stCondLst>
                                  <p:childTnLst>
                                    <p:animEffect transition="out" filter="randombar(horizontal)">
                                      <p:cBhvr>
                                        <p:cTn id="50" dur="500"/>
                                        <p:tgtEl>
                                          <p:spTgt spid="75794"/>
                                        </p:tgtEl>
                                      </p:cBhvr>
                                    </p:animEffect>
                                    <p:set>
                                      <p:cBhvr>
                                        <p:cTn id="51" dur="1" fill="hold">
                                          <p:stCondLst>
                                            <p:cond delay="499"/>
                                          </p:stCondLst>
                                        </p:cTn>
                                        <p:tgtEl>
                                          <p:spTgt spid="75794"/>
                                        </p:tgtEl>
                                        <p:attrNameLst>
                                          <p:attrName>style.visibility</p:attrName>
                                        </p:attrNameLst>
                                      </p:cBhvr>
                                      <p:to>
                                        <p:strVal val="hidden"/>
                                      </p:to>
                                    </p:set>
                                  </p:childTnLst>
                                </p:cTn>
                              </p:par>
                            </p:childTnLst>
                          </p:cTn>
                        </p:par>
                        <p:par>
                          <p:cTn id="52" fill="hold" nodeType="afterGroup">
                            <p:stCondLst>
                              <p:cond delay="14500"/>
                            </p:stCondLst>
                            <p:childTnLst>
                              <p:par>
                                <p:cTn id="53" presetID="14" presetClass="exit" presetSubtype="10" fill="hold" grpId="0" nodeType="afterEffect">
                                  <p:stCondLst>
                                    <p:cond delay="0"/>
                                  </p:stCondLst>
                                  <p:childTnLst>
                                    <p:animEffect transition="out" filter="randombar(horizontal)">
                                      <p:cBhvr>
                                        <p:cTn id="54" dur="500"/>
                                        <p:tgtEl>
                                          <p:spTgt spid="75793"/>
                                        </p:tgtEl>
                                      </p:cBhvr>
                                    </p:animEffect>
                                    <p:set>
                                      <p:cBhvr>
                                        <p:cTn id="55" dur="1" fill="hold">
                                          <p:stCondLst>
                                            <p:cond delay="499"/>
                                          </p:stCondLst>
                                        </p:cTn>
                                        <p:tgtEl>
                                          <p:spTgt spid="757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0" grpId="0"/>
      <p:bldP spid="75782" grpId="0"/>
      <p:bldP spid="75783" grpId="0"/>
      <p:bldP spid="75785" grpId="0"/>
      <p:bldP spid="75786" grpId="0"/>
      <p:bldP spid="75787" grpId="0"/>
      <p:bldP spid="75788" grpId="0"/>
      <p:bldP spid="75789" grpId="0"/>
      <p:bldP spid="75791" grpId="0"/>
      <p:bldP spid="75792" grpId="0"/>
      <p:bldP spid="75793" grpId="0"/>
      <p:bldP spid="7579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ChangeArrowheads="1"/>
          </p:cNvSpPr>
          <p:nvPr/>
        </p:nvSpPr>
        <p:spPr bwMode="auto">
          <a:xfrm>
            <a:off x="1752600" y="2362200"/>
            <a:ext cx="8686800" cy="4343400"/>
          </a:xfrm>
          <a:prstGeom prst="rect">
            <a:avLst/>
          </a:prstGeom>
          <a:noFill/>
          <a:ln w="9525">
            <a:noFill/>
            <a:miter lim="800000"/>
            <a:headEnd/>
            <a:tailEnd/>
          </a:ln>
        </p:spPr>
        <p:txBody>
          <a:bodyPr/>
          <a:lstStyle/>
          <a:p>
            <a:pPr algn="l" eaLnBrk="1" hangingPunct="1">
              <a:lnSpc>
                <a:spcPct val="90000"/>
              </a:lnSpc>
            </a:pPr>
            <a:endParaRPr lang="en-US" sz="4000">
              <a:solidFill>
                <a:srgbClr val="FF9933"/>
              </a:solidFill>
              <a:latin typeface="Arial" charset="0"/>
            </a:endParaRPr>
          </a:p>
        </p:txBody>
      </p:sp>
      <p:pic>
        <p:nvPicPr>
          <p:cNvPr id="47110" name="Picture 6" descr="HB2"/>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wedge">
                                      <p:cBhvr>
                                        <p:cTn id="7" dur="20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224FD1F-74A3-49E2-B05F-677D052E4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xmlns="" id="{3CE1B95D-0C12-4F4C-A640-327504449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71450"/>
            <a:ext cx="12192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a:extLst>
              <a:ext uri="{FF2B5EF4-FFF2-40B4-BE49-F238E27FC236}">
                <a16:creationId xmlns:a16="http://schemas.microsoft.com/office/drawing/2014/main" xmlns="" id="{C887A49D-95EA-44AD-B366-979EFC9498EF}"/>
              </a:ext>
            </a:extLst>
          </p:cNvPr>
          <p:cNvSpPr>
            <a:spLocks noChangeArrowheads="1"/>
          </p:cNvSpPr>
          <p:nvPr/>
        </p:nvSpPr>
        <p:spPr bwMode="auto">
          <a:xfrm>
            <a:off x="1997075" y="1659621"/>
            <a:ext cx="76803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3600" b="1">
                <a:solidFill>
                  <a:schemeClr val="bg1"/>
                </a:solidFill>
                <a:latin typeface="HP001 5 hàng" panose="020B0603050302020204" pitchFamily="34" charset="0"/>
              </a:rPr>
              <a:t>Tập đọc</a:t>
            </a:r>
          </a:p>
          <a:p>
            <a:pPr algn="ctr" eaLnBrk="1" hangingPunct="1">
              <a:lnSpc>
                <a:spcPct val="100000"/>
              </a:lnSpc>
              <a:spcBef>
                <a:spcPct val="0"/>
              </a:spcBef>
              <a:buFontTx/>
              <a:buNone/>
            </a:pPr>
            <a:r>
              <a:rPr lang="en-US" altLang="vi-VN" sz="3600" b="1">
                <a:solidFill>
                  <a:srgbClr val="FFFF00"/>
                </a:solidFill>
                <a:latin typeface="HP001 5 hàng" panose="020B0603050302020204" pitchFamily="34" charset="0"/>
              </a:rPr>
              <a:t>Tiếng đàn ba-la-lai-ca trên sông Đà</a:t>
            </a:r>
          </a:p>
          <a:p>
            <a:pPr algn="ctr" eaLnBrk="1" hangingPunct="1">
              <a:lnSpc>
                <a:spcPct val="100000"/>
              </a:lnSpc>
              <a:spcBef>
                <a:spcPct val="0"/>
              </a:spcBef>
              <a:buFontTx/>
              <a:buNone/>
            </a:pPr>
            <a:r>
              <a:rPr lang="en-US" altLang="vi-VN" b="1">
                <a:solidFill>
                  <a:schemeClr val="bg1"/>
                </a:solidFill>
                <a:latin typeface="HP001 5 hàng" panose="020B0603050302020204" pitchFamily="34" charset="0"/>
              </a:rPr>
              <a:t>(Trích)</a:t>
            </a:r>
          </a:p>
          <a:p>
            <a:pPr algn="r" eaLnBrk="1" hangingPunct="1">
              <a:lnSpc>
                <a:spcPct val="100000"/>
              </a:lnSpc>
              <a:spcBef>
                <a:spcPct val="0"/>
              </a:spcBef>
              <a:buFontTx/>
              <a:buNone/>
            </a:pPr>
            <a:r>
              <a:rPr lang="en-US" altLang="vi-VN" sz="3600" b="1">
                <a:solidFill>
                  <a:srgbClr val="FFFF00"/>
                </a:solidFill>
                <a:latin typeface="HP001 5 hàng" panose="020B0603050302020204" pitchFamily="34" charset="0"/>
              </a:rPr>
              <a:t>Quang Huy</a:t>
            </a:r>
          </a:p>
          <a:p>
            <a:pPr algn="ctr" eaLnBrk="1" hangingPunct="1">
              <a:lnSpc>
                <a:spcPct val="100000"/>
              </a:lnSpc>
              <a:spcBef>
                <a:spcPct val="0"/>
              </a:spcBef>
              <a:buFontTx/>
              <a:buNone/>
            </a:pPr>
            <a:endParaRPr lang="en-US" altLang="vi-VN" sz="3600" b="1">
              <a:solidFill>
                <a:srgbClr val="FFFF00"/>
              </a:solidFill>
              <a:latin typeface="HP001 5 hàng" panose="020B0603050302020204" pitchFamily="34" charset="0"/>
            </a:endParaRPr>
          </a:p>
        </p:txBody>
      </p:sp>
      <p:sp>
        <p:nvSpPr>
          <p:cNvPr id="6149" name="Rectangle 10">
            <a:extLst>
              <a:ext uri="{FF2B5EF4-FFF2-40B4-BE49-F238E27FC236}">
                <a16:creationId xmlns:a16="http://schemas.microsoft.com/office/drawing/2014/main" xmlns="" id="{A05FC6CB-80EC-4F95-9610-A1EBF041DC69}"/>
              </a:ext>
            </a:extLst>
          </p:cNvPr>
          <p:cNvSpPr>
            <a:spLocks noChangeArrowheads="1"/>
          </p:cNvSpPr>
          <p:nvPr/>
        </p:nvSpPr>
        <p:spPr bwMode="auto">
          <a:xfrm>
            <a:off x="4114800" y="3257550"/>
            <a:ext cx="2514600" cy="4572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endParaRPr lang="en-US" altLang="vi-VN" sz="1350"/>
          </a:p>
        </p:txBody>
      </p:sp>
      <p:sp>
        <p:nvSpPr>
          <p:cNvPr id="6150" name="Text Box 11">
            <a:extLst>
              <a:ext uri="{FF2B5EF4-FFF2-40B4-BE49-F238E27FC236}">
                <a16:creationId xmlns:a16="http://schemas.microsoft.com/office/drawing/2014/main" xmlns="" id="{4B616B49-8A43-439E-BCB7-15427980BD88}"/>
              </a:ext>
            </a:extLst>
          </p:cNvPr>
          <p:cNvSpPr txBox="1">
            <a:spLocks noChangeArrowheads="1"/>
          </p:cNvSpPr>
          <p:nvPr/>
        </p:nvSpPr>
        <p:spPr bwMode="auto">
          <a:xfrm>
            <a:off x="7375525" y="2654300"/>
            <a:ext cx="185738" cy="30003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defRPr/>
            </a:pPr>
            <a:endParaRPr lang="en-US" altLang="vi-VN" sz="1350"/>
          </a:p>
        </p:txBody>
      </p:sp>
      <p:sp>
        <p:nvSpPr>
          <p:cNvPr id="13318" name="TextBox 1">
            <a:extLst>
              <a:ext uri="{FF2B5EF4-FFF2-40B4-BE49-F238E27FC236}">
                <a16:creationId xmlns:a16="http://schemas.microsoft.com/office/drawing/2014/main" xmlns="" id="{5D05A0E5-8AFA-4979-905E-3EE15D31601A}"/>
              </a:ext>
            </a:extLst>
          </p:cNvPr>
          <p:cNvSpPr txBox="1">
            <a:spLocks noChangeArrowheads="1"/>
          </p:cNvSpPr>
          <p:nvPr/>
        </p:nvSpPr>
        <p:spPr bwMode="auto">
          <a:xfrm>
            <a:off x="1997075" y="633413"/>
            <a:ext cx="79278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bg1"/>
                </a:solidFill>
                <a:latin typeface="HP001 5 hàng" panose="020B0603050302020204" pitchFamily="34" charset="0"/>
              </a:rPr>
              <a:t>Thứ tư ngày    tháng 10 năm 2021 </a:t>
            </a:r>
          </a:p>
        </p:txBody>
      </p:sp>
    </p:spTree>
  </p:cSld>
  <p:clrMapOvr>
    <a:masterClrMapping/>
  </p:clrMapOvr>
  <p:transition spd="slow">
    <p:wheel spokes="8"/>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xmlns="" id="{47FE7283-B0E4-41F4-BDB6-9FC545852E1B}"/>
              </a:ext>
            </a:extLst>
          </p:cNvPr>
          <p:cNvSpPr/>
          <p:nvPr/>
        </p:nvSpPr>
        <p:spPr>
          <a:xfrm>
            <a:off x="2103438" y="1960563"/>
            <a:ext cx="9250362" cy="1468437"/>
          </a:xfrm>
          <a:prstGeom prst="round2DiagRect">
            <a:avLst>
              <a:gd name="adj1" fmla="val 46667"/>
              <a:gd name="adj2" fmla="val 0"/>
            </a:avLst>
          </a:prstGeom>
          <a:noFill/>
          <a:ln w="127000">
            <a:solidFill>
              <a:srgbClr val="EE426B"/>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vi-VN" sz="1400"/>
          </a:p>
        </p:txBody>
      </p:sp>
      <p:grpSp>
        <p:nvGrpSpPr>
          <p:cNvPr id="7" name="Group 6">
            <a:extLst>
              <a:ext uri="{FF2B5EF4-FFF2-40B4-BE49-F238E27FC236}">
                <a16:creationId xmlns:a16="http://schemas.microsoft.com/office/drawing/2014/main" xmlns="" id="{DA1B78BA-93ED-4E00-88FB-E1C170318331}"/>
              </a:ext>
            </a:extLst>
          </p:cNvPr>
          <p:cNvGrpSpPr/>
          <p:nvPr/>
        </p:nvGrpSpPr>
        <p:grpSpPr>
          <a:xfrm>
            <a:off x="1111017" y="2150652"/>
            <a:ext cx="1428750" cy="1428750"/>
            <a:chOff x="1866900" y="666651"/>
            <a:chExt cx="1905000" cy="1905000"/>
          </a:xfrm>
          <a:solidFill>
            <a:srgbClr val="EE426B"/>
          </a:solidFill>
        </p:grpSpPr>
        <p:sp>
          <p:nvSpPr>
            <p:cNvPr id="5" name="Flowchart: Connector 4">
              <a:extLst>
                <a:ext uri="{FF2B5EF4-FFF2-40B4-BE49-F238E27FC236}">
                  <a16:creationId xmlns:a16="http://schemas.microsoft.com/office/drawing/2014/main" xmlns="" id="{967C6C34-8896-4B5C-82BA-F459F10B4697}"/>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sz="1400"/>
            </a:p>
          </p:txBody>
        </p:sp>
        <p:sp>
          <p:nvSpPr>
            <p:cNvPr id="6" name="Star: 8 Points 5">
              <a:extLst>
                <a:ext uri="{FF2B5EF4-FFF2-40B4-BE49-F238E27FC236}">
                  <a16:creationId xmlns:a16="http://schemas.microsoft.com/office/drawing/2014/main" xmlns="" id="{39A7D8AC-9A73-479A-8C4C-8487A697DEA0}"/>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sz="3600" b="1" dirty="0">
                  <a:solidFill>
                    <a:srgbClr val="EE426B"/>
                  </a:solidFill>
                  <a:effectLst>
                    <a:outerShdw blurRad="38100" dist="38100" dir="2700000" algn="tl">
                      <a:srgbClr val="000000">
                        <a:alpha val="43137"/>
                      </a:srgbClr>
                    </a:outerShdw>
                  </a:effectLst>
                </a:rPr>
                <a:t>1</a:t>
              </a:r>
              <a:endParaRPr lang="vi-VN" sz="3600" b="1" dirty="0">
                <a:solidFill>
                  <a:srgbClr val="EE426B"/>
                </a:solidFill>
                <a:effectLst>
                  <a:outerShdw blurRad="38100" dist="38100" dir="2700000" algn="tl">
                    <a:srgbClr val="000000">
                      <a:alpha val="43137"/>
                    </a:srgbClr>
                  </a:outerShdw>
                </a:effectLst>
              </a:endParaRPr>
            </a:p>
          </p:txBody>
        </p:sp>
      </p:grpSp>
      <p:sp>
        <p:nvSpPr>
          <p:cNvPr id="8" name="Rectangle: Diagonal Corners Rounded 7">
            <a:extLst>
              <a:ext uri="{FF2B5EF4-FFF2-40B4-BE49-F238E27FC236}">
                <a16:creationId xmlns:a16="http://schemas.microsoft.com/office/drawing/2014/main" xmlns="" id="{36ADC9CC-DEB7-4000-AF91-786FB735B311}"/>
              </a:ext>
            </a:extLst>
          </p:cNvPr>
          <p:cNvSpPr/>
          <p:nvPr/>
        </p:nvSpPr>
        <p:spPr>
          <a:xfrm rot="10800000">
            <a:off x="1524000" y="3846513"/>
            <a:ext cx="9829800" cy="1428750"/>
          </a:xfrm>
          <a:prstGeom prst="round2DiagRect">
            <a:avLst>
              <a:gd name="adj1" fmla="val 50000"/>
              <a:gd name="adj2" fmla="val 0"/>
            </a:avLst>
          </a:prstGeom>
          <a:noFill/>
          <a:ln w="127000">
            <a:solidFill>
              <a:srgbClr val="FB8246"/>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vi-VN" sz="1400"/>
          </a:p>
        </p:txBody>
      </p:sp>
      <p:grpSp>
        <p:nvGrpSpPr>
          <p:cNvPr id="9" name="Group 8">
            <a:extLst>
              <a:ext uri="{FF2B5EF4-FFF2-40B4-BE49-F238E27FC236}">
                <a16:creationId xmlns:a16="http://schemas.microsoft.com/office/drawing/2014/main" xmlns="" id="{578F6DDC-4663-4268-B2C3-6205B192D0CE}"/>
              </a:ext>
            </a:extLst>
          </p:cNvPr>
          <p:cNvGrpSpPr/>
          <p:nvPr/>
        </p:nvGrpSpPr>
        <p:grpSpPr>
          <a:xfrm>
            <a:off x="10487025" y="3729802"/>
            <a:ext cx="1428750" cy="1428750"/>
            <a:chOff x="1866900" y="666651"/>
            <a:chExt cx="1905000" cy="1905000"/>
          </a:xfrm>
          <a:solidFill>
            <a:srgbClr val="FB8246"/>
          </a:solidFill>
        </p:grpSpPr>
        <p:sp>
          <p:nvSpPr>
            <p:cNvPr id="10" name="Flowchart: Connector 9">
              <a:extLst>
                <a:ext uri="{FF2B5EF4-FFF2-40B4-BE49-F238E27FC236}">
                  <a16:creationId xmlns:a16="http://schemas.microsoft.com/office/drawing/2014/main" xmlns="" id="{4BCBFACF-8AA3-4FA3-B98C-5CA04B869128}"/>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sz="1400"/>
            </a:p>
          </p:txBody>
        </p:sp>
        <p:sp>
          <p:nvSpPr>
            <p:cNvPr id="11" name="Star: 8 Points 10">
              <a:extLst>
                <a:ext uri="{FF2B5EF4-FFF2-40B4-BE49-F238E27FC236}">
                  <a16:creationId xmlns:a16="http://schemas.microsoft.com/office/drawing/2014/main" xmlns="" id="{0E491D9C-85FF-4293-82E8-806208F0693D}"/>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sz="3600" b="1" dirty="0">
                  <a:solidFill>
                    <a:srgbClr val="FB8246"/>
                  </a:solidFill>
                  <a:effectLst>
                    <a:outerShdw blurRad="38100" dist="38100" dir="2700000" algn="tl">
                      <a:srgbClr val="000000">
                        <a:alpha val="43137"/>
                      </a:srgbClr>
                    </a:outerShdw>
                  </a:effectLst>
                </a:rPr>
                <a:t>2</a:t>
              </a:r>
              <a:endParaRPr lang="vi-VN" sz="3600" b="1" dirty="0">
                <a:solidFill>
                  <a:srgbClr val="FB8246"/>
                </a:solidFill>
                <a:effectLst>
                  <a:outerShdw blurRad="38100" dist="38100" dir="2700000" algn="tl">
                    <a:srgbClr val="000000">
                      <a:alpha val="43137"/>
                    </a:srgbClr>
                  </a:outerShdw>
                </a:effectLst>
              </a:endParaRPr>
            </a:p>
          </p:txBody>
        </p:sp>
      </p:grpSp>
      <p:sp>
        <p:nvSpPr>
          <p:cNvPr id="16" name="Rectangle 15">
            <a:extLst>
              <a:ext uri="{FF2B5EF4-FFF2-40B4-BE49-F238E27FC236}">
                <a16:creationId xmlns:a16="http://schemas.microsoft.com/office/drawing/2014/main" xmlns="" id="{DD8545A0-09BB-4D2F-A5C9-7E7DAB13EB31}"/>
              </a:ext>
            </a:extLst>
          </p:cNvPr>
          <p:cNvSpPr/>
          <p:nvPr/>
        </p:nvSpPr>
        <p:spPr>
          <a:xfrm>
            <a:off x="4717256" y="800688"/>
            <a:ext cx="3443288" cy="684213"/>
          </a:xfrm>
          <a:prstGeom prst="rect">
            <a:avLst/>
          </a:prstGeom>
          <a:noFill/>
        </p:spPr>
        <p:txBody>
          <a:bodyPr wrap="none" lIns="68579" tIns="34289" rIns="68579" bIns="34289" anchor="ctr">
            <a:spAutoFit/>
          </a:bodyPr>
          <a:lstStyle/>
          <a:p>
            <a:pPr algn="ctr" eaLnBrk="1" fontAlgn="auto" hangingPunct="1">
              <a:spcBef>
                <a:spcPts val="0"/>
              </a:spcBef>
              <a:spcAft>
                <a:spcPts val="0"/>
              </a:spcAft>
              <a:defRPr/>
            </a:pPr>
            <a:r>
              <a:rPr lang="en-US" sz="40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rPr>
              <a:t>Yêu cầu cần đạt</a:t>
            </a:r>
            <a:endParaRPr lang="en-US" sz="40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endParaRPr>
          </a:p>
        </p:txBody>
      </p:sp>
      <p:sp>
        <p:nvSpPr>
          <p:cNvPr id="15367" name="TextBox 16">
            <a:extLst>
              <a:ext uri="{FF2B5EF4-FFF2-40B4-BE49-F238E27FC236}">
                <a16:creationId xmlns:a16="http://schemas.microsoft.com/office/drawing/2014/main" xmlns="" id="{8C1F0707-A4EF-4550-9F7B-2D3EEE35A218}"/>
              </a:ext>
            </a:extLst>
          </p:cNvPr>
          <p:cNvSpPr txBox="1">
            <a:spLocks noChangeArrowheads="1"/>
          </p:cNvSpPr>
          <p:nvPr/>
        </p:nvSpPr>
        <p:spPr bwMode="auto">
          <a:xfrm>
            <a:off x="3103563" y="2093913"/>
            <a:ext cx="7696200"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2400">
                <a:solidFill>
                  <a:srgbClr val="EE426B"/>
                </a:solidFill>
                <a:latin typeface="Arial" panose="020B0604020202020204" pitchFamily="34" charset="0"/>
                <a:cs typeface="Times New Roman" panose="02020603050405020304" pitchFamily="18" charset="0"/>
              </a:rPr>
              <a:t>   Đọc trôi chảy, lưu loát bài thơ, đúng nhịp của thể thơ tự do. Đọc diễn cảm bài thơ thể hiện niềm xúc động của tác giả.</a:t>
            </a:r>
            <a:endParaRPr lang="vi-VN" altLang="vi-VN" sz="2400">
              <a:solidFill>
                <a:srgbClr val="EE426B"/>
              </a:solidFill>
              <a:latin typeface="Arial" panose="020B0604020202020204" pitchFamily="34" charset="0"/>
            </a:endParaRPr>
          </a:p>
        </p:txBody>
      </p:sp>
      <p:sp>
        <p:nvSpPr>
          <p:cNvPr id="15368" name="TextBox 17">
            <a:extLst>
              <a:ext uri="{FF2B5EF4-FFF2-40B4-BE49-F238E27FC236}">
                <a16:creationId xmlns:a16="http://schemas.microsoft.com/office/drawing/2014/main" xmlns="" id="{7FFA298E-56D9-4A04-A213-7F6B0D6CC89E}"/>
              </a:ext>
            </a:extLst>
          </p:cNvPr>
          <p:cNvSpPr txBox="1">
            <a:spLocks noChangeArrowheads="1"/>
          </p:cNvSpPr>
          <p:nvPr/>
        </p:nvSpPr>
        <p:spPr bwMode="auto">
          <a:xfrm>
            <a:off x="2690190" y="4074937"/>
            <a:ext cx="7696200"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2400">
                <a:solidFill>
                  <a:srgbClr val="FB8246"/>
                </a:solidFill>
                <a:latin typeface="Arial" panose="020B0604020202020204" pitchFamily="34" charset="0"/>
                <a:cs typeface="Times New Roman" panose="02020603050405020304" pitchFamily="18" charset="0"/>
              </a:rPr>
              <a:t>   Nắm được ý nghĩa của bài thơ và thấy được khả năng chinh phục thiên nhiên của con người, sự gắn bó của con người với thiên nhiên.</a:t>
            </a:r>
            <a:endParaRPr lang="vi-VN" altLang="vi-VN" sz="2400">
              <a:solidFill>
                <a:srgbClr val="FB8246"/>
              </a:solidFill>
              <a:latin typeface="Arial" panose="020B0604020202020204" pitchFamily="34" charset="0"/>
            </a:endParaRPr>
          </a:p>
        </p:txBody>
      </p:sp>
    </p:spTree>
  </p:cSld>
  <p:clrMapOvr>
    <a:masterClrMapping/>
  </p:clrMapOvr>
  <p:transition spd="slow" advClick="0">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xmlns=""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xmlns=""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8</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xmlns="" id="{5BCA0B0F-D235-4FE3-9759-2729FE0E1294}"/>
              </a:ext>
            </a:extLst>
          </p:cNvPr>
          <p:cNvSpPr>
            <a:spLocks noChangeArrowheads="1"/>
          </p:cNvSpPr>
          <p:nvPr/>
        </p:nvSpPr>
        <p:spPr bwMode="auto">
          <a:xfrm>
            <a:off x="4626689" y="2703514"/>
            <a:ext cx="29386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Luyện đọc</a:t>
            </a:r>
          </a:p>
        </p:txBody>
      </p:sp>
    </p:spTree>
    <p:extLst>
      <p:ext uri="{BB962C8B-B14F-4D97-AF65-F5344CB8AC3E}">
        <p14:creationId xmlns:p14="http://schemas.microsoft.com/office/powerpoint/2010/main" val="2573139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2362200" y="685800"/>
            <a:ext cx="2133600" cy="609600"/>
          </a:xfrm>
          <a:prstGeom prst="rect">
            <a:avLst/>
          </a:prstGeom>
          <a:noFill/>
          <a:ln w="9525">
            <a:noFill/>
            <a:miter lim="800000"/>
            <a:headEnd/>
            <a:tailEnd/>
          </a:ln>
        </p:spPr>
        <p:txBody>
          <a:bodyPr/>
          <a:lstStyle/>
          <a:p>
            <a:pPr algn="l" eaLnBrk="1" hangingPunct="1">
              <a:lnSpc>
                <a:spcPct val="90000"/>
              </a:lnSpc>
            </a:pPr>
            <a:r>
              <a:rPr lang="en-US" sz="2800" b="1" u="sng">
                <a:solidFill>
                  <a:srgbClr val="FF0000"/>
                </a:solidFill>
                <a:latin typeface="Arial" charset="0"/>
              </a:rPr>
              <a:t>Luyện </a:t>
            </a:r>
            <a:r>
              <a:rPr lang="vi-VN" sz="2800" b="1" u="sng">
                <a:solidFill>
                  <a:srgbClr val="FF0000"/>
                </a:solidFill>
                <a:latin typeface="Arial" charset="0"/>
              </a:rPr>
              <a:t>đ</a:t>
            </a:r>
            <a:r>
              <a:rPr lang="en-US" sz="2800" b="1" u="sng">
                <a:solidFill>
                  <a:srgbClr val="FF0000"/>
                </a:solidFill>
                <a:latin typeface="Arial" charset="0"/>
              </a:rPr>
              <a:t>ọc:</a:t>
            </a:r>
          </a:p>
        </p:txBody>
      </p:sp>
      <p:sp>
        <p:nvSpPr>
          <p:cNvPr id="50181" name="Rectangle 5"/>
          <p:cNvSpPr>
            <a:spLocks noChangeArrowheads="1"/>
          </p:cNvSpPr>
          <p:nvPr/>
        </p:nvSpPr>
        <p:spPr bwMode="auto">
          <a:xfrm>
            <a:off x="1828800" y="1524000"/>
            <a:ext cx="8610600" cy="914400"/>
          </a:xfrm>
          <a:prstGeom prst="rect">
            <a:avLst/>
          </a:prstGeom>
          <a:noFill/>
          <a:ln w="9525">
            <a:noFill/>
            <a:miter lim="800000"/>
            <a:headEnd/>
            <a:tailEnd/>
          </a:ln>
        </p:spPr>
        <p:txBody>
          <a:bodyPr/>
          <a:lstStyle/>
          <a:p>
            <a:pPr algn="l" eaLnBrk="1" hangingPunct="1">
              <a:lnSpc>
                <a:spcPct val="90000"/>
              </a:lnSpc>
            </a:pPr>
            <a:r>
              <a:rPr lang="en-US" sz="2400" b="1" i="1">
                <a:solidFill>
                  <a:srgbClr val="0070C0"/>
                </a:solidFill>
                <a:latin typeface="Arial" charset="0"/>
              </a:rPr>
              <a:t>- Đọc </a:t>
            </a:r>
            <a:r>
              <a:rPr lang="vi-VN" sz="2400" b="1" i="1">
                <a:solidFill>
                  <a:srgbClr val="0070C0"/>
                </a:solidFill>
                <a:latin typeface="Arial" charset="0"/>
              </a:rPr>
              <a:t>đ</a:t>
            </a:r>
            <a:r>
              <a:rPr lang="en-US" sz="2400" b="1" i="1">
                <a:solidFill>
                  <a:srgbClr val="0070C0"/>
                </a:solidFill>
                <a:latin typeface="Arial" charset="0"/>
              </a:rPr>
              <a:t>úng các từ:</a:t>
            </a:r>
          </a:p>
        </p:txBody>
      </p:sp>
      <p:sp>
        <p:nvSpPr>
          <p:cNvPr id="50192" name="Rectangle 16"/>
          <p:cNvSpPr>
            <a:spLocks noChangeArrowheads="1"/>
          </p:cNvSpPr>
          <p:nvPr/>
        </p:nvSpPr>
        <p:spPr bwMode="auto">
          <a:xfrm>
            <a:off x="2057400" y="2286000"/>
            <a:ext cx="2438400" cy="4572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Ba-la-lai-ca</a:t>
            </a:r>
          </a:p>
        </p:txBody>
      </p:sp>
      <p:sp>
        <p:nvSpPr>
          <p:cNvPr id="8197" name="Line 17"/>
          <p:cNvSpPr>
            <a:spLocks noChangeShapeType="1"/>
          </p:cNvSpPr>
          <p:nvPr/>
        </p:nvSpPr>
        <p:spPr bwMode="auto">
          <a:xfrm>
            <a:off x="6034088" y="646113"/>
            <a:ext cx="0" cy="5943600"/>
          </a:xfrm>
          <a:prstGeom prst="line">
            <a:avLst/>
          </a:prstGeom>
          <a:noFill/>
          <a:ln w="38100">
            <a:solidFill>
              <a:srgbClr val="000000"/>
            </a:solidFill>
            <a:round/>
            <a:headEnd/>
            <a:tailEnd/>
          </a:ln>
        </p:spPr>
        <p:txBody>
          <a:bodyPr/>
          <a:lstStyle/>
          <a:p>
            <a:endParaRPr lang="en-US"/>
          </a:p>
        </p:txBody>
      </p:sp>
      <p:sp>
        <p:nvSpPr>
          <p:cNvPr id="50196" name="Rectangle 20"/>
          <p:cNvSpPr>
            <a:spLocks noChangeArrowheads="1"/>
          </p:cNvSpPr>
          <p:nvPr/>
        </p:nvSpPr>
        <p:spPr bwMode="auto">
          <a:xfrm>
            <a:off x="7213600" y="654050"/>
            <a:ext cx="2133600" cy="609600"/>
          </a:xfrm>
          <a:prstGeom prst="rect">
            <a:avLst/>
          </a:prstGeom>
          <a:noFill/>
          <a:ln w="9525">
            <a:noFill/>
            <a:miter lim="800000"/>
            <a:headEnd/>
            <a:tailEnd/>
          </a:ln>
        </p:spPr>
        <p:txBody>
          <a:bodyPr/>
          <a:lstStyle/>
          <a:p>
            <a:pPr algn="l" eaLnBrk="1" hangingPunct="1">
              <a:lnSpc>
                <a:spcPct val="90000"/>
              </a:lnSpc>
            </a:pPr>
            <a:r>
              <a:rPr lang="en-US" sz="2400" b="1" u="sng">
                <a:solidFill>
                  <a:srgbClr val="FF0000"/>
                </a:solidFill>
                <a:latin typeface="Arial" charset="0"/>
              </a:rPr>
              <a:t>Từ ngữ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0180"/>
                                        </p:tgtEl>
                                        <p:attrNameLst>
                                          <p:attrName>style.visibility</p:attrName>
                                        </p:attrNameLst>
                                      </p:cBhvr>
                                      <p:to>
                                        <p:strVal val="visible"/>
                                      </p:to>
                                    </p:set>
                                    <p:anim calcmode="discrete" valueType="clr">
                                      <p:cBhvr override="childStyle">
                                        <p:cTn id="7" dur="80"/>
                                        <p:tgtEl>
                                          <p:spTgt spid="501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80"/>
                                        </p:tgtEl>
                                        <p:attrNameLst>
                                          <p:attrName>fillcolor</p:attrName>
                                        </p:attrNameLst>
                                      </p:cBhvr>
                                      <p:tavLst>
                                        <p:tav tm="0">
                                          <p:val>
                                            <p:clrVal>
                                              <a:schemeClr val="accent2"/>
                                            </p:clrVal>
                                          </p:val>
                                        </p:tav>
                                        <p:tav tm="50000">
                                          <p:val>
                                            <p:clrVal>
                                              <a:schemeClr val="hlink"/>
                                            </p:clrVal>
                                          </p:val>
                                        </p:tav>
                                      </p:tavLst>
                                    </p:anim>
                                    <p:set>
                                      <p:cBhvr>
                                        <p:cTn id="9" dur="80"/>
                                        <p:tgtEl>
                                          <p:spTgt spid="50180"/>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50196"/>
                                        </p:tgtEl>
                                        <p:attrNameLst>
                                          <p:attrName>style.visibility</p:attrName>
                                        </p:attrNameLst>
                                      </p:cBhvr>
                                      <p:to>
                                        <p:strVal val="visible"/>
                                      </p:to>
                                    </p:set>
                                    <p:anim calcmode="discrete" valueType="clr">
                                      <p:cBhvr override="childStyle">
                                        <p:cTn id="12" dur="80"/>
                                        <p:tgtEl>
                                          <p:spTgt spid="5019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0196"/>
                                        </p:tgtEl>
                                        <p:attrNameLst>
                                          <p:attrName>fillcolor</p:attrName>
                                        </p:attrNameLst>
                                      </p:cBhvr>
                                      <p:tavLst>
                                        <p:tav tm="0">
                                          <p:val>
                                            <p:clrVal>
                                              <a:schemeClr val="accent2"/>
                                            </p:clrVal>
                                          </p:val>
                                        </p:tav>
                                        <p:tav tm="50000">
                                          <p:val>
                                            <p:clrVal>
                                              <a:schemeClr val="hlink"/>
                                            </p:clrVal>
                                          </p:val>
                                        </p:tav>
                                      </p:tavLst>
                                    </p:anim>
                                    <p:set>
                                      <p:cBhvr>
                                        <p:cTn id="14" dur="80"/>
                                        <p:tgtEl>
                                          <p:spTgt spid="50196"/>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0181"/>
                                        </p:tgtEl>
                                        <p:attrNameLst>
                                          <p:attrName>style.visibility</p:attrName>
                                        </p:attrNameLst>
                                      </p:cBhvr>
                                      <p:to>
                                        <p:strVal val="visible"/>
                                      </p:to>
                                    </p:set>
                                    <p:anim calcmode="discrete" valueType="clr">
                                      <p:cBhvr override="childStyle">
                                        <p:cTn id="19" dur="80"/>
                                        <p:tgtEl>
                                          <p:spTgt spid="5018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0181"/>
                                        </p:tgtEl>
                                        <p:attrNameLst>
                                          <p:attrName>fillcolor</p:attrName>
                                        </p:attrNameLst>
                                      </p:cBhvr>
                                      <p:tavLst>
                                        <p:tav tm="0">
                                          <p:val>
                                            <p:clrVal>
                                              <a:schemeClr val="accent2"/>
                                            </p:clrVal>
                                          </p:val>
                                        </p:tav>
                                        <p:tav tm="50000">
                                          <p:val>
                                            <p:clrVal>
                                              <a:schemeClr val="hlink"/>
                                            </p:clrVal>
                                          </p:val>
                                        </p:tav>
                                      </p:tavLst>
                                    </p:anim>
                                    <p:set>
                                      <p:cBhvr>
                                        <p:cTn id="21" dur="80"/>
                                        <p:tgtEl>
                                          <p:spTgt spid="50181"/>
                                        </p:tgtEl>
                                        <p:attrNameLst>
                                          <p:attrName>fill.type</p:attrName>
                                        </p:attrNameLst>
                                      </p:cBhvr>
                                      <p:to>
                                        <p:strVal val="solid"/>
                                      </p:to>
                                    </p:set>
                                  </p:childTnLst>
                                </p:cTn>
                              </p:par>
                            </p:childTnLst>
                          </p:cTn>
                        </p:par>
                        <p:par>
                          <p:cTn id="22" fill="hold" nodeType="afterGroup">
                            <p:stCondLst>
                              <p:cond delay="600"/>
                            </p:stCondLst>
                            <p:childTnLst>
                              <p:par>
                                <p:cTn id="23" presetID="3" presetClass="entr" presetSubtype="10" fill="hold" grpId="0" nodeType="afterEffect">
                                  <p:stCondLst>
                                    <p:cond delay="0"/>
                                  </p:stCondLst>
                                  <p:childTnLst>
                                    <p:set>
                                      <p:cBhvr>
                                        <p:cTn id="24" dur="1" fill="hold">
                                          <p:stCondLst>
                                            <p:cond delay="0"/>
                                          </p:stCondLst>
                                        </p:cTn>
                                        <p:tgtEl>
                                          <p:spTgt spid="50192"/>
                                        </p:tgtEl>
                                        <p:attrNameLst>
                                          <p:attrName>style.visibility</p:attrName>
                                        </p:attrNameLst>
                                      </p:cBhvr>
                                      <p:to>
                                        <p:strVal val="visible"/>
                                      </p:to>
                                    </p:set>
                                    <p:animEffect transition="in" filter="blinds(horizontal)">
                                      <p:cBhvr>
                                        <p:cTn id="25" dur="500"/>
                                        <p:tgtEl>
                                          <p:spTgt spid="50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p:bldP spid="50192" grpId="0"/>
      <p:bldP spid="5019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887</TotalTime>
  <Words>1307</Words>
  <Application>Microsoft Office PowerPoint</Application>
  <PresentationFormat>Custom</PresentationFormat>
  <Paragraphs>164</Paragraphs>
  <Slides>30</Slides>
  <Notes>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Thue Viet Nam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4 ngày 15 tháng 10 năm 2008</dc:title>
  <dc:creator>Thietbi2007</dc:creator>
  <cp:lastModifiedBy>Admin</cp:lastModifiedBy>
  <cp:revision>86</cp:revision>
  <dcterms:created xsi:type="dcterms:W3CDTF">2008-10-13T04:59:40Z</dcterms:created>
  <dcterms:modified xsi:type="dcterms:W3CDTF">2021-10-20T03:34:58Z</dcterms:modified>
</cp:coreProperties>
</file>