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59" r:id="rId4"/>
    <p:sldId id="262" r:id="rId5"/>
    <p:sldId id="261" r:id="rId6"/>
    <p:sldId id="275" r:id="rId7"/>
    <p:sldId id="273" r:id="rId8"/>
    <p:sldId id="263" r:id="rId9"/>
    <p:sldId id="266" r:id="rId10"/>
    <p:sldId id="27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CC"/>
    <a:srgbClr val="CC0000"/>
    <a:srgbClr val="00FF00"/>
    <a:srgbClr val="FF66FF"/>
    <a:srgbClr val="99CCFF"/>
    <a:srgbClr val="FFCCFF"/>
    <a:srgbClr val="FF00FF"/>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D3AC94-3E49-7457-6F9E-6E1A329139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648" y="2248565"/>
            <a:ext cx="4519691" cy="2360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E441A4D-2731-6C25-FEA3-BFDCAAFF4A23}"/>
              </a:ext>
            </a:extLst>
          </p:cNvPr>
          <p:cNvSpPr/>
          <p:nvPr/>
        </p:nvSpPr>
        <p:spPr>
          <a:xfrm>
            <a:off x="0" y="1737360"/>
            <a:ext cx="12191999" cy="1939544"/>
          </a:xfrm>
          <a:prstGeom prst="rect">
            <a:avLst/>
          </a:prstGeom>
          <a:noFill/>
          <a:ln>
            <a:noFill/>
          </a:ln>
          <a:effectLst>
            <a:glow rad="838200">
              <a:srgbClr val="FFFF00">
                <a:alpha val="43000"/>
              </a:srgbClr>
            </a:glow>
            <a:outerShdw blurRad="292100" dist="139700" dir="16260000" algn="ctr">
              <a:srgbClr val="000000">
                <a:alpha val="32000"/>
              </a:srgbClr>
            </a:outerShdw>
          </a:effectLst>
          <a:scene3d>
            <a:camera prst="orthographicFront">
              <a:rot lat="0" lon="0" rev="0"/>
            </a:camera>
            <a:lightRig rig="flood" dir="t"/>
          </a:scene3d>
          <a:sp3d>
            <a:bevelT w="190500" h="304800"/>
            <a:bevelB w="19050"/>
          </a:sp3d>
        </p:spPr>
        <p:txBody>
          <a:bodyPr spcFirstLastPara="1" wrap="none">
            <a:prstTxWarp prst="textArchUp">
              <a:avLst/>
            </a:prstTxWarp>
            <a:spAutoFit/>
          </a:bodyPr>
          <a:lstStyle/>
          <a:p>
            <a:pPr algn="ctr">
              <a:defRPr/>
            </a:pPr>
            <a:r>
              <a:rPr lang="en-US" sz="6600" dirty="0" err="1">
                <a:ln w="22225">
                  <a:solidFill>
                    <a:schemeClr val="accent2"/>
                  </a:solidFill>
                  <a:prstDash val="solid"/>
                </a:ln>
                <a:solidFill>
                  <a:srgbClr val="3333CC"/>
                </a:solidFill>
                <a:latin typeface="Calibri" panose="020F0502020204030204" pitchFamily="34" charset="0"/>
                <a:cs typeface="Calibri" panose="020F0502020204030204" pitchFamily="34" charset="0"/>
              </a:rPr>
              <a:t>Môn</a:t>
            </a:r>
            <a:r>
              <a:rPr lang="en-US" sz="6600" dirty="0">
                <a:ln w="22225">
                  <a:solidFill>
                    <a:schemeClr val="accent2"/>
                  </a:solidFill>
                  <a:prstDash val="solid"/>
                </a:ln>
                <a:solidFill>
                  <a:srgbClr val="3333CC"/>
                </a:solidFill>
                <a:latin typeface="Calibri" panose="020F0502020204030204" pitchFamily="34" charset="0"/>
                <a:cs typeface="Calibri" panose="020F0502020204030204" pitchFamily="34" charset="0"/>
              </a:rPr>
              <a:t>: Tin </a:t>
            </a:r>
            <a:r>
              <a:rPr lang="en-US" sz="6600" dirty="0" err="1">
                <a:ln w="22225">
                  <a:solidFill>
                    <a:schemeClr val="accent2"/>
                  </a:solidFill>
                  <a:prstDash val="solid"/>
                </a:ln>
                <a:solidFill>
                  <a:srgbClr val="3333CC"/>
                </a:solidFill>
                <a:latin typeface="Calibri" panose="020F0502020204030204" pitchFamily="34" charset="0"/>
                <a:cs typeface="Calibri" panose="020F0502020204030204" pitchFamily="34" charset="0"/>
              </a:rPr>
              <a:t>học</a:t>
            </a:r>
            <a:r>
              <a:rPr lang="en-US" sz="6600" dirty="0">
                <a:ln w="22225">
                  <a:solidFill>
                    <a:schemeClr val="accent2"/>
                  </a:solidFill>
                  <a:prstDash val="solid"/>
                </a:ln>
                <a:solidFill>
                  <a:srgbClr val="3333CC"/>
                </a:solidFill>
                <a:latin typeface="Calibri" panose="020F0502020204030204" pitchFamily="34" charset="0"/>
                <a:cs typeface="Calibri" panose="020F0502020204030204" pitchFamily="34" charset="0"/>
              </a:rPr>
              <a:t> </a:t>
            </a:r>
            <a:r>
              <a:rPr lang="en-US" sz="6600" dirty="0" err="1">
                <a:ln w="22225">
                  <a:solidFill>
                    <a:schemeClr val="accent2"/>
                  </a:solidFill>
                  <a:prstDash val="solid"/>
                </a:ln>
                <a:solidFill>
                  <a:srgbClr val="3333CC"/>
                </a:solidFill>
                <a:latin typeface="Calibri" panose="020F0502020204030204" pitchFamily="34" charset="0"/>
                <a:cs typeface="Calibri" panose="020F0502020204030204" pitchFamily="34" charset="0"/>
              </a:rPr>
              <a:t>lớp</a:t>
            </a:r>
            <a:r>
              <a:rPr lang="en-US" sz="6600" dirty="0">
                <a:ln w="22225">
                  <a:solidFill>
                    <a:schemeClr val="accent2"/>
                  </a:solidFill>
                  <a:prstDash val="solid"/>
                </a:ln>
                <a:solidFill>
                  <a:srgbClr val="3333CC"/>
                </a:solidFill>
                <a:latin typeface="Calibri" panose="020F0502020204030204" pitchFamily="34" charset="0"/>
                <a:cs typeface="Calibri" panose="020F0502020204030204" pitchFamily="34" charset="0"/>
              </a:rPr>
              <a:t> 3 </a:t>
            </a:r>
          </a:p>
          <a:p>
            <a:pPr algn="ctr">
              <a:defRPr/>
            </a:pPr>
            <a:r>
              <a:rPr lang="en-US" sz="6600" dirty="0" err="1">
                <a:ln w="22225">
                  <a:solidFill>
                    <a:schemeClr val="accent2"/>
                  </a:solidFill>
                  <a:prstDash val="solid"/>
                </a:ln>
                <a:solidFill>
                  <a:srgbClr val="3333CC"/>
                </a:solidFill>
                <a:latin typeface="Calibri" panose="020F0502020204030204" pitchFamily="34" charset="0"/>
                <a:cs typeface="Calibri" panose="020F0502020204030204" pitchFamily="34" charset="0"/>
              </a:rPr>
              <a:t>tuần</a:t>
            </a:r>
            <a:r>
              <a:rPr lang="en-US" sz="6600" dirty="0">
                <a:ln w="22225">
                  <a:solidFill>
                    <a:schemeClr val="accent2"/>
                  </a:solidFill>
                  <a:prstDash val="solid"/>
                </a:ln>
                <a:solidFill>
                  <a:srgbClr val="3333CC"/>
                </a:solidFill>
                <a:latin typeface="Calibri" panose="020F0502020204030204" pitchFamily="34" charset="0"/>
                <a:cs typeface="Calibri" panose="020F0502020204030204" pitchFamily="34" charset="0"/>
              </a:rPr>
              <a:t> 4</a:t>
            </a:r>
          </a:p>
        </p:txBody>
      </p:sp>
      <p:sp>
        <p:nvSpPr>
          <p:cNvPr id="4" name="TextBox 3">
            <a:extLst>
              <a:ext uri="{FF2B5EF4-FFF2-40B4-BE49-F238E27FC236}">
                <a16:creationId xmlns:a16="http://schemas.microsoft.com/office/drawing/2014/main" id="{6DED83C8-CBA7-511E-4BF6-6A53AD29EC58}"/>
              </a:ext>
            </a:extLst>
          </p:cNvPr>
          <p:cNvSpPr txBox="1"/>
          <p:nvPr/>
        </p:nvSpPr>
        <p:spPr>
          <a:xfrm>
            <a:off x="2859685" y="5406390"/>
            <a:ext cx="6883616" cy="830997"/>
          </a:xfrm>
          <a:prstGeom prst="rect">
            <a:avLst/>
          </a:prstGeom>
          <a:noFill/>
        </p:spPr>
        <p:txBody>
          <a:bodyPr wrap="none" rtlCol="0">
            <a:spAutoFit/>
          </a:bodyPr>
          <a:lstStyle/>
          <a:p>
            <a:r>
              <a:rPr lang="en-US" sz="4800" b="1" dirty="0" err="1">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Bài</a:t>
            </a:r>
            <a:r>
              <a:rPr lang="en-US" sz="48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 4: </a:t>
            </a:r>
            <a:r>
              <a:rPr lang="en-US" sz="4800" b="1" dirty="0" err="1">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Máy</a:t>
            </a:r>
            <a:r>
              <a:rPr lang="en-US" sz="48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sử</a:t>
            </a:r>
            <a:r>
              <a:rPr lang="en-US" sz="48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lí</a:t>
            </a:r>
            <a:r>
              <a:rPr lang="en-US" sz="48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thông</a:t>
            </a:r>
            <a:r>
              <a:rPr lang="en-US" sz="48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 tin</a:t>
            </a:r>
            <a:endParaRPr lang="vi-VN" sz="48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TRUYỀN HOA</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nêu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bộ</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não</a:t>
            </a:r>
            <a:r>
              <a:rPr lang="en-US" sz="2800" b="1" dirty="0">
                <a:latin typeface="Arial" panose="020B0604020202020204" pitchFamily="34" charset="0"/>
                <a:cs typeface="Arial" panose="020B0604020202020204" pitchFamily="34" charset="0"/>
              </a:rPr>
              <a:t> con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bộ</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a:t>
            </a: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059900" y="2030197"/>
            <a:ext cx="6090130" cy="730585"/>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CÁC DỤNG CỤ TRUYỀN ĐIỆN</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CC"/>
                </a:solidFill>
                <a:latin typeface="Arial" panose="020B0604020202020204" pitchFamily="34" charset="0"/>
                <a:cs typeface="Arial" panose="020B0604020202020204" pitchFamily="34" charset="0"/>
              </a:rPr>
              <a:t>Em</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hãy</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kể</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tên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các</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đồ</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dùng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thiết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bị</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hoạt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động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bằng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điện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trong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gia</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đình</a:t>
            </a:r>
            <a:r>
              <a:rPr lang="en-US" sz="28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20" name="Picture 19"/>
            <p:cNvPicPr>
              <a:picLocks noChangeAspect="1"/>
            </p:cNvPicPr>
            <p:nvPr/>
          </p:nvPicPr>
          <p:blipFill>
            <a:blip r:embed="rId4"/>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4" name="điều khiển ti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68035" y="2434210"/>
            <a:ext cx="5567552" cy="3129303"/>
          </a:xfrm>
          <a:prstGeom prst="rect">
            <a:avLst/>
          </a:prstGeom>
        </p:spPr>
      </p:pic>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tin</a:t>
              </a: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endParaRPr lang="en-US" sz="2200" dirty="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tin</a:t>
              </a: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a:t>Em 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390706"/>
            <a:ext cx="6379246" cy="584775"/>
            <a:chOff x="712076" y="1405392"/>
            <a:chExt cx="6379246"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3" name="TextBox 12"/>
            <p:cNvSpPr txBox="1"/>
            <p:nvPr/>
          </p:nvSpPr>
          <p:spPr>
            <a:xfrm>
              <a:off x="1219202" y="1459948"/>
              <a:ext cx="5872120"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Rô</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bốt</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r</a:t>
            </a:r>
            <a:r>
              <a:rPr lang="en-US" sz="2400" dirty="0">
                <a:solidFill>
                  <a:schemeClr val="tx1"/>
                </a:solidFill>
              </a:rPr>
              <a:t>ô - </a:t>
            </a:r>
            <a:r>
              <a:rPr lang="vi-VN" sz="2400" dirty="0">
                <a:solidFill>
                  <a:schemeClr val="tx1"/>
                </a:solidFill>
              </a:rPr>
              <a:t>b</a:t>
            </a:r>
            <a:r>
              <a:rPr lang="en-US" sz="2400" dirty="0">
                <a:solidFill>
                  <a:schemeClr val="tx1"/>
                </a:solidFill>
              </a:rPr>
              <a:t>ố</a:t>
            </a:r>
            <a:r>
              <a:rPr lang="vi-VN" sz="2400" dirty="0">
                <a:solidFill>
                  <a:schemeClr val="tx1"/>
                </a:solidFill>
              </a:rPr>
              <a:t>t 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r</a:t>
            </a:r>
            <a:r>
              <a:rPr lang="en-US" sz="2800" dirty="0"/>
              <a:t>ô – </a:t>
            </a:r>
            <a:r>
              <a:rPr lang="vi-VN" sz="2800" dirty="0"/>
              <a:t>b</a:t>
            </a:r>
            <a:r>
              <a:rPr lang="en-US" sz="2800" dirty="0"/>
              <a:t>ố</a:t>
            </a:r>
            <a:r>
              <a:rPr lang="vi-VN" sz="2800" dirty="0"/>
              <a:t>t trong bệnh viện, khi người dùng chọn chế độ phát thuốc, r</a:t>
            </a:r>
            <a:r>
              <a:rPr lang="en-US" sz="2800" dirty="0"/>
              <a:t>ô – </a:t>
            </a:r>
            <a:r>
              <a:rPr lang="vi-VN" sz="2800" dirty="0"/>
              <a:t>b</a:t>
            </a:r>
            <a:r>
              <a:rPr lang="en-US" sz="2800" dirty="0"/>
              <a:t>ố</a:t>
            </a:r>
            <a:r>
              <a:rPr lang="vi-VN" sz="2800" dirty="0"/>
              <a:t>t 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a:t>Rô</a:t>
            </a:r>
            <a:r>
              <a:rPr lang="en-US" sz="2800" dirty="0"/>
              <a:t> – </a:t>
            </a:r>
            <a:r>
              <a:rPr lang="en-US" sz="2800" dirty="0" err="1"/>
              <a:t>bốt</a:t>
            </a:r>
            <a:r>
              <a:rPr lang="en-US" sz="2800" dirty="0"/>
              <a: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3"/>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4"/>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TotalTime>
  <Words>540</Words>
  <Application>Microsoft Office PowerPoint</Application>
  <PresentationFormat>Widescreen</PresentationFormat>
  <Paragraphs>39</Paragraphs>
  <Slides>11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169</cp:revision>
  <dcterms:created xsi:type="dcterms:W3CDTF">2022-01-16T07:26:14Z</dcterms:created>
  <dcterms:modified xsi:type="dcterms:W3CDTF">2022-10-11T14:42:03Z</dcterms:modified>
</cp:coreProperties>
</file>