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336" r:id="rId3"/>
    <p:sldId id="258" r:id="rId4"/>
    <p:sldId id="338" r:id="rId5"/>
    <p:sldId id="339" r:id="rId6"/>
    <p:sldId id="342" r:id="rId7"/>
    <p:sldId id="340" r:id="rId8"/>
    <p:sldId id="343" r:id="rId9"/>
    <p:sldId id="344" r:id="rId10"/>
    <p:sldId id="345" r:id="rId11"/>
    <p:sldId id="346" r:id="rId12"/>
    <p:sldId id="348" r:id="rId13"/>
    <p:sldId id="351" r:id="rId14"/>
  </p:sldIdLst>
  <p:sldSz cx="9144000" cy="5143500" type="screen16x9"/>
  <p:notesSz cx="6858000" cy="9144000"/>
  <p:embeddedFontLst>
    <p:embeddedFont>
      <p:font typeface="Pangolin" panose="020B0604020202020204" charset="0"/>
      <p:regular r:id="rId16"/>
    </p:embeddedFont>
    <p:embeddedFont>
      <p:font typeface="Montserrat Alternate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A700F-5F7D-42B3-B68A-F2E0AE38AF1F}">
  <a:tblStyle styleId="{5F1A700F-5F7D-42B3-B68A-F2E0AE38A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2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24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9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9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9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9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9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9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9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9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9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9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9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9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9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9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9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9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9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9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9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9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9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9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9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9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9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9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9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9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9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9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9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9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9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9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9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9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9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9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9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9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9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9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9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9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9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9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9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9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9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9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9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9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9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9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9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9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9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9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9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9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9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9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9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9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9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9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9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9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9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9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9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9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9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9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9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9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9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9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9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9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9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9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9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9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9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9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9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9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9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9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9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9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9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9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9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9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9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9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9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9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9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9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9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9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9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9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9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9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9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9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9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9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9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9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9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9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9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9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9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9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9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9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9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9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9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9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9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9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9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9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9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9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9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9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9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9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9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9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9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9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9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9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9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9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9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9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9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9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9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9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9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9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9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9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9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9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2653107" y="1707338"/>
            <a:ext cx="28734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210425" y="2205175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143200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73" r:id="rId6"/>
    <p:sldLayoutId id="2147483675" r:id="rId7"/>
    <p:sldLayoutId id="2147483676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2014343" y="1455273"/>
            <a:ext cx="5134364" cy="189895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64275" y="1582648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lt1"/>
                </a:solidFill>
                <a:latin typeface="+mj-lt"/>
              </a:rPr>
              <a:t>Chào mừng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các em đến với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tiết học hôm nay!</a:t>
            </a:r>
            <a:endParaRPr sz="3200"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5" y="2541376"/>
            <a:ext cx="61616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 </a:t>
            </a:r>
            <a:r>
              <a:rPr lang="vi-VN" sz="2000" dirty="0"/>
              <a:t>Cách đặt dấu thanh ở các chữ </a:t>
            </a:r>
            <a:r>
              <a:rPr lang="vi-VN" sz="2000" dirty="0" smtClean="0"/>
              <a:t>cái: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sắc đặt </a:t>
            </a:r>
            <a:r>
              <a:rPr lang="vi-VN" sz="2000" dirty="0" smtClean="0"/>
              <a:t>trên chữ </a:t>
            </a:r>
            <a:r>
              <a:rPr lang="vi-VN" sz="2000" dirty="0"/>
              <a:t>hoa </a:t>
            </a:r>
            <a:r>
              <a:rPr lang="vi-VN" sz="2000" i="1" dirty="0"/>
              <a:t>A</a:t>
            </a:r>
            <a:r>
              <a:rPr lang="vi-VN" sz="2000" dirty="0"/>
              <a:t> (</a:t>
            </a:r>
            <a:r>
              <a:rPr lang="vi-VN" sz="2000" i="1" dirty="0" smtClean="0"/>
              <a:t>Ánh), </a:t>
            </a:r>
            <a:r>
              <a:rPr lang="vi-VN" sz="2000" dirty="0" smtClean="0"/>
              <a:t>chữ </a:t>
            </a:r>
            <a:r>
              <a:rPr lang="vi-VN" sz="2000" i="1" dirty="0"/>
              <a:t>ă</a:t>
            </a:r>
            <a:r>
              <a:rPr lang="vi-VN" sz="2000" dirty="0"/>
              <a:t> (</a:t>
            </a:r>
            <a:r>
              <a:rPr lang="vi-VN" sz="2000" i="1" dirty="0" smtClean="0"/>
              <a:t>nắng</a:t>
            </a:r>
            <a:r>
              <a:rPr lang="vi-VN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huyền đặt trên </a:t>
            </a:r>
            <a:r>
              <a:rPr lang="vi-VN" sz="2000" dirty="0" smtClean="0"/>
              <a:t>chữ </a:t>
            </a:r>
            <a:r>
              <a:rPr lang="vi-VN" sz="2000" i="1" dirty="0" smtClean="0"/>
              <a:t>a </a:t>
            </a:r>
            <a:r>
              <a:rPr lang="vi-VN" sz="2000" dirty="0"/>
              <a:t>(</a:t>
            </a:r>
            <a:r>
              <a:rPr lang="vi-VN" sz="2000" i="1" dirty="0"/>
              <a:t>tràn</a:t>
            </a:r>
            <a:r>
              <a:rPr lang="vi-VN" sz="2000" dirty="0"/>
              <a:t>) và </a:t>
            </a:r>
            <a:r>
              <a:rPr lang="vi-VN" sz="2000" dirty="0" smtClean="0"/>
              <a:t>chữ </a:t>
            </a:r>
            <a:r>
              <a:rPr lang="vi-VN" sz="2000" i="1" dirty="0"/>
              <a:t>ơ</a:t>
            </a:r>
            <a:r>
              <a:rPr lang="vi-VN" sz="2000" dirty="0" smtClean="0"/>
              <a:t> </a:t>
            </a:r>
            <a:r>
              <a:rPr lang="vi-VN" sz="2000" dirty="0"/>
              <a:t>(</a:t>
            </a:r>
            <a:r>
              <a:rPr lang="vi-VN" sz="2000" i="1" dirty="0" smtClean="0"/>
              <a:t>trường</a:t>
            </a:r>
            <a:r>
              <a:rPr lang="vi-VN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nặng đặt dưới chữ </a:t>
            </a:r>
            <a:r>
              <a:rPr lang="vi-VN" sz="2000" i="1" dirty="0" smtClean="0"/>
              <a:t>â</a:t>
            </a:r>
            <a:r>
              <a:rPr lang="vi-VN" sz="2000" dirty="0" smtClean="0"/>
              <a:t> </a:t>
            </a:r>
            <a:r>
              <a:rPr lang="vi-VN" sz="2000" dirty="0"/>
              <a:t>(</a:t>
            </a:r>
            <a:r>
              <a:rPr lang="vi-VN" sz="2000" i="1" dirty="0"/>
              <a:t>ngập</a:t>
            </a:r>
            <a:r>
              <a:rPr lang="vi-VN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8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5" y="2541376"/>
            <a:ext cx="5734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Vị </a:t>
            </a:r>
            <a:r>
              <a:rPr lang="vi-VN" sz="2000" dirty="0"/>
              <a:t>trí đặt dấu chấm cuối câu: ngay sau chữ cái </a:t>
            </a:r>
            <a:r>
              <a:rPr lang="vi-VN" sz="2000" i="1" dirty="0"/>
              <a:t>g</a:t>
            </a:r>
            <a:r>
              <a:rPr lang="vi-VN" sz="2000" dirty="0"/>
              <a:t> trong tiếng </a:t>
            </a:r>
            <a:r>
              <a:rPr lang="vi-VN" sz="2000" i="1" dirty="0"/>
              <a:t>trường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3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1" y="1557633"/>
            <a:ext cx="569674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29" name="Google Shape;14029;p87"/>
          <p:cNvSpPr/>
          <p:nvPr/>
        </p:nvSpPr>
        <p:spPr>
          <a:xfrm>
            <a:off x="2074925" y="1487650"/>
            <a:ext cx="5162503" cy="3112445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210426" y="1813572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vi-VN" sz="3200" b="1" dirty="0" smtClean="0">
                <a:solidFill>
                  <a:schemeClr val="lt1"/>
                </a:solidFill>
                <a:latin typeface="+mn-lt"/>
              </a:rPr>
              <a:t>Hẹn gặp lại các em ở những bài học sau!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4039" name="Google Shape;14039;p87"/>
          <p:cNvGrpSpPr/>
          <p:nvPr/>
        </p:nvGrpSpPr>
        <p:grpSpPr>
          <a:xfrm>
            <a:off x="1121436" y="2737088"/>
            <a:ext cx="1222580" cy="1958323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6543538" y="1273933"/>
            <a:ext cx="820983" cy="781852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0" name="Google Shape;14090;p87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1" name="Google Shape;14091;p87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2" name="Google Shape;14092;p87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3" name="Google Shape;14093;p87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4" name="Google Shape;14094;p87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5" name="Google Shape;14095;p87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6" name="Google Shape;14096;p87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7" name="Google Shape;14097;p87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8" name="Google Shape;14098;p87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9" name="Google Shape;14099;p87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0" name="Google Shape;14100;p87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1" name="Google Shape;14101;p87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2" name="Google Shape;14102;p87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3" name="Google Shape;14103;p87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4" name="Google Shape;14104;p87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5" name="Google Shape;14105;p87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6" name="Google Shape;14106;p87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7" name="Google Shape;14107;p87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8" name="Google Shape;14108;p87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9" name="Google Shape;14109;p87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0" name="Google Shape;14110;p87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1" name="Google Shape;14111;p87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2" name="Google Shape;14112;p87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3" name="Google Shape;14113;p87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6" name="Google Shape;14126;p87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7" name="Google Shape;14127;p87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8" name="Google Shape;14128;p87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4" name="Google Shape;14134;p8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7" name="Google Shape;14137;p87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8" name="Google Shape;14138;p87"/>
          <p:cNvSpPr/>
          <p:nvPr/>
        </p:nvSpPr>
        <p:spPr>
          <a:xfrm flipH="1">
            <a:off x="1121437" y="2786780"/>
            <a:ext cx="239887" cy="23324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4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2014343" y="1164325"/>
            <a:ext cx="5134364" cy="189895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lt1"/>
                </a:solidFill>
                <a:latin typeface="+mj-lt"/>
              </a:rPr>
              <a:t/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Viết</a:t>
            </a:r>
            <a:endParaRPr sz="32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556" name="Google Shape;5556;p35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  <a:latin typeface="+mj-lt"/>
              </a:rPr>
              <a:t>Bài 1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5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00" y="1548056"/>
            <a:ext cx="2162175" cy="24860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90896" y="2274712"/>
            <a:ext cx="707544" cy="1711037"/>
            <a:chOff x="5861212" y="2328015"/>
            <a:chExt cx="707544" cy="1711037"/>
          </a:xfrm>
        </p:grpSpPr>
        <p:grpSp>
          <p:nvGrpSpPr>
            <p:cNvPr id="13" name="Group 12"/>
            <p:cNvGrpSpPr/>
            <p:nvPr/>
          </p:nvGrpSpPr>
          <p:grpSpPr>
            <a:xfrm>
              <a:off x="5954020" y="2328015"/>
              <a:ext cx="614736" cy="1711037"/>
              <a:chOff x="3205679" y="2337128"/>
              <a:chExt cx="614736" cy="171103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209375" y="2337128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05679" y="4048165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625500" y="2337128"/>
                <a:ext cx="0" cy="1711037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861212" y="2906534"/>
              <a:ext cx="646331" cy="55399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5 li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6332" y="3975358"/>
            <a:ext cx="2066350" cy="631976"/>
            <a:chOff x="3886648" y="4028661"/>
            <a:chExt cx="2066350" cy="631976"/>
          </a:xfrm>
        </p:grpSpPr>
        <p:grpSp>
          <p:nvGrpSpPr>
            <p:cNvPr id="12" name="Group 11"/>
            <p:cNvGrpSpPr/>
            <p:nvPr/>
          </p:nvGrpSpPr>
          <p:grpSpPr>
            <a:xfrm>
              <a:off x="3886648" y="4045901"/>
              <a:ext cx="2066350" cy="614736"/>
              <a:chOff x="1138307" y="4055014"/>
              <a:chExt cx="2066350" cy="614736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rot="5400000">
                <a:off x="2899137" y="4364230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832788" y="4360534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 rot="5400000">
                <a:off x="2171482" y="3452051"/>
                <a:ext cx="0" cy="2066349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/>
            <p:cNvSpPr txBox="1"/>
            <p:nvPr/>
          </p:nvSpPr>
          <p:spPr>
            <a:xfrm>
              <a:off x="4382872" y="4028661"/>
              <a:ext cx="1128591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5,5 li</a:t>
              </a:r>
              <a:endParaRPr lang="vi-VN" sz="2000" dirty="0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515443" y="1727912"/>
            <a:ext cx="979343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3 nét</a:t>
            </a:r>
            <a:endParaRPr lang="vi-VN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13763" y="2117175"/>
            <a:ext cx="894640" cy="120465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13763" y="2117175"/>
            <a:ext cx="1973238" cy="46689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3763" y="2117175"/>
            <a:ext cx="1286297" cy="110074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91" y="2215806"/>
            <a:ext cx="1866900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87" y="2215806"/>
            <a:ext cx="1976627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3" y="2215806"/>
            <a:ext cx="1960766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9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06" y="1735001"/>
            <a:ext cx="2392397" cy="23923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0861" y="2146291"/>
            <a:ext cx="707544" cy="1916921"/>
            <a:chOff x="5613657" y="2146291"/>
            <a:chExt cx="707544" cy="1916921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710161" y="2156682"/>
              <a:ext cx="61104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706465" y="4052821"/>
              <a:ext cx="61104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126286" y="2146291"/>
              <a:ext cx="0" cy="1916921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613657" y="2305353"/>
              <a:ext cx="646331" cy="1606627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2,5 li</a:t>
              </a:r>
              <a:endParaRPr lang="vi-VN" sz="2000" dirty="0"/>
            </a:p>
          </p:txBody>
        </p:sp>
      </p:grpSp>
      <p:grpSp>
        <p:nvGrpSpPr>
          <p:cNvPr id="92" name="Group 91"/>
          <p:cNvGrpSpPr/>
          <p:nvPr/>
        </p:nvGrpSpPr>
        <p:grpSpPr>
          <a:xfrm rot="5400000">
            <a:off x="4681687" y="3160532"/>
            <a:ext cx="707544" cy="2256419"/>
            <a:chOff x="5861212" y="2328015"/>
            <a:chExt cx="707544" cy="1711037"/>
          </a:xfrm>
        </p:grpSpPr>
        <p:grpSp>
          <p:nvGrpSpPr>
            <p:cNvPr id="93" name="Group 92"/>
            <p:cNvGrpSpPr/>
            <p:nvPr/>
          </p:nvGrpSpPr>
          <p:grpSpPr>
            <a:xfrm>
              <a:off x="5954020" y="2328015"/>
              <a:ext cx="614736" cy="1711037"/>
              <a:chOff x="3205679" y="2337128"/>
              <a:chExt cx="614736" cy="1711037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209375" y="2337128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205679" y="4048165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625500" y="2337128"/>
                <a:ext cx="0" cy="1711037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5861212" y="2770559"/>
              <a:ext cx="646331" cy="83252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3 li</a:t>
              </a:r>
              <a:endParaRPr lang="vi-VN" sz="2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66035" y="1662044"/>
            <a:ext cx="24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Chữ hoa </a:t>
            </a:r>
            <a:r>
              <a:rPr lang="vi-VN" sz="2000" i="1" dirty="0" smtClean="0"/>
              <a:t>A</a:t>
            </a:r>
            <a:r>
              <a:rPr lang="vi-VN" sz="2000" dirty="0" smtClean="0"/>
              <a:t> cỡ nhỏ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8124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35" y="1662044"/>
            <a:ext cx="478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Luyện viết chữ hoa </a:t>
            </a:r>
            <a:r>
              <a:rPr lang="vi-VN" sz="2000" i="1" dirty="0" smtClean="0"/>
              <a:t>A</a:t>
            </a:r>
            <a:r>
              <a:rPr lang="vi-VN" sz="2000" dirty="0" smtClean="0"/>
              <a:t> vào vở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2062154"/>
            <a:ext cx="3632968" cy="2260391"/>
          </a:xfrm>
          <a:prstGeom prst="rect">
            <a:avLst/>
          </a:prstGeom>
        </p:spPr>
      </p:pic>
      <p:pic>
        <p:nvPicPr>
          <p:cNvPr id="5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60" y="2734636"/>
            <a:ext cx="1412026" cy="23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009" y="2542020"/>
            <a:ext cx="5315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Nét </a:t>
            </a:r>
            <a:r>
              <a:rPr lang="vi-VN" sz="2000" dirty="0"/>
              <a:t>1 của chữ </a:t>
            </a:r>
            <a:r>
              <a:rPr lang="vi-VN" sz="2000" i="1" dirty="0"/>
              <a:t>n</a:t>
            </a:r>
            <a:r>
              <a:rPr lang="vi-VN" sz="2000" dirty="0"/>
              <a:t> tiếp liền với điểm kết thúc nét 3 của chữ viết hoa </a:t>
            </a:r>
            <a:r>
              <a:rPr lang="vi-VN" sz="2000" i="1" dirty="0" smtClean="0"/>
              <a:t>A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12078" y="2109352"/>
            <a:ext cx="0" cy="42737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6" y="2541376"/>
            <a:ext cx="5143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Khoảng </a:t>
            </a:r>
            <a:r>
              <a:rPr lang="vi-VN" sz="2000" dirty="0"/>
              <a:t>cách giữa các chữ ghi tiếng trong câu bằng khoảng cách viết chữ cái </a:t>
            </a:r>
            <a:r>
              <a:rPr lang="vi-VN" sz="2000" i="1" dirty="0"/>
              <a:t>o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4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6" y="2541376"/>
            <a:ext cx="57349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 </a:t>
            </a:r>
            <a:r>
              <a:rPr lang="vi-VN" sz="2000" dirty="0"/>
              <a:t>Đ</a:t>
            </a:r>
            <a:r>
              <a:rPr lang="vi-VN" sz="2000" dirty="0" smtClean="0"/>
              <a:t>ộ </a:t>
            </a:r>
            <a:r>
              <a:rPr lang="vi-VN" sz="2000" dirty="0"/>
              <a:t>cao của các chữ </a:t>
            </a:r>
            <a:r>
              <a:rPr lang="vi-VN" sz="2000" dirty="0" smtClean="0"/>
              <a:t>cái: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Chữ </a:t>
            </a:r>
            <a:r>
              <a:rPr lang="vi-VN" sz="2000" dirty="0"/>
              <a:t>cái hoa </a:t>
            </a:r>
            <a:r>
              <a:rPr lang="vi-VN" sz="2000" i="1" dirty="0"/>
              <a:t>A</a:t>
            </a:r>
            <a:r>
              <a:rPr lang="vi-VN" sz="2000" dirty="0"/>
              <a:t>, </a:t>
            </a:r>
            <a:r>
              <a:rPr lang="vi-VN" sz="2000" i="1" dirty="0"/>
              <a:t>h</a:t>
            </a:r>
            <a:r>
              <a:rPr lang="vi-VN" sz="2000" dirty="0"/>
              <a:t>, </a:t>
            </a:r>
            <a:r>
              <a:rPr lang="vi-VN" sz="2000" i="1" dirty="0" smtClean="0"/>
              <a:t>g: </a:t>
            </a:r>
            <a:r>
              <a:rPr lang="vi-VN" sz="2000" dirty="0" smtClean="0"/>
              <a:t>2,5 li.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hữ </a:t>
            </a:r>
            <a:r>
              <a:rPr lang="vi-VN" sz="2000" i="1" dirty="0" smtClean="0"/>
              <a:t>p: </a:t>
            </a:r>
            <a:r>
              <a:rPr lang="vi-VN" sz="2000" dirty="0" smtClean="0"/>
              <a:t>2 </a:t>
            </a:r>
            <a:r>
              <a:rPr lang="vi-VN" sz="2000" dirty="0"/>
              <a:t>li (1 li dưới đường kẻ </a:t>
            </a:r>
            <a:r>
              <a:rPr lang="vi-VN" sz="2000" dirty="0" smtClean="0"/>
              <a:t>ngang).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hữ </a:t>
            </a:r>
            <a:r>
              <a:rPr lang="vi-VN" sz="2000" i="1" dirty="0" smtClean="0"/>
              <a:t>t</a:t>
            </a:r>
            <a:r>
              <a:rPr lang="vi-VN" sz="2000" dirty="0" smtClean="0"/>
              <a:t>: 1,5 li.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ác </a:t>
            </a:r>
            <a:r>
              <a:rPr lang="vi-VN" sz="2000" dirty="0"/>
              <a:t>chữ còn </a:t>
            </a:r>
            <a:r>
              <a:rPr lang="vi-VN" sz="2000" dirty="0" smtClean="0"/>
              <a:t>lại: 1 </a:t>
            </a:r>
            <a:r>
              <a:rPr lang="vi-VN" sz="2000" dirty="0"/>
              <a:t>li.</a:t>
            </a:r>
          </a:p>
        </p:txBody>
      </p:sp>
    </p:spTree>
    <p:extLst>
      <p:ext uri="{BB962C8B-B14F-4D97-AF65-F5344CB8AC3E}">
        <p14:creationId xmlns:p14="http://schemas.microsoft.com/office/powerpoint/2010/main" val="33703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484</Words>
  <Application>Microsoft Office PowerPoint</Application>
  <PresentationFormat>On-screen Show (16:9)</PresentationFormat>
  <Paragraphs>258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Pangolin</vt:lpstr>
      <vt:lpstr>Montserrat</vt:lpstr>
      <vt:lpstr>Montserrat Alternates</vt:lpstr>
      <vt:lpstr>Arial</vt:lpstr>
      <vt:lpstr>Forest Animals Planner by Slidesgo</vt:lpstr>
      <vt:lpstr>Chào mừng các em đến với tiết học hôm nay!</vt:lpstr>
      <vt:lpstr> Viết</vt:lpstr>
      <vt:lpstr>PowerPoint Presentation</vt:lpstr>
      <vt:lpstr>PowerPoint Presentation</vt:lpstr>
      <vt:lpstr>PowerPoint Presentation</vt:lpstr>
      <vt:lpstr>PowerPoint Presentation</vt:lpstr>
      <vt:lpstr>2. Viết ứng dụng</vt:lpstr>
      <vt:lpstr>2. Viết ứng dụng</vt:lpstr>
      <vt:lpstr>2. Viết ứng dụng</vt:lpstr>
      <vt:lpstr>2. Viết ứng dụng</vt:lpstr>
      <vt:lpstr>2. Viết ứng dụng</vt:lpstr>
      <vt:lpstr>2. Viết ứng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TQC</dc:creator>
  <cp:lastModifiedBy>ASUS</cp:lastModifiedBy>
  <cp:revision>17</cp:revision>
  <dcterms:modified xsi:type="dcterms:W3CDTF">2023-09-15T05:20:29Z</dcterms:modified>
</cp:coreProperties>
</file>