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79" r:id="rId2"/>
    <p:sldId id="258" r:id="rId3"/>
    <p:sldId id="259" r:id="rId4"/>
    <p:sldId id="261" r:id="rId5"/>
    <p:sldId id="275" r:id="rId6"/>
    <p:sldId id="262" r:id="rId7"/>
    <p:sldId id="265" r:id="rId8"/>
    <p:sldId id="266" r:id="rId9"/>
    <p:sldId id="264" r:id="rId10"/>
    <p:sldId id="263" r:id="rId11"/>
    <p:sldId id="267" r:id="rId12"/>
    <p:sldId id="268" r:id="rId13"/>
    <p:sldId id="287" r:id="rId14"/>
  </p:sldIdLst>
  <p:sldSz cx="10972800" cy="6858000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CC"/>
    <a:srgbClr val="FF9900"/>
    <a:srgbClr val="FFCCFF"/>
    <a:srgbClr val="99FFCC"/>
    <a:srgbClr val="5F5F5F"/>
    <a:srgbClr val="FF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6" y="180"/>
      </p:cViewPr>
      <p:guideLst>
        <p:guide orient="horz" pos="2160"/>
        <p:guide pos="288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632AF-FF44-44B8-B9F0-794A2BD02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448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A0091-E208-461A-AD27-607F21934E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87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6D4BB-DCD3-439A-9C17-D3267B212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813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942BF-63C9-45DB-BCA5-19C9F820AD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408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D53B1-4D86-4236-9C17-3339375234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91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08FE6-8C50-4510-B903-2D5D7EC5F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657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39CAE-9BA5-4BAC-85C6-DA9389B32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49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5B395-9E4E-4909-A6CE-450D1DD9E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66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73A95-2D56-422C-9D67-EE732E8DF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26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B8817-27DA-4CBE-BAA4-A5891840F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60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0FA80-1FCB-4D3E-B3B4-FEE65990C4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76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C3189-986A-4CE9-851F-1F4073B3FC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30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BB9129-3123-4845-8722-F90B95D3C2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1.xml"/><Relationship Id="rId7" Type="http://schemas.openxmlformats.org/officeDocument/2006/relationships/image" Target="../media/image9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1371391" y="838201"/>
            <a:ext cx="8504974" cy="762841"/>
          </a:xfrm>
          <a:prstGeom prst="rect">
            <a:avLst/>
          </a:prstGeom>
        </p:spPr>
        <p:txBody>
          <a:bodyPr wrap="none" lIns="83512" tIns="41756" rIns="83512" bIns="4175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48641" y="2362200"/>
            <a:ext cx="9875520" cy="4724400"/>
          </a:xfrm>
          <a:prstGeom prst="rect">
            <a:avLst/>
          </a:prstGeom>
        </p:spPr>
        <p:txBody>
          <a:bodyPr wrap="none" lIns="91430" tIns="45714" rIns="91430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Vị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ngữ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0972800" cy="6858000"/>
            <a:chOff x="8" y="0"/>
            <a:chExt cx="5760" cy="4320"/>
          </a:xfrm>
        </p:grpSpPr>
        <p:pic>
          <p:nvPicPr>
            <p:cNvPr id="2057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60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4" name="Picture 2" descr="Bemu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0210" y="5562385"/>
            <a:ext cx="2378424" cy="12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Bemu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9609" y="5562386"/>
            <a:ext cx="2378424" cy="10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Bemu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1901" y="5638060"/>
            <a:ext cx="2285648" cy="98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877888" y="4723069"/>
            <a:ext cx="9601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b) …………….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quê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hương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điệu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ca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669976" y="4766071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Ninh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AutoShape 2" descr="Bắc Ninh hút du khách với quan họ, làng nghề và ẩm thự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475272"/>
            <a:ext cx="5264967" cy="3905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696" y="475272"/>
            <a:ext cx="5352256" cy="3905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445896" y="3509963"/>
            <a:ext cx="28346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Ñoã Trung Quaân</a:t>
            </a:r>
          </a:p>
        </p:txBody>
      </p:sp>
      <p:pic>
        <p:nvPicPr>
          <p:cNvPr id="54276" name="Picture 3" descr="nha tho do trung qua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0"/>
            <a:ext cx="448056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2011680" y="4800600"/>
            <a:ext cx="51972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c) …………… là nhà thơ.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-91440" y="3509963"/>
            <a:ext cx="42062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Nhaø</a:t>
            </a: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VNI-Times" pitchFamily="2" charset="0"/>
              </a:rPr>
              <a:t>thô</a:t>
            </a:r>
            <a:r>
              <a:rPr lang="en-US" sz="2400" dirty="0" smtClean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Ñoã</a:t>
            </a: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Trung</a:t>
            </a: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Quaân</a:t>
            </a:r>
            <a:endParaRPr lang="en-US" sz="2400" dirty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892540" y="35052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Huy cận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35240" y="3509963"/>
            <a:ext cx="3566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Nhaø</a:t>
            </a: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thô</a:t>
            </a: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Huy</a:t>
            </a: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cận</a:t>
            </a:r>
            <a:endParaRPr lang="en-US" sz="2400" dirty="0">
              <a:solidFill>
                <a:srgbClr val="FF3300"/>
              </a:solidFill>
              <a:latin typeface="VNI-Times" pitchFamily="2" charset="0"/>
            </a:endParaRPr>
          </a:p>
        </p:txBody>
      </p:sp>
      <p:pic>
        <p:nvPicPr>
          <p:cNvPr id="54285" name="Picture 13" descr="imagesCACOMA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429768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069 L 0.11979 0.19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994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-0.50625 0.199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998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3" grpId="1"/>
      <p:bldP spid="22533" grpId="2"/>
      <p:bldP spid="22533" grpId="3"/>
      <p:bldP spid="2" grpId="0"/>
      <p:bldP spid="22532" grpId="0"/>
      <p:bldP spid="22532" grpId="1"/>
      <p:bldP spid="22532" grpId="2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4462464"/>
            <a:ext cx="72567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d) ……………là nhà thơ lớn của Việt Nam.</a:t>
            </a:r>
          </a:p>
        </p:txBody>
      </p:sp>
      <p:pic>
        <p:nvPicPr>
          <p:cNvPr id="22530" name="Picture 2" descr="to h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76200"/>
            <a:ext cx="420624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imagesCA9K6RL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28600"/>
            <a:ext cx="475488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58000" y="3581400"/>
            <a:ext cx="3566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VNI-Helve" pitchFamily="2" charset="0"/>
              </a:rPr>
              <a:t>  Nhaø thô Toá Höõu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48640" y="3581400"/>
            <a:ext cx="46634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Tượng nhà thơ Nguyễn Du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914400" y="4343401"/>
            <a:ext cx="356616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FF3300"/>
                </a:solidFill>
                <a:latin typeface="Times New Roman" panose="02020603050405020304" pitchFamily="18" charset="0"/>
              </a:rPr>
              <a:t>Nguyễn Du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97280" y="4343401"/>
            <a:ext cx="237744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  <a:latin typeface="VNI-Times" pitchFamily="2" charset="0"/>
              </a:rPr>
              <a:t>   </a:t>
            </a:r>
            <a:r>
              <a:rPr lang="en-US" sz="3000" b="1">
                <a:solidFill>
                  <a:srgbClr val="FF3300"/>
                </a:solidFill>
                <a:latin typeface="VNI-Times" pitchFamily="2" charset="0"/>
              </a:rPr>
              <a:t>Toá Höõu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55304" grpId="0"/>
      <p:bldP spid="55305" grpId="0"/>
      <p:bldP spid="55305" grpId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81000" y="2514600"/>
            <a:ext cx="1014984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vi-VN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0243" name="Rectangle 4"/>
          <p:cNvSpPr txBox="1">
            <a:spLocks noChangeArrowheads="1"/>
          </p:cNvSpPr>
          <p:nvPr/>
        </p:nvSpPr>
        <p:spPr bwMode="auto">
          <a:xfrm>
            <a:off x="514193" y="1447800"/>
            <a:ext cx="93268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66593" y="381000"/>
            <a:ext cx="93268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 eaLnBrk="1" hangingPunct="1"/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 ngữ trong câu kể </a:t>
            </a:r>
            <a:r>
              <a:rPr 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là gì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vi-VN" sz="3000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4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365760" y="2743201"/>
            <a:ext cx="106070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nữ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muối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cháu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nghỉ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hè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3600" b="1" i="1" dirty="0" smtClean="0">
                <a:latin typeface="Times New Roman" panose="02020603050405020304" pitchFamily="18" charset="0"/>
              </a:rPr>
              <a:t>                                        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Nguyễn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Thị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Ngọc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Tú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365760" y="2133601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</a:t>
            </a:r>
            <a:endParaRPr lang="en-US" sz="2800" b="1" i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65760" y="1371601"/>
            <a:ext cx="3017520" cy="523220"/>
          </a:xfrm>
          <a:prstGeom prst="rect">
            <a:avLst/>
          </a:prstGeom>
          <a:solidFill>
            <a:srgbClr val="FF99FF"/>
          </a:solidFill>
          <a:ln w="57150" cmpd="thinThick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I . </a:t>
            </a:r>
            <a:r>
              <a:rPr lang="en-US" sz="2800" b="1" u="sng">
                <a:latin typeface="Times New Roman" panose="02020603050405020304" pitchFamily="18" charset="0"/>
              </a:rPr>
              <a:t>NHẬN XÉT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8" grpId="0"/>
      <p:bldP spid="11162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274320" y="2590801"/>
            <a:ext cx="1042416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Trong các câu trên, câu nào có dạng </a:t>
            </a:r>
            <a:r>
              <a:rPr 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 ?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4320" y="3200401"/>
            <a:ext cx="963739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Xác định vị ngữ trong câu vừa tìm được.</a:t>
            </a: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274320" y="609600"/>
            <a:ext cx="10698480" cy="1938992"/>
          </a:xfrm>
          <a:prstGeom prst="rect">
            <a:avLst/>
          </a:prstGeom>
          <a:solidFill>
            <a:srgbClr val="99FFCC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cười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muối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  <a:p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cháu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nghỉ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hè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                          </a:t>
            </a:r>
            <a:r>
              <a:rPr lang="en-US" sz="2400" b="1" i="1" dirty="0" err="1" smtClean="0">
                <a:latin typeface="Times New Roman" panose="02020603050405020304" pitchFamily="18" charset="0"/>
              </a:rPr>
              <a:t>Nguyễn</a:t>
            </a:r>
            <a:r>
              <a:rPr 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</a:rPr>
              <a:t>Thị</a:t>
            </a:r>
            <a:r>
              <a:rPr 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</a:rPr>
              <a:t>Ngọc</a:t>
            </a:r>
            <a:r>
              <a:rPr 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</a:rPr>
              <a:t>Tú</a:t>
            </a:r>
            <a:r>
              <a:rPr lang="en-US" sz="2400" b="1" i="1" dirty="0" smtClean="0">
                <a:latin typeface="Times New Roman" panose="02020603050405020304" pitchFamily="18" charset="0"/>
              </a:rPr>
              <a:t> </a:t>
            </a:r>
            <a:endParaRPr lang="en-US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74320" y="1"/>
            <a:ext cx="484632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.VnArial" panose="020B7200000000000000" pitchFamily="34" charset="0"/>
              </a:rPr>
              <a:t>1.</a:t>
            </a:r>
            <a:r>
              <a:rPr lang="en-US" sz="2800" i="1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vi-VN"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Đọc đoạn văn sau</a:t>
            </a:r>
            <a:endParaRPr lang="en-US" sz="2800" b="1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80036" y="1524001"/>
            <a:ext cx="5389244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 - Em là cháu bác Tự.</a:t>
            </a:r>
          </a:p>
        </p:txBody>
      </p: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3238580" y="4523581"/>
            <a:ext cx="2324020" cy="490538"/>
            <a:chOff x="1821" y="3051"/>
            <a:chExt cx="1400" cy="309"/>
          </a:xfrm>
        </p:grpSpPr>
        <p:sp>
          <p:nvSpPr>
            <p:cNvPr id="5138" name="Line 10"/>
            <p:cNvSpPr>
              <a:spLocks noChangeShapeType="1"/>
            </p:cNvSpPr>
            <p:nvPr/>
          </p:nvSpPr>
          <p:spPr bwMode="auto">
            <a:xfrm flipH="1">
              <a:off x="1821" y="3051"/>
              <a:ext cx="48" cy="30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1"/>
            <p:cNvSpPr>
              <a:spLocks noChangeShapeType="1"/>
            </p:cNvSpPr>
            <p:nvPr/>
          </p:nvSpPr>
          <p:spPr bwMode="auto">
            <a:xfrm flipV="1">
              <a:off x="1890" y="3290"/>
              <a:ext cx="1331" cy="2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37360" y="5410201"/>
            <a:ext cx="585216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may.</a:t>
            </a:r>
            <a:endParaRPr lang="en-US" sz="3000" dirty="0">
              <a:solidFill>
                <a:srgbClr val="0000CC"/>
              </a:solidFill>
            </a:endParaRPr>
          </a:p>
        </p:txBody>
      </p:sp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3124200" y="5486400"/>
            <a:ext cx="1828800" cy="457200"/>
            <a:chOff x="2577" y="3600"/>
            <a:chExt cx="1215" cy="288"/>
          </a:xfrm>
        </p:grpSpPr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>
              <a:off x="2577" y="3600"/>
              <a:ext cx="48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2688" y="3840"/>
              <a:ext cx="110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937760" y="5029200"/>
            <a:ext cx="28346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VNI-Helve" pitchFamily="2" charset="0"/>
              </a:rPr>
              <a:t>(</a:t>
            </a:r>
            <a:r>
              <a:rPr lang="en-US" sz="2400" dirty="0" err="1">
                <a:latin typeface="VNI-Helve" pitchFamily="2" charset="0"/>
              </a:rPr>
              <a:t>cuïm</a:t>
            </a:r>
            <a:r>
              <a:rPr lang="en-US" sz="2400" dirty="0">
                <a:latin typeface="VNI-Helve" pitchFamily="2" charset="0"/>
              </a:rPr>
              <a:t> </a:t>
            </a:r>
            <a:r>
              <a:rPr lang="en-US" sz="2400" dirty="0" err="1">
                <a:latin typeface="VNI-Helve" pitchFamily="2" charset="0"/>
              </a:rPr>
              <a:t>danh</a:t>
            </a:r>
            <a:r>
              <a:rPr lang="en-US" sz="2400" dirty="0">
                <a:latin typeface="VNI-Helve" pitchFamily="2" charset="0"/>
              </a:rPr>
              <a:t> </a:t>
            </a:r>
            <a:r>
              <a:rPr lang="en-US" sz="2400" dirty="0" err="1">
                <a:latin typeface="VNI-Helve" pitchFamily="2" charset="0"/>
              </a:rPr>
              <a:t>töø</a:t>
            </a:r>
            <a:r>
              <a:rPr lang="en-US" sz="2400" dirty="0">
                <a:latin typeface="VNI-Helve" pitchFamily="2" charset="0"/>
              </a:rPr>
              <a:t>)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4937760" y="5943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VNI-Helve" pitchFamily="2" charset="0"/>
              </a:rPr>
              <a:t>(danh töø)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512850" y="4922838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VNI-Helve" pitchFamily="2" charset="0"/>
              </a:rPr>
              <a:t>Vị</a:t>
            </a:r>
            <a:r>
              <a:rPr lang="en-US" sz="2400" dirty="0">
                <a:latin typeface="VNI-Helve" pitchFamily="2" charset="0"/>
              </a:rPr>
              <a:t> </a:t>
            </a:r>
            <a:r>
              <a:rPr lang="en-US" sz="2400" dirty="0" err="1">
                <a:latin typeface="VNI-Helve" pitchFamily="2" charset="0"/>
              </a:rPr>
              <a:t>ngữ</a:t>
            </a:r>
            <a:endParaRPr lang="en-US" sz="2400" dirty="0">
              <a:latin typeface="VNI-Helve" pitchFamily="2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733800" y="6019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VNI-Helve" pitchFamily="2" charset="0"/>
              </a:rPr>
              <a:t>Vị ngữ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3124200" y="5410200"/>
            <a:ext cx="8229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endParaRPr lang="en-US" sz="3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3276600" y="4419601"/>
            <a:ext cx="328992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endParaRPr lang="en-US" sz="3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2 0.04416 L 0.18732 0.426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9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969" grpId="0"/>
      <p:bldP spid="40969" grpId="1"/>
      <p:bldP spid="11" grpId="0"/>
      <p:bldP spid="37902" grpId="0"/>
      <p:bldP spid="2" grpId="0"/>
      <p:bldP spid="3" grpId="0"/>
      <p:bldP spid="4" grpId="0"/>
      <p:bldP spid="40983" grpId="0"/>
      <p:bldP spid="40983" grpId="1"/>
      <p:bldP spid="40984" grpId="0"/>
      <p:bldP spid="409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2011680" y="914400"/>
            <a:ext cx="5486400" cy="1447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548640" y="2514601"/>
            <a:ext cx="960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48640" y="3505200"/>
            <a:ext cx="98755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pattFill prst="wdUpDiag">
                  <a:fgClr>
                    <a:srgbClr val="000000"/>
                  </a:fgClr>
                  <a:bgClr>
                    <a:srgbClr val="FF33CC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Trong câu kể Ai là gì?: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 - Vị ngữ được nối với chủ ngữ bằng từ là.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 - Vị ngữ thường do danh từ (hoặc cụm danh từ) tạo thành.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  <p:bldP spid="430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202201203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20000"/>
          <a:stretch>
            <a:fillRect/>
          </a:stretch>
        </p:blipFill>
        <p:spPr bwMode="auto">
          <a:xfrm>
            <a:off x="640081" y="457200"/>
            <a:ext cx="4210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22022012036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r="10417" b="3773"/>
          <a:stretch>
            <a:fillRect/>
          </a:stretch>
        </p:blipFill>
        <p:spPr bwMode="auto">
          <a:xfrm>
            <a:off x="6035040" y="381000"/>
            <a:ext cx="402336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82880" y="5486400"/>
            <a:ext cx="818578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Ngân</a:t>
            </a:r>
            <a:r>
              <a:rPr lang="en-US" sz="3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C.</a:t>
            </a:r>
            <a:endParaRPr 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74320" y="4419600"/>
            <a:ext cx="758952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Kim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trưởng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 flipV="1">
            <a:off x="3265954" y="5037217"/>
            <a:ext cx="250847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V="1">
            <a:off x="2030016" y="6126210"/>
            <a:ext cx="459788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581400" y="4967287"/>
            <a:ext cx="192024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ngữ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581400" y="6172201"/>
            <a:ext cx="192024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ngữ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7" grpId="0"/>
      <p:bldP spid="66568" grpId="0" animBg="1"/>
      <p:bldP spid="66570" grpId="0" animBg="1"/>
      <p:bldP spid="66571" grpId="0"/>
      <p:bldP spid="665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65760" y="609600"/>
            <a:ext cx="1033272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câu kể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 ?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những câu thơ sau. Xác định vị ngữ của những câu tìm được.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440180" y="3581400"/>
            <a:ext cx="656082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)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chùm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khế</a:t>
            </a:r>
            <a:r>
              <a:rPr 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ngọt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Cho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trèo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rợp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bay.    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Đỗ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Quân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005840" y="1981201"/>
            <a:ext cx="714756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a)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Cha,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Anh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máu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       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Hữu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82880" y="1"/>
            <a:ext cx="356616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0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</a:t>
            </a:r>
            <a:endParaRPr lang="en-US" sz="3000" b="1" i="1" u="sng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754880" y="2438401"/>
            <a:ext cx="164592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Vị ngữ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937760" y="3962401"/>
            <a:ext cx="164592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Vị ngữ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846320" y="5257801"/>
            <a:ext cx="164592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Vị ngữ</a:t>
            </a:r>
          </a:p>
        </p:txBody>
      </p:sp>
      <p:grpSp>
        <p:nvGrpSpPr>
          <p:cNvPr id="44053" name="Group 21"/>
          <p:cNvGrpSpPr>
            <a:grpSpLocks/>
          </p:cNvGrpSpPr>
          <p:nvPr/>
        </p:nvGrpSpPr>
        <p:grpSpPr bwMode="auto">
          <a:xfrm>
            <a:off x="3810000" y="4876800"/>
            <a:ext cx="2396490" cy="471487"/>
            <a:chOff x="2286" y="3093"/>
            <a:chExt cx="1258" cy="297"/>
          </a:xfrm>
        </p:grpSpPr>
        <p:sp>
          <p:nvSpPr>
            <p:cNvPr id="8208" name="Line 10"/>
            <p:cNvSpPr>
              <a:spLocks noChangeShapeType="1"/>
            </p:cNvSpPr>
            <p:nvPr/>
          </p:nvSpPr>
          <p:spPr bwMode="auto">
            <a:xfrm>
              <a:off x="2390" y="3360"/>
              <a:ext cx="115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 flipH="1">
              <a:off x="2286" y="3093"/>
              <a:ext cx="60" cy="29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1" name="Group 19"/>
          <p:cNvGrpSpPr>
            <a:grpSpLocks/>
          </p:cNvGrpSpPr>
          <p:nvPr/>
        </p:nvGrpSpPr>
        <p:grpSpPr bwMode="auto">
          <a:xfrm>
            <a:off x="3810000" y="3614739"/>
            <a:ext cx="2590800" cy="471487"/>
            <a:chOff x="2256" y="2277"/>
            <a:chExt cx="1360" cy="297"/>
          </a:xfrm>
        </p:grpSpPr>
        <p:sp>
          <p:nvSpPr>
            <p:cNvPr id="8206" name="Line 11"/>
            <p:cNvSpPr>
              <a:spLocks noChangeShapeType="1"/>
            </p:cNvSpPr>
            <p:nvPr/>
          </p:nvSpPr>
          <p:spPr bwMode="auto">
            <a:xfrm>
              <a:off x="2322" y="2534"/>
              <a:ext cx="1294" cy="1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 flipH="1">
              <a:off x="2256" y="2277"/>
              <a:ext cx="60" cy="29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3048001" y="2071691"/>
            <a:ext cx="3352799" cy="476250"/>
            <a:chOff x="1600" y="1305"/>
            <a:chExt cx="1760" cy="300"/>
          </a:xfrm>
        </p:grpSpPr>
        <p:sp>
          <p:nvSpPr>
            <p:cNvPr id="8204" name="Line 9"/>
            <p:cNvSpPr>
              <a:spLocks noChangeShapeType="1"/>
            </p:cNvSpPr>
            <p:nvPr/>
          </p:nvSpPr>
          <p:spPr bwMode="auto">
            <a:xfrm flipV="1">
              <a:off x="1678" y="1602"/>
              <a:ext cx="1682" cy="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7"/>
            <p:cNvSpPr>
              <a:spLocks noChangeShapeType="1"/>
            </p:cNvSpPr>
            <p:nvPr/>
          </p:nvSpPr>
          <p:spPr bwMode="auto">
            <a:xfrm flipH="1">
              <a:off x="1600" y="1305"/>
              <a:ext cx="60" cy="29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  <p:bldP spid="44045" grpId="0"/>
      <p:bldP spid="440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2"/>
          <p:cNvGrpSpPr>
            <a:grpSpLocks/>
          </p:cNvGrpSpPr>
          <p:nvPr/>
        </p:nvGrpSpPr>
        <p:grpSpPr bwMode="auto">
          <a:xfrm>
            <a:off x="5394960" y="2362200"/>
            <a:ext cx="5394960" cy="4114800"/>
            <a:chOff x="3042" y="2016"/>
            <a:chExt cx="2288" cy="1920"/>
          </a:xfrm>
        </p:grpSpPr>
        <p:sp>
          <p:nvSpPr>
            <p:cNvPr id="9239" name="Text Box 13"/>
            <p:cNvSpPr txBox="1">
              <a:spLocks noChangeArrowheads="1"/>
            </p:cNvSpPr>
            <p:nvPr/>
          </p:nvSpPr>
          <p:spPr bwMode="auto">
            <a:xfrm>
              <a:off x="3042" y="2016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là nghệ sĩ múa tài ba </a:t>
              </a:r>
            </a:p>
          </p:txBody>
        </p:sp>
        <p:sp>
          <p:nvSpPr>
            <p:cNvPr id="9240" name="Text Box 14"/>
            <p:cNvSpPr txBox="1">
              <a:spLocks noChangeArrowheads="1"/>
            </p:cNvSpPr>
            <p:nvPr/>
          </p:nvSpPr>
          <p:spPr bwMode="auto">
            <a:xfrm>
              <a:off x="3042" y="2558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là dũng sĩ của rừng xanh</a:t>
              </a:r>
            </a:p>
          </p:txBody>
        </p:sp>
        <p:sp>
          <p:nvSpPr>
            <p:cNvPr id="9241" name="Text Box 15"/>
            <p:cNvSpPr txBox="1">
              <a:spLocks noChangeArrowheads="1"/>
            </p:cNvSpPr>
            <p:nvPr/>
          </p:nvSpPr>
          <p:spPr bwMode="auto">
            <a:xfrm>
              <a:off x="3042" y="3086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là chúa sơn lâm</a:t>
              </a:r>
            </a:p>
          </p:txBody>
        </p:sp>
        <p:sp>
          <p:nvSpPr>
            <p:cNvPr id="9242" name="Text Box 16"/>
            <p:cNvSpPr txBox="1">
              <a:spLocks noChangeArrowheads="1"/>
            </p:cNvSpPr>
            <p:nvPr/>
          </p:nvSpPr>
          <p:spPr bwMode="auto">
            <a:xfrm>
              <a:off x="3044" y="3614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là sứ giả của bình minh</a:t>
              </a:r>
            </a:p>
          </p:txBody>
        </p:sp>
      </p:grpSp>
      <p:sp>
        <p:nvSpPr>
          <p:cNvPr id="9219" name="Oval 14"/>
          <p:cNvSpPr>
            <a:spLocks noChangeArrowheads="1"/>
          </p:cNvSpPr>
          <p:nvPr/>
        </p:nvSpPr>
        <p:spPr bwMode="auto">
          <a:xfrm>
            <a:off x="1737360" y="1752600"/>
            <a:ext cx="1005840" cy="457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220" name="Oval 15"/>
          <p:cNvSpPr>
            <a:spLocks noChangeArrowheads="1"/>
          </p:cNvSpPr>
          <p:nvPr/>
        </p:nvSpPr>
        <p:spPr bwMode="auto">
          <a:xfrm>
            <a:off x="7589520" y="1676400"/>
            <a:ext cx="1005840" cy="4572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48640" y="304800"/>
            <a:ext cx="941832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Nối từ ngữ thích hợp ở cột A với cột B để tạo thành câu kể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 ?</a:t>
            </a:r>
          </a:p>
        </p:txBody>
      </p:sp>
      <p:grpSp>
        <p:nvGrpSpPr>
          <p:cNvPr id="9222" name="Group 31"/>
          <p:cNvGrpSpPr>
            <a:grpSpLocks/>
          </p:cNvGrpSpPr>
          <p:nvPr/>
        </p:nvGrpSpPr>
        <p:grpSpPr bwMode="auto">
          <a:xfrm>
            <a:off x="274320" y="2209800"/>
            <a:ext cx="3474720" cy="4114800"/>
            <a:chOff x="288" y="1488"/>
            <a:chExt cx="1824" cy="2592"/>
          </a:xfrm>
        </p:grpSpPr>
        <p:grpSp>
          <p:nvGrpSpPr>
            <p:cNvPr id="9227" name="Group 30"/>
            <p:cNvGrpSpPr>
              <a:grpSpLocks/>
            </p:cNvGrpSpPr>
            <p:nvPr/>
          </p:nvGrpSpPr>
          <p:grpSpPr bwMode="auto">
            <a:xfrm>
              <a:off x="288" y="1488"/>
              <a:ext cx="1824" cy="2592"/>
              <a:chOff x="288" y="1488"/>
              <a:chExt cx="1824" cy="2592"/>
            </a:xfrm>
          </p:grpSpPr>
          <p:grpSp>
            <p:nvGrpSpPr>
              <p:cNvPr id="9229" name="Group 29"/>
              <p:cNvGrpSpPr>
                <a:grpSpLocks/>
              </p:cNvGrpSpPr>
              <p:nvPr/>
            </p:nvGrpSpPr>
            <p:grpSpPr bwMode="auto">
              <a:xfrm>
                <a:off x="288" y="1488"/>
                <a:ext cx="1824" cy="2592"/>
                <a:chOff x="288" y="1488"/>
                <a:chExt cx="1824" cy="2592"/>
              </a:xfrm>
            </p:grpSpPr>
            <p:grpSp>
              <p:nvGrpSpPr>
                <p:cNvPr id="9231" name="Group 28"/>
                <p:cNvGrpSpPr>
                  <a:grpSpLocks/>
                </p:cNvGrpSpPr>
                <p:nvPr/>
              </p:nvGrpSpPr>
              <p:grpSpPr bwMode="auto">
                <a:xfrm>
                  <a:off x="288" y="1584"/>
                  <a:ext cx="1824" cy="2496"/>
                  <a:chOff x="288" y="1584"/>
                  <a:chExt cx="1824" cy="2496"/>
                </a:xfrm>
              </p:grpSpPr>
              <p:grpSp>
                <p:nvGrpSpPr>
                  <p:cNvPr id="923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32" y="1584"/>
                    <a:ext cx="1680" cy="2496"/>
                    <a:chOff x="861" y="2009"/>
                    <a:chExt cx="1229" cy="1920"/>
                  </a:xfrm>
                </p:grpSpPr>
                <p:sp>
                  <p:nvSpPr>
                    <p:cNvPr id="9235" name="Text Box 8">
                      <a:hlinkClick r:id="rId2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4" y="2009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25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Sư tử </a:t>
                      </a:r>
                    </a:p>
                  </p:txBody>
                </p:sp>
                <p:sp>
                  <p:nvSpPr>
                    <p:cNvPr id="9236" name="Text Box 9">
                      <a:hlinkClick r:id="rId3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4" y="2551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25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Gà trống </a:t>
                      </a:r>
                    </a:p>
                  </p:txBody>
                </p:sp>
                <p:sp>
                  <p:nvSpPr>
                    <p:cNvPr id="9237" name="Text Box 10">
                      <a:hlinkClick r:id="rId3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4" y="3079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25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Đại bàng </a:t>
                      </a:r>
                    </a:p>
                  </p:txBody>
                </p:sp>
                <p:sp>
                  <p:nvSpPr>
                    <p:cNvPr id="9238" name="Text Box 11">
                      <a:hlinkClick r:id="rId4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1" y="3607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25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Chim công </a:t>
                      </a:r>
                    </a:p>
                  </p:txBody>
                </p:sp>
              </p:grpSp>
              <p:pic>
                <p:nvPicPr>
                  <p:cNvPr id="9234" name="Picture 17" descr="rooster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1252867" flipH="1">
                    <a:off x="288" y="2208"/>
                    <a:ext cx="549" cy="5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9232" name="Picture 7" descr="su tu images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32" y="1488"/>
                  <a:ext cx="480" cy="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230" name="Picture 18" descr="Flying Bird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784"/>
                <a:ext cx="576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8" name="Picture 20" descr="imagesCAKQVJN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3600"/>
              <a:ext cx="41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3749040" y="3886200"/>
            <a:ext cx="1737360" cy="1981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>
            <a:off x="3749040" y="2667000"/>
            <a:ext cx="1737360" cy="2057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V="1">
            <a:off x="3749040" y="2971800"/>
            <a:ext cx="1737360" cy="304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 flipV="1">
            <a:off x="3749040" y="4114800"/>
            <a:ext cx="173736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0" grpId="0" animBg="1"/>
      <p:bldP spid="47141" grpId="0" animBg="1"/>
      <p:bldP spid="47142" grpId="0" animBg="1"/>
      <p:bldP spid="471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548640" y="1219201"/>
            <a:ext cx="1014984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là một thành phố lớn.</a:t>
            </a:r>
          </a:p>
          <a:p>
            <a:pPr eaLnBrk="1" hangingPunct="1"/>
            <a:r>
              <a:rPr 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là quê hương của những làn điệu dân ca quan họ.</a:t>
            </a:r>
          </a:p>
          <a:p>
            <a:pPr eaLnBrk="1" hangingPunct="1"/>
            <a:r>
              <a:rPr 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là nhà thơ.</a:t>
            </a:r>
          </a:p>
          <a:p>
            <a:pPr eaLnBrk="1" hangingPunct="1"/>
            <a:r>
              <a:rPr 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là nhà thơ lớn của Việt Nam.</a:t>
            </a:r>
          </a:p>
        </p:txBody>
      </p:sp>
      <p:sp>
        <p:nvSpPr>
          <p:cNvPr id="10243" name="Rectangle 4"/>
          <p:cNvSpPr txBox="1">
            <a:spLocks noChangeArrowheads="1"/>
          </p:cNvSpPr>
          <p:nvPr/>
        </p:nvSpPr>
        <p:spPr bwMode="auto">
          <a:xfrm>
            <a:off x="548640" y="304800"/>
            <a:ext cx="93268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i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:</a:t>
            </a:r>
            <a:r>
              <a:rPr lang="en-US" sz="30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các từ ngữ dưới đây để đặt câu kể </a:t>
            </a:r>
            <a:r>
              <a:rPr lang="en-US" sz="3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731520" y="3336926"/>
            <a:ext cx="740664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a)………… </a:t>
            </a:r>
            <a:r>
              <a:rPr 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6" name="Picture 6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4800"/>
            <a:ext cx="448056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304800"/>
            <a:ext cx="457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6" name="Group 16"/>
          <p:cNvGrpSpPr>
            <a:grpSpLocks/>
          </p:cNvGrpSpPr>
          <p:nvPr/>
        </p:nvGrpSpPr>
        <p:grpSpPr bwMode="auto">
          <a:xfrm>
            <a:off x="548640" y="4114800"/>
            <a:ext cx="4663440" cy="2547938"/>
            <a:chOff x="48" y="2640"/>
            <a:chExt cx="2160" cy="1702"/>
          </a:xfrm>
        </p:grpSpPr>
        <p:pic>
          <p:nvPicPr>
            <p:cNvPr id="11274" name="Picture 11" descr="hu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640"/>
              <a:ext cx="206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1584" y="3955"/>
              <a:ext cx="624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</a:rPr>
                <a:t>Huế</a:t>
              </a:r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5852160" y="4075114"/>
            <a:ext cx="4572000" cy="2634869"/>
            <a:chOff x="3552" y="2544"/>
            <a:chExt cx="2112" cy="1804"/>
          </a:xfrm>
        </p:grpSpPr>
        <p:pic>
          <p:nvPicPr>
            <p:cNvPr id="11272" name="Picture 12" descr="hả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544"/>
              <a:ext cx="211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14"/>
            <p:cNvSpPr txBox="1">
              <a:spLocks noChangeArrowheads="1"/>
            </p:cNvSpPr>
            <p:nvPr/>
          </p:nvSpPr>
          <p:spPr bwMode="auto">
            <a:xfrm>
              <a:off x="3552" y="4032"/>
              <a:ext cx="144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ahoma" panose="020B0604030504040204" pitchFamily="34" charset="0"/>
                </a:rPr>
                <a:t>Hải Phòng</a:t>
              </a:r>
            </a:p>
          </p:txBody>
        </p:sp>
      </p:grp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1188720" y="3305175"/>
            <a:ext cx="210312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Cần Thơ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75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63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621</Words>
  <Application>Microsoft Office PowerPoint</Application>
  <PresentationFormat>Custom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.VnArial</vt:lpstr>
      <vt:lpstr>.VnTime</vt:lpstr>
      <vt:lpstr>Arial</vt:lpstr>
      <vt:lpstr>Tahoma</vt:lpstr>
      <vt:lpstr>Times New Roman</vt:lpstr>
      <vt:lpstr>VNI-Helve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</dc:creator>
  <cp:lastModifiedBy>Admin</cp:lastModifiedBy>
  <cp:revision>69</cp:revision>
  <dcterms:created xsi:type="dcterms:W3CDTF">2012-02-20T12:50:17Z</dcterms:created>
  <dcterms:modified xsi:type="dcterms:W3CDTF">2022-02-24T08:41:28Z</dcterms:modified>
</cp:coreProperties>
</file>