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0" r:id="rId4"/>
    <p:sldId id="263" r:id="rId5"/>
    <p:sldId id="262" r:id="rId6"/>
    <p:sldId id="265" r:id="rId7"/>
    <p:sldId id="266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7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2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7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0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5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0D48-D046-4D56-90BF-E97B9690EEDC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EA60-BBCD-4B9F-B119-DD1C7BB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4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jp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1.png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microsoft.com/office/2007/relationships/hdphoto" Target="../media/hdphoto3.wdp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55472" y="3253739"/>
            <a:ext cx="31400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FF"/>
                </a:solidFill>
                <a:latin typeface=".VnAvant" pitchFamily="34" charset="0"/>
              </a:rPr>
              <a:t>A</a:t>
            </a:r>
            <a:r>
              <a:rPr lang="en-US" altLang="en-US" sz="4800" b="1" dirty="0" smtClean="0">
                <a:solidFill>
                  <a:srgbClr val="0000FF"/>
                </a:solidFill>
                <a:latin typeface=".VnAvant" pitchFamily="34" charset="0"/>
              </a:rPr>
              <a:t>. 2-1-1</a:t>
            </a:r>
            <a:endParaRPr lang="en-US" altLang="en-US" sz="4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855472" y="4586286"/>
            <a:ext cx="29876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0000FF"/>
                </a:solidFill>
                <a:latin typeface=".VnAvant" pitchFamily="34" charset="0"/>
              </a:rPr>
              <a:t>B. 1-2-1</a:t>
            </a:r>
            <a:endParaRPr lang="en-US" altLang="en-US" sz="4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79225" y="4487327"/>
            <a:ext cx="3048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0000FF"/>
                </a:solidFill>
                <a:latin typeface=".VnAvant" pitchFamily="34" charset="0"/>
              </a:rPr>
              <a:t>D. 1-1-1</a:t>
            </a:r>
            <a:endParaRPr lang="en-US" altLang="en-US" sz="4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379225" y="3253739"/>
            <a:ext cx="3048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0000FF"/>
                </a:solidFill>
                <a:latin typeface=".VnAvant" pitchFamily="34" charset="0"/>
              </a:rPr>
              <a:t>C. 1 -1 -2</a:t>
            </a:r>
            <a:endParaRPr lang="en-US" altLang="en-US" sz="48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6602" l="816" r="991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541" y="4329399"/>
            <a:ext cx="2333625" cy="1962150"/>
          </a:xfrm>
          <a:prstGeom prst="rect">
            <a:avLst/>
          </a:prstGeom>
        </p:spPr>
      </p:pic>
      <p:pic>
        <p:nvPicPr>
          <p:cNvPr id="11" name="j0211510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485" y="492252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847979" y="1717534"/>
            <a:ext cx="10424532" cy="1460303"/>
            <a:chOff x="847979" y="1541689"/>
            <a:chExt cx="10424532" cy="1460303"/>
          </a:xfrm>
        </p:grpSpPr>
        <p:sp>
          <p:nvSpPr>
            <p:cNvPr id="4" name="Rectangle 3"/>
            <p:cNvSpPr/>
            <p:nvPr/>
          </p:nvSpPr>
          <p:spPr>
            <a:xfrm>
              <a:off x="1113413" y="1626431"/>
              <a:ext cx="10159098" cy="1220493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3" descr="oi2 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979" y="1541999"/>
              <a:ext cx="180640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 descr="oi2 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009" y="1541689"/>
              <a:ext cx="180640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 descr="oi2 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9077" y="1554192"/>
              <a:ext cx="1806408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511" y="1640223"/>
              <a:ext cx="883783" cy="112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2312" y="1640223"/>
              <a:ext cx="883783" cy="112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3751" y="1648993"/>
              <a:ext cx="883783" cy="112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2639" y="1753943"/>
              <a:ext cx="942001" cy="98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3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3449" y="1762772"/>
              <a:ext cx="942001" cy="98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3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30510" y="1703149"/>
              <a:ext cx="942001" cy="98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.VnAvant" pitchFamily="34" charset="0"/>
              </a:rPr>
              <a:t>C©u</a:t>
            </a:r>
            <a:r>
              <a:rPr lang="en-US" sz="32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200" b="1" dirty="0" smtClean="0">
                <a:solidFill>
                  <a:srgbClr val="00B0F0"/>
                </a:solidFill>
                <a:latin typeface=".VnAvant" pitchFamily="34" charset="0"/>
              </a:rPr>
              <a:t>:</a:t>
            </a:r>
            <a:r>
              <a:rPr lang="en-US" sz="3200" dirty="0" smtClean="0">
                <a:solidFill>
                  <a:srgbClr val="00B0F0"/>
                </a:solidFill>
                <a:latin typeface=".VnAvant" pitchFamily="34" charset="0"/>
              </a:rPr>
              <a:t/>
            </a:r>
            <a:br>
              <a:rPr lang="en-US" sz="3200" dirty="0" smtClean="0">
                <a:solidFill>
                  <a:srgbClr val="00B0F0"/>
                </a:solidFill>
                <a:latin typeface=".VnAvant" pitchFamily="34" charset="0"/>
              </a:rPr>
            </a:b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BÐ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h·y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t×m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ra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quy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luËt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s¾p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xÕp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cña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chuçi</a:t>
            </a:r>
            <a:r>
              <a:rPr lang="en-US" sz="28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.VnAvant" pitchFamily="34" charset="0"/>
              </a:rPr>
              <a:t>sau</a:t>
            </a:r>
            <a:endParaRPr lang="en-US" sz="2800" b="1" dirty="0">
              <a:solidFill>
                <a:srgbClr val="00B0F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0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7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6" grpId="0"/>
      <p:bldP spid="7" grpId="0"/>
      <p:bldP spid="8" grpId="0"/>
      <p:bldP spid="8" grpId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1094" y="1746372"/>
            <a:ext cx="10566400" cy="148662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4" name="Picture 8" descr="qq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3264" y="1873588"/>
            <a:ext cx="1555664" cy="11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0conrua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89773" l="5200" r="93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53009" y="1894503"/>
            <a:ext cx="1517829" cy="119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0213" y="1873588"/>
            <a:ext cx="1555664" cy="11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4294" y="1913759"/>
            <a:ext cx="1555664" cy="11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841" y="1896840"/>
            <a:ext cx="1555664" cy="11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1377" y="1873587"/>
            <a:ext cx="1555664" cy="11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8" descr="0conrua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89773" l="5200" r="93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356558" y="1857494"/>
            <a:ext cx="1517829" cy="119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0254038" y="1724415"/>
            <a:ext cx="979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862720" y="3752423"/>
            <a:ext cx="2987675" cy="1190360"/>
            <a:chOff x="1951377" y="4459403"/>
            <a:chExt cx="2987675" cy="1190360"/>
          </a:xfrm>
        </p:grpSpPr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951377" y="4641457"/>
              <a:ext cx="2987675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800" b="1" dirty="0" smtClean="0">
                  <a:solidFill>
                    <a:srgbClr val="0000FF"/>
                  </a:solidFill>
                  <a:latin typeface=".VnAvant" pitchFamily="34" charset="0"/>
                </a:rPr>
                <a:t>B</a:t>
              </a:r>
              <a:r>
                <a:rPr lang="en-US" altLang="en-US" sz="4800" dirty="0" smtClean="0">
                  <a:solidFill>
                    <a:srgbClr val="0000FF"/>
                  </a:solidFill>
                </a:rPr>
                <a:t>. </a:t>
              </a:r>
              <a:endParaRPr lang="en-US" altLang="en-US" sz="4800" dirty="0">
                <a:solidFill>
                  <a:srgbClr val="0000FF"/>
                </a:solidFill>
              </a:endParaRPr>
            </a:p>
          </p:txBody>
        </p:sp>
        <p:pic>
          <p:nvPicPr>
            <p:cNvPr id="19" name="Picture 18" descr="0conru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091" b="89773" l="5200" r="932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8775" y="4459403"/>
              <a:ext cx="1517829" cy="119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629508" y="3752424"/>
            <a:ext cx="34268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r>
              <a:rPr lang="en-US" altLang="en-US" sz="4800" dirty="0" smtClean="0">
                <a:solidFill>
                  <a:srgbClr val="0000FF"/>
                </a:solidFill>
              </a:rPr>
              <a:t>.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797" y="3676571"/>
            <a:ext cx="1554163" cy="11890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C©u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:</a:t>
            </a:r>
            <a: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</a:b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§è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bÐ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con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vËt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ë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dÊu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chÊm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lµ con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nµo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?</a:t>
            </a:r>
            <a:endParaRPr lang="en-US" sz="3100" b="1" dirty="0">
              <a:solidFill>
                <a:srgbClr val="00B0F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2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" t="23085" r="17856" b="7357"/>
          <a:stretch/>
        </p:blipFill>
        <p:spPr>
          <a:xfrm>
            <a:off x="2396331" y="1908391"/>
            <a:ext cx="7089413" cy="4309407"/>
          </a:xfr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22667" y="1838769"/>
            <a:ext cx="8775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r>
              <a:rPr lang="en-US" altLang="en-US" sz="4800" dirty="0" smtClean="0">
                <a:solidFill>
                  <a:srgbClr val="0000FF"/>
                </a:solidFill>
              </a:rPr>
              <a:t>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03851" y="2995680"/>
            <a:ext cx="79248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altLang="en-US" sz="4800" dirty="0" smtClean="0">
                <a:solidFill>
                  <a:srgbClr val="0000FF"/>
                </a:solidFill>
              </a:rPr>
              <a:t>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03851" y="4004480"/>
            <a:ext cx="76325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.VnAvant" pitchFamily="34" charset="0"/>
              </a:rPr>
              <a:t>C</a:t>
            </a:r>
            <a:endParaRPr lang="en-US" altLang="en-US" sz="54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17544" y="5098809"/>
            <a:ext cx="85439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0000FF"/>
                </a:solidFill>
                <a:latin typeface=".VnAvant" pitchFamily="34" charset="0"/>
              </a:rPr>
              <a:t>D</a:t>
            </a:r>
            <a:endParaRPr lang="en-US" altLang="en-US" sz="54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C©u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:</a:t>
            </a:r>
            <a: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</a:b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BÐ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h·y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®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o¸n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xem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chiÕc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bót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ch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×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nµo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dµi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nhÊt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?</a:t>
            </a:r>
            <a:endParaRPr lang="en-US" sz="3100" b="1" dirty="0">
              <a:solidFill>
                <a:srgbClr val="00B0F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" t="17083" r="2427" b="14583"/>
          <a:stretch/>
        </p:blipFill>
        <p:spPr>
          <a:xfrm>
            <a:off x="1637031" y="1285353"/>
            <a:ext cx="8793018" cy="3993104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63" y="5282566"/>
            <a:ext cx="2971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FF"/>
                </a:solidFill>
                <a:latin typeface=".VnAvant" pitchFamily="34" charset="0"/>
              </a:rPr>
              <a:t>A. Con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</a:rPr>
              <a:t>sư</a:t>
            </a:r>
            <a:r>
              <a:rPr lang="en-US" altLang="en-US" sz="20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</a:rPr>
              <a:t>tử</a:t>
            </a:r>
            <a:endParaRPr lang="en-US" altLang="en-US" sz="2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00539" y="5290805"/>
            <a:ext cx="3812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FF"/>
                </a:solidFill>
                <a:latin typeface=".VnAvant" pitchFamily="34" charset="0"/>
              </a:rPr>
              <a:t>B. Con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</a:rPr>
              <a:t>h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  <a:cs typeface="+mn-cs"/>
              </a:rPr>
              <a:t>ư¬u</a:t>
            </a:r>
            <a:r>
              <a:rPr lang="en-US" altLang="en-US" sz="2000" b="1" dirty="0" smtClean="0">
                <a:solidFill>
                  <a:srgbClr val="0000FF"/>
                </a:solidFill>
                <a:latin typeface=".VnAvant" pitchFamily="34" charset="0"/>
                <a:cs typeface="+mn-cs"/>
              </a:rPr>
              <a:t>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</a:rPr>
              <a:t>cao</a:t>
            </a:r>
            <a:r>
              <a:rPr lang="en-US" altLang="en-US" sz="20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</a:rPr>
              <a:t>cæ</a:t>
            </a:r>
            <a:endParaRPr lang="en-US" altLang="en-US" sz="2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71033" y="5270720"/>
            <a:ext cx="304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FF"/>
                </a:solidFill>
                <a:latin typeface=".VnAvant" pitchFamily="34" charset="0"/>
              </a:rPr>
              <a:t>C. Con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.VnAvant" pitchFamily="34" charset="0"/>
              </a:rPr>
              <a:t>voi</a:t>
            </a:r>
            <a:endParaRPr lang="en-US" altLang="en-US" sz="2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75740" y="1306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C©u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:</a:t>
            </a:r>
            <a: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</a:b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Trong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c¸c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con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vËt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sau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con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nµo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cao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nhÊt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?</a:t>
            </a:r>
            <a:endParaRPr lang="en-US" sz="3100" b="1" dirty="0">
              <a:solidFill>
                <a:srgbClr val="00B0F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6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17" y="2489797"/>
            <a:ext cx="2828934" cy="2415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95" y="2568143"/>
            <a:ext cx="3430571" cy="20583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156" y="2489797"/>
            <a:ext cx="2287488" cy="2280556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23003" y="5123741"/>
            <a:ext cx="9793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alt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69826" y="5041679"/>
            <a:ext cx="10451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r>
              <a:rPr lang="en-US" altLang="en-US" sz="4800" dirty="0" smtClean="0">
                <a:solidFill>
                  <a:srgbClr val="0000FF"/>
                </a:solidFill>
              </a:rPr>
              <a:t>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950919" y="4978888"/>
            <a:ext cx="10451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C</a:t>
            </a:r>
            <a:r>
              <a:rPr lang="en-US" altLang="en-US" sz="4800" dirty="0" smtClean="0">
                <a:solidFill>
                  <a:srgbClr val="0000FF"/>
                </a:solidFill>
              </a:rPr>
              <a:t>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75740" y="4002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C©u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600" b="1" dirty="0" smtClean="0">
                <a:solidFill>
                  <a:srgbClr val="00B0F0"/>
                </a:solidFill>
                <a:latin typeface=".VnAvant" pitchFamily="34" charset="0"/>
              </a:rPr>
              <a:t>:</a:t>
            </a:r>
            <a: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.VnAvant" pitchFamily="34" charset="0"/>
              </a:rPr>
            </a:b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BÐ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h·y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chän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xem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h×nh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nµo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cã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c¸c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h×nh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100" b="1" dirty="0" err="1" smtClean="0">
                <a:solidFill>
                  <a:srgbClr val="00B0F0"/>
                </a:solidFill>
                <a:latin typeface=".VnAvant" pitchFamily="34" charset="0"/>
              </a:rPr>
              <a:t>vu«ng</a:t>
            </a:r>
            <a:r>
              <a:rPr lang="en-US" sz="3100" b="1" dirty="0" smtClean="0">
                <a:solidFill>
                  <a:srgbClr val="00B0F0"/>
                </a:solidFill>
                <a:latin typeface=".VnAvant" pitchFamily="34" charset="0"/>
              </a:rPr>
              <a:t>?</a:t>
            </a:r>
            <a:endParaRPr lang="en-US" sz="3100" b="1" dirty="0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24214" y="5119563"/>
            <a:ext cx="9793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alt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24214" y="5135465"/>
            <a:ext cx="9793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alt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3" t="26521" r="13804" b="50329"/>
          <a:stretch/>
        </p:blipFill>
        <p:spPr>
          <a:xfrm>
            <a:off x="1281544" y="1513046"/>
            <a:ext cx="4738213" cy="3927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166" b="73510" l="3981" r="3302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97" t="50236" r="67336" b="26599"/>
          <a:stretch/>
        </p:blipFill>
        <p:spPr>
          <a:xfrm>
            <a:off x="9377219" y="3121155"/>
            <a:ext cx="1549400" cy="1764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87" b="25828" l="3513" r="3372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54" t="2559" r="67527" b="74546"/>
          <a:stretch/>
        </p:blipFill>
        <p:spPr>
          <a:xfrm>
            <a:off x="9372599" y="5081877"/>
            <a:ext cx="1554020" cy="169348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77844" y="1211378"/>
            <a:ext cx="2648775" cy="1938222"/>
            <a:chOff x="8277844" y="1211378"/>
            <a:chExt cx="2648775" cy="193822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5828" b="49007" l="4684" r="3255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06" t="25723" r="67147" b="50169"/>
            <a:stretch/>
          </p:blipFill>
          <p:spPr>
            <a:xfrm>
              <a:off x="9349510" y="1211378"/>
              <a:ext cx="1577109" cy="1845117"/>
            </a:xfrm>
            <a:prstGeom prst="rect">
              <a:avLst/>
            </a:prstGeom>
          </p:spPr>
        </p:pic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277844" y="2133937"/>
              <a:ext cx="97930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6000" b="1" dirty="0" smtClean="0">
                  <a:solidFill>
                    <a:srgbClr val="0000FF"/>
                  </a:solidFill>
                  <a:latin typeface=".VnArialH" pitchFamily="34" charset="0"/>
                </a:rPr>
                <a:t>A.</a:t>
              </a:r>
              <a:endParaRPr lang="en-US" altLang="en-US" sz="4800" dirty="0">
                <a:solidFill>
                  <a:srgbClr val="0000FF"/>
                </a:solidFill>
                <a:latin typeface=".VnArialH" pitchFamily="34" charset="0"/>
              </a:endParaRPr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327475" y="3996877"/>
            <a:ext cx="10451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rialH" pitchFamily="34" charset="0"/>
              </a:rPr>
              <a:t>B.</a:t>
            </a:r>
            <a:r>
              <a:rPr lang="en-US" altLang="en-US" sz="4800" dirty="0" smtClean="0">
                <a:solidFill>
                  <a:srgbClr val="0000FF"/>
                </a:solidFill>
              </a:rPr>
              <a:t>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304386" y="5759698"/>
            <a:ext cx="10451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rialH" pitchFamily="34" charset="0"/>
              </a:rPr>
              <a:t>C.</a:t>
            </a:r>
            <a:r>
              <a:rPr lang="en-US" altLang="en-US" sz="4800" dirty="0" smtClean="0">
                <a:solidFill>
                  <a:srgbClr val="0000FF"/>
                </a:solidFill>
              </a:rPr>
              <a:t> </a:t>
            </a:r>
            <a:endParaRPr lang="en-US" altLang="en-US" sz="4800" dirty="0">
              <a:solidFill>
                <a:srgbClr val="0000FF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75739" y="130664"/>
            <a:ext cx="10865275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.VnAvant" pitchFamily="34" charset="0"/>
              </a:rPr>
              <a:t>C©u</a:t>
            </a:r>
            <a:r>
              <a:rPr lang="en-US" sz="32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.VnAvant" pitchFamily="34" charset="0"/>
              </a:rPr>
              <a:t>hái</a:t>
            </a:r>
            <a:r>
              <a:rPr lang="en-US" sz="3200" b="1" dirty="0" smtClean="0">
                <a:solidFill>
                  <a:srgbClr val="00B0F0"/>
                </a:solidFill>
                <a:latin typeface=".VnAvant" pitchFamily="34" charset="0"/>
              </a:rPr>
              <a:t>:</a:t>
            </a:r>
            <a:br>
              <a:rPr lang="en-US" sz="3200" b="1" dirty="0" smtClean="0">
                <a:solidFill>
                  <a:srgbClr val="00B0F0"/>
                </a:solidFill>
                <a:latin typeface=".VnAvant" pitchFamily="34" charset="0"/>
              </a:rPr>
            </a:b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BÐ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h·y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chän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®¸p ¸n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ng«i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nh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µ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nµo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®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óng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tõ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nh÷ng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miÕng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ghÐp</a:t>
            </a:r>
            <a:r>
              <a:rPr lang="en-US" sz="2400" b="1" dirty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.VnAvant" pitchFamily="34" charset="0"/>
              </a:rPr>
              <a:t>d­íi</a:t>
            </a:r>
            <a:r>
              <a:rPr lang="en-US" sz="2400" b="1" dirty="0" smtClean="0">
                <a:solidFill>
                  <a:srgbClr val="00B0F0"/>
                </a:solidFill>
                <a:latin typeface=".VnAvant" pitchFamily="34" charset="0"/>
              </a:rPr>
              <a:t> ®©y?</a:t>
            </a:r>
            <a:endParaRPr lang="en-US" sz="2400" b="1" dirty="0">
              <a:solidFill>
                <a:srgbClr val="00B0F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8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17880" y="163567"/>
            <a:ext cx="10515600" cy="1513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3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C©u</a:t>
            </a:r>
            <a:r>
              <a:rPr lang="en-US" altLang="en-US" sz="33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3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hái</a:t>
            </a:r>
            <a:r>
              <a:rPr lang="en-US" altLang="en-US" sz="33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BÐ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h·y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quan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s¸t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vµ ®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o¸n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xem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con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vËt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nµo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nÆng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h¬n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900" b="1" dirty="0" err="1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nhÐ</a:t>
            </a:r>
            <a:r>
              <a:rPr lang="en-US" altLang="en-US" sz="2900" b="1" dirty="0" smtClean="0">
                <a:solidFill>
                  <a:srgbClr val="0000FF"/>
                </a:solidFill>
                <a:latin typeface=".VnAvant" pitchFamily="34" charset="0"/>
                <a:cs typeface="Times New Roman" panose="02020603050405020304" pitchFamily="18" charset="0"/>
              </a:rPr>
              <a:t>!</a:t>
            </a:r>
            <a:endParaRPr lang="en-US" altLang="en-US" sz="2900" b="1" dirty="0">
              <a:solidFill>
                <a:srgbClr val="0000FF"/>
              </a:solidFill>
              <a:latin typeface=".VnAvant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836" b="39851" l="6540" r="542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87" t="20802" r="40354" b="57963"/>
          <a:stretch/>
        </p:blipFill>
        <p:spPr>
          <a:xfrm>
            <a:off x="531088" y="3443446"/>
            <a:ext cx="9842019" cy="2926874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08794" y="2109465"/>
            <a:ext cx="30263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A. </a:t>
            </a:r>
            <a:r>
              <a:rPr lang="en-US" altLang="en-US" sz="6000" b="1" dirty="0" err="1" smtClean="0">
                <a:solidFill>
                  <a:srgbClr val="0000FF"/>
                </a:solidFill>
                <a:latin typeface=".VnAvant" pitchFamily="34" charset="0"/>
              </a:rPr>
              <a:t>Kiến</a:t>
            </a: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alt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alt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083383" y="1927003"/>
            <a:ext cx="23710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 smtClean="0">
                <a:solidFill>
                  <a:srgbClr val="0000FF"/>
                </a:solidFill>
                <a:latin typeface=".VnAvant" pitchFamily="34" charset="0"/>
              </a:rPr>
              <a:t>B. </a:t>
            </a:r>
            <a:r>
              <a:rPr lang="en-US" altLang="en-US" sz="6000" b="1" dirty="0" err="1" smtClean="0">
                <a:solidFill>
                  <a:srgbClr val="0000FF"/>
                </a:solidFill>
                <a:latin typeface=".VnAvant" pitchFamily="34" charset="0"/>
              </a:rPr>
              <a:t>Voi</a:t>
            </a:r>
            <a:endParaRPr lang="en-US" alt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©u hái: BÐ h·y t×m ra quy luËt s¾p xÕp cña chuçi sau&amp;quot;&quot;/&gt;&lt;property id=&quot;20307&quot; value=&quot;259&quot;/&gt;&lt;/object&gt;&lt;object type=&quot;3&quot; unique_id=&quot;10004&quot;&gt;&lt;property id=&quot;20148&quot; value=&quot;5&quot;/&gt;&lt;property id=&quot;20300&quot; value=&quot;Slide 2 - &amp;quot;C©u hái: §è bÐ con vËt ë dÊu hái chÊm lµ con nµo?&amp;quot;&quot;/&gt;&lt;property id=&quot;20307&quot; value=&quot;264&quot;/&gt;&lt;/object&gt;&lt;object type=&quot;3&quot; unique_id=&quot;10005&quot;&gt;&lt;property id=&quot;20148&quot; value=&quot;5&quot;/&gt;&lt;property id=&quot;20300&quot; value=&quot;Slide 3 - &amp;quot;C©u hái: BÐ h·y ®o¸n xem chiÕc bót ch× nµo dµi nhÊt?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C©u hái: Trong c¸c con vËt sau con nµo cao nhÊt?&amp;quot;&quot;/&gt;&lt;property id=&quot;20307&quot; value=&quot;263&quot;/&gt;&lt;/object&gt;&lt;object type=&quot;3&quot; unique_id=&quot;10008&quot;&gt;&lt;property id=&quot;20148&quot; value=&quot;5&quot;/&gt;&lt;property id=&quot;20300&quot; value=&quot;Slide 5 - &amp;quot;C©u hái: BÐ h·y chän xem h×nh nµo cã c¸c h×nh vu«ng?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C©u hái: BÐ h·y chän ®¸p ¸n ng«i nhµ nµo ®óng tõ nh÷ng miÕng ghÐp d­íi ®©y?&amp;quot;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94</Words>
  <Application>Microsoft Office PowerPoint</Application>
  <PresentationFormat>Custom</PresentationFormat>
  <Paragraphs>33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C©u hái: BÐ h·y t×m ra quy luËt s¾p xÕp cña chuçi sau</vt:lpstr>
      <vt:lpstr>C©u hái: §è bÐ con vËt ë dÊu hái chÊm lµ con nµo?</vt:lpstr>
      <vt:lpstr>C©u hái: BÐ h·y ®o¸n xem chiÕc bót ch× nµo dµi nhÊt?</vt:lpstr>
      <vt:lpstr>C©u hái: Trong c¸c con vËt sau con nµo cao nhÊt?</vt:lpstr>
      <vt:lpstr>C©u hái: BÐ h·y chän xem h×nh nµo cã c¸c h×nh vu«ng?</vt:lpstr>
      <vt:lpstr>C©u hái: BÐ h·y chän ®¸p ¸n ng«i nhµ nµo ®óng tõ nh÷ng miÕng ghÐp d­íi ®©y?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huy_ctn</cp:lastModifiedBy>
  <cp:revision>30</cp:revision>
  <dcterms:created xsi:type="dcterms:W3CDTF">2021-03-27T12:43:06Z</dcterms:created>
  <dcterms:modified xsi:type="dcterms:W3CDTF">2021-03-31T09:54:00Z</dcterms:modified>
</cp:coreProperties>
</file>