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4" r:id="rId9"/>
    <p:sldId id="285" r:id="rId10"/>
    <p:sldId id="286" r:id="rId11"/>
    <p:sldId id="281" r:id="rId12"/>
    <p:sldId id="270" r:id="rId13"/>
    <p:sldId id="259" r:id="rId14"/>
    <p:sldId id="258" r:id="rId15"/>
    <p:sldId id="260" r:id="rId16"/>
    <p:sldId id="257" r:id="rId17"/>
    <p:sldId id="282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6380" autoAdjust="0"/>
  </p:normalViewPr>
  <p:slideViewPr>
    <p:cSldViewPr>
      <p:cViewPr>
        <p:scale>
          <a:sx n="80" d="100"/>
          <a:sy n="80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865-6FD7-4F87-B496-B24DC5318B97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3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pDem-NguyetHang_4eqmq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 nen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00100" y="14285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643050"/>
            <a:ext cx="821537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Lĩnh vực: Phát triển nhận thức</a:t>
            </a:r>
          </a:p>
          <a:p>
            <a:pPr>
              <a:buNone/>
            </a:pP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            </a:t>
            </a:r>
          </a:p>
          <a:p>
            <a:pPr>
              <a:buNone/>
            </a:pP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 algn="ctr">
              <a:buNone/>
            </a:pP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Đề tài: </a:t>
            </a:r>
            <a:endParaRPr lang="vi-VN" sz="32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  <a:p>
            <a:pPr algn="ctr">
              <a:buNone/>
            </a:pP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Ôn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đếm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xác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định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nhóm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đối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tượng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vi-VN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trong phạm</a:t>
            </a:r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vi 5</a:t>
            </a:r>
          </a:p>
          <a:p>
            <a:pPr algn="ctr">
              <a:buNone/>
            </a:pP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  <a:p>
            <a:pPr algn="ctr">
              <a:buNone/>
            </a:pP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Lứa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tuổi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: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Mẫu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giáo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nhỡ</a:t>
            </a:r>
            <a:r>
              <a:rPr lang="en-US" sz="24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  <a:p>
            <a:pPr algn="ctr">
              <a:buNone/>
            </a:pP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  <a:p>
            <a:pPr algn="ctr">
              <a:buNone/>
            </a:pP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Giáo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viên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: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Trương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Thị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Quỳnh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Nga</a:t>
            </a: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 algn="ctr">
              <a:buNone/>
            </a:pPr>
            <a:endParaRPr lang="en-US" sz="2400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endParaRPr lang="en-US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endParaRPr lang="en-US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endParaRPr lang="en-US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endParaRPr lang="en-US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  <a:p>
            <a:pPr>
              <a:buNone/>
            </a:pPr>
            <a:endParaRPr lang="en-US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7158" y="642918"/>
            <a:ext cx="4000528" cy="3786214"/>
            <a:chOff x="336" y="3456"/>
            <a:chExt cx="720" cy="62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14876" y="642918"/>
            <a:ext cx="4143404" cy="3714776"/>
            <a:chOff x="362" y="3137"/>
            <a:chExt cx="857" cy="90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43042" y="4357694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3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388" y="4429132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4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1454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785794"/>
            <a:ext cx="1643074" cy="1571636"/>
          </a:xfrm>
          <a:prstGeom prst="rect">
            <a:avLst/>
          </a:prstGeom>
        </p:spPr>
      </p:pic>
      <p:pic>
        <p:nvPicPr>
          <p:cNvPr id="30" name="Picture 29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2571744"/>
            <a:ext cx="1643074" cy="1571636"/>
          </a:xfrm>
          <a:prstGeom prst="rect">
            <a:avLst/>
          </a:prstGeom>
        </p:spPr>
      </p:pic>
      <p:pic>
        <p:nvPicPr>
          <p:cNvPr id="32" name="Picture 31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2643182"/>
            <a:ext cx="1643074" cy="1571636"/>
          </a:xfrm>
          <a:prstGeom prst="rect">
            <a:avLst/>
          </a:prstGeom>
        </p:spPr>
      </p:pic>
      <p:pic>
        <p:nvPicPr>
          <p:cNvPr id="33" name="Content Placeholder 3" descr="chu-tue-mat-na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500034" y="857232"/>
            <a:ext cx="1736596" cy="1643074"/>
          </a:xfrm>
        </p:spPr>
      </p:pic>
      <p:pic>
        <p:nvPicPr>
          <p:cNvPr id="34" name="Content Placeholder 3" descr="chu-tue-mat-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2643182"/>
            <a:ext cx="1781884" cy="1685923"/>
          </a:xfrm>
          <a:prstGeom prst="rect">
            <a:avLst/>
          </a:prstGeom>
        </p:spPr>
      </p:pic>
      <p:pic>
        <p:nvPicPr>
          <p:cNvPr id="35" name="Content Placeholder 3" descr="chu-tue-mat-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857232"/>
            <a:ext cx="1736596" cy="1643074"/>
          </a:xfrm>
          <a:prstGeom prst="rect">
            <a:avLst/>
          </a:prstGeom>
        </p:spPr>
      </p:pic>
      <p:pic>
        <p:nvPicPr>
          <p:cNvPr id="36" name="Picture 35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785794"/>
            <a:ext cx="164307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1604" y="1214422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320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“Thi xem ai nhanh”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5238" cy="654032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Bé hãy tìm nhóm đồ chơi có số lượng là 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đèn cá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1214446" cy="1214446"/>
          </a:xfrm>
        </p:spPr>
      </p:pic>
      <p:pic>
        <p:nvPicPr>
          <p:cNvPr id="11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285860"/>
            <a:ext cx="1214446" cy="1214446"/>
          </a:xfrm>
          <a:prstGeom prst="rect">
            <a:avLst/>
          </a:prstGeom>
        </p:spPr>
      </p:pic>
      <p:pic>
        <p:nvPicPr>
          <p:cNvPr id="12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285860"/>
            <a:ext cx="1214446" cy="1214446"/>
          </a:xfrm>
          <a:prstGeom prst="rect">
            <a:avLst/>
          </a:prstGeom>
        </p:spPr>
      </p:pic>
      <p:pic>
        <p:nvPicPr>
          <p:cNvPr id="13" name="Picture 12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85860"/>
            <a:ext cx="1357322" cy="1285884"/>
          </a:xfrm>
          <a:prstGeom prst="rect">
            <a:avLst/>
          </a:prstGeom>
        </p:spPr>
      </p:pic>
      <p:pic>
        <p:nvPicPr>
          <p:cNvPr id="14" name="Picture 13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500306"/>
            <a:ext cx="1357322" cy="1285884"/>
          </a:xfrm>
          <a:prstGeom prst="rect">
            <a:avLst/>
          </a:prstGeom>
        </p:spPr>
      </p:pic>
      <p:pic>
        <p:nvPicPr>
          <p:cNvPr id="15" name="Picture 14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714620"/>
            <a:ext cx="1357322" cy="1285884"/>
          </a:xfrm>
          <a:prstGeom prst="rect">
            <a:avLst/>
          </a:prstGeom>
        </p:spPr>
      </p:pic>
      <p:pic>
        <p:nvPicPr>
          <p:cNvPr id="16" name="Picture 15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142984"/>
            <a:ext cx="1357322" cy="1285884"/>
          </a:xfrm>
          <a:prstGeom prst="rect">
            <a:avLst/>
          </a:prstGeom>
        </p:spPr>
      </p:pic>
      <p:pic>
        <p:nvPicPr>
          <p:cNvPr id="17" name="Picture 16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496"/>
            <a:ext cx="1285884" cy="1285884"/>
          </a:xfrm>
          <a:prstGeom prst="rect">
            <a:avLst/>
          </a:prstGeom>
        </p:spPr>
      </p:pic>
      <p:pic>
        <p:nvPicPr>
          <p:cNvPr id="18" name="Picture 17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857496"/>
            <a:ext cx="1285884" cy="1285884"/>
          </a:xfrm>
          <a:prstGeom prst="rect">
            <a:avLst/>
          </a:prstGeom>
        </p:spPr>
      </p:pic>
      <p:pic>
        <p:nvPicPr>
          <p:cNvPr id="19" name="Picture 18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643446"/>
            <a:ext cx="1285884" cy="1285884"/>
          </a:xfrm>
          <a:prstGeom prst="rect">
            <a:avLst/>
          </a:prstGeom>
        </p:spPr>
      </p:pic>
      <p:pic>
        <p:nvPicPr>
          <p:cNvPr id="20" name="Picture 19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714884"/>
            <a:ext cx="1285884" cy="1285884"/>
          </a:xfrm>
          <a:prstGeom prst="rect">
            <a:avLst/>
          </a:prstGeom>
        </p:spPr>
      </p:pic>
      <p:pic>
        <p:nvPicPr>
          <p:cNvPr id="21" name="Picture 20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643446"/>
            <a:ext cx="1285884" cy="128588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5000628" y="4786322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Bé hãy tìm nhóm đồ ăn có số lượng là 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643050"/>
            <a:ext cx="1785949" cy="1571637"/>
          </a:xfrm>
        </p:spPr>
      </p:pic>
      <p:pic>
        <p:nvPicPr>
          <p:cNvPr id="6" name="Picture 5" descr="bánh trung t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643050"/>
            <a:ext cx="1857388" cy="1571637"/>
          </a:xfrm>
          <a:prstGeom prst="rect">
            <a:avLst/>
          </a:prstGeom>
        </p:spPr>
      </p:pic>
      <p:pic>
        <p:nvPicPr>
          <p:cNvPr id="7" name="Picture 6" descr="bim b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714488"/>
            <a:ext cx="1500198" cy="1643074"/>
          </a:xfrm>
          <a:prstGeom prst="rect">
            <a:avLst/>
          </a:prstGeom>
        </p:spPr>
      </p:pic>
      <p:pic>
        <p:nvPicPr>
          <p:cNvPr id="8" name="Picture 7" descr="bim b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714488"/>
            <a:ext cx="1500198" cy="1643074"/>
          </a:xfrm>
          <a:prstGeom prst="rect">
            <a:avLst/>
          </a:prstGeom>
        </p:spPr>
      </p:pic>
      <p:pic>
        <p:nvPicPr>
          <p:cNvPr id="9" name="Picture 8" descr="bim b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714488"/>
            <a:ext cx="1500198" cy="1643074"/>
          </a:xfrm>
          <a:prstGeom prst="rect">
            <a:avLst/>
          </a:prstGeom>
        </p:spPr>
      </p:pic>
      <p:pic>
        <p:nvPicPr>
          <p:cNvPr id="10" name="Picture 9" descr="kẹo mú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214818"/>
            <a:ext cx="1143008" cy="2143140"/>
          </a:xfrm>
          <a:prstGeom prst="rect">
            <a:avLst/>
          </a:prstGeom>
        </p:spPr>
      </p:pic>
      <p:pic>
        <p:nvPicPr>
          <p:cNvPr id="11" name="Picture 10" descr="kẹo mú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214818"/>
            <a:ext cx="1143008" cy="2143140"/>
          </a:xfrm>
          <a:prstGeom prst="rect">
            <a:avLst/>
          </a:prstGeom>
        </p:spPr>
      </p:pic>
      <p:pic>
        <p:nvPicPr>
          <p:cNvPr id="12" name="Picture 11" descr="kẹo mú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214818"/>
            <a:ext cx="1143008" cy="2143140"/>
          </a:xfrm>
          <a:prstGeom prst="rect">
            <a:avLst/>
          </a:prstGeom>
        </p:spPr>
      </p:pic>
      <p:pic>
        <p:nvPicPr>
          <p:cNvPr id="13" name="Picture 12" descr="kẹo mú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214818"/>
            <a:ext cx="1143008" cy="21431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7572396" y="392906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2500298" y="357166"/>
            <a:ext cx="1285884" cy="2214578"/>
          </a:xfrm>
          <a:prstGeom prst="rect">
            <a:avLst/>
          </a:prstGeom>
          <a:noFill/>
        </p:spPr>
      </p:pic>
      <p:pic>
        <p:nvPicPr>
          <p:cNvPr id="10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1214414" y="357166"/>
            <a:ext cx="1285884" cy="2214578"/>
          </a:xfrm>
          <a:prstGeom prst="rect">
            <a:avLst/>
          </a:prstGeom>
          <a:noFill/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0" y="357166"/>
            <a:ext cx="1285884" cy="221457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7000892" y="4214818"/>
            <a:ext cx="1442155" cy="1357322"/>
          </a:xfrm>
          <a:prstGeom prst="rect">
            <a:avLst/>
          </a:prstGeom>
          <a:noFill/>
        </p:spPr>
      </p:pic>
      <p:pic>
        <p:nvPicPr>
          <p:cNvPr id="14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4929190" y="4214818"/>
            <a:ext cx="1500198" cy="1411951"/>
          </a:xfrm>
          <a:prstGeom prst="rect">
            <a:avLst/>
          </a:prstGeom>
          <a:noFill/>
        </p:spPr>
      </p:pic>
      <p:pic>
        <p:nvPicPr>
          <p:cNvPr id="15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2714612" y="4143380"/>
            <a:ext cx="1571636" cy="1479186"/>
          </a:xfrm>
          <a:prstGeom prst="rect">
            <a:avLst/>
          </a:prstGeom>
          <a:noFill/>
        </p:spPr>
      </p:pic>
      <p:pic>
        <p:nvPicPr>
          <p:cNvPr id="16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500034" y="4286256"/>
            <a:ext cx="1518058" cy="142876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71472" y="5786454"/>
            <a:ext cx="792961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400" b="0" i="0" u="none" strike="noStrike" kern="1200" cap="none" spc="0" normalizeH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hãy tìm nhóm đồ vật có số lượng 5?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0B10E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4643438" y="428604"/>
            <a:ext cx="1643074" cy="1121728"/>
          </a:xfrm>
          <a:prstGeom prst="rect">
            <a:avLst/>
          </a:prstGeom>
          <a:noFill/>
        </p:spPr>
      </p:pic>
      <p:pic>
        <p:nvPicPr>
          <p:cNvPr id="1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7000892" y="500042"/>
            <a:ext cx="1643074" cy="1121728"/>
          </a:xfrm>
          <a:prstGeom prst="rect">
            <a:avLst/>
          </a:prstGeom>
          <a:noFill/>
        </p:spPr>
      </p:pic>
      <p:pic>
        <p:nvPicPr>
          <p:cNvPr id="20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4000496" y="1785926"/>
            <a:ext cx="1643074" cy="1121728"/>
          </a:xfrm>
          <a:prstGeom prst="rect">
            <a:avLst/>
          </a:prstGeom>
          <a:noFill/>
        </p:spPr>
      </p:pic>
      <p:pic>
        <p:nvPicPr>
          <p:cNvPr id="21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5715008" y="1714488"/>
            <a:ext cx="1643074" cy="1121728"/>
          </a:xfrm>
          <a:prstGeom prst="rect">
            <a:avLst/>
          </a:prstGeom>
          <a:noFill/>
        </p:spPr>
      </p:pic>
      <p:pic>
        <p:nvPicPr>
          <p:cNvPr id="22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7500926" y="1714488"/>
            <a:ext cx="1643074" cy="1121728"/>
          </a:xfrm>
          <a:prstGeom prst="rect">
            <a:avLst/>
          </a:prstGeom>
          <a:noFill/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500826" y="2714620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Bé hãy tìm nhóm đồ chơi có số lượng là 3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up bê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2214578" cy="2143140"/>
          </a:xfrm>
        </p:spPr>
      </p:pic>
      <p:pic>
        <p:nvPicPr>
          <p:cNvPr id="5" name="Picture 4" descr="hop lo g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571612"/>
            <a:ext cx="2571768" cy="1785950"/>
          </a:xfrm>
          <a:prstGeom prst="rect">
            <a:avLst/>
          </a:prstGeom>
        </p:spPr>
      </p:pic>
      <p:pic>
        <p:nvPicPr>
          <p:cNvPr id="6" name="Picture 5" descr="hop lo g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428736"/>
            <a:ext cx="2571768" cy="1785950"/>
          </a:xfrm>
          <a:prstGeom prst="rect">
            <a:avLst/>
          </a:prstGeom>
        </p:spPr>
      </p:pic>
      <p:pic>
        <p:nvPicPr>
          <p:cNvPr id="7" name="Picture 6" descr="matl l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4500571"/>
            <a:ext cx="1643073" cy="1785950"/>
          </a:xfrm>
          <a:prstGeom prst="rect">
            <a:avLst/>
          </a:prstGeom>
        </p:spPr>
      </p:pic>
      <p:pic>
        <p:nvPicPr>
          <p:cNvPr id="8" name="Picture 7" descr="matl l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643446"/>
            <a:ext cx="1643073" cy="1785950"/>
          </a:xfrm>
          <a:prstGeom prst="rect">
            <a:avLst/>
          </a:prstGeom>
        </p:spPr>
      </p:pic>
      <p:pic>
        <p:nvPicPr>
          <p:cNvPr id="9" name="Picture 8" descr="matl l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643446"/>
            <a:ext cx="1643073" cy="17859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215206" y="4357694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00990" cy="785818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Bé hãy tìm nhóm đồ ăn có số lượng là 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i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2024061" cy="1657351"/>
          </a:xfrm>
          <a:prstGeom prst="rect">
            <a:avLst/>
          </a:prstGeom>
        </p:spPr>
      </p:pic>
      <p:pic>
        <p:nvPicPr>
          <p:cNvPr id="7" name="Picture 6" descr="pi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2024061" cy="1657351"/>
          </a:xfrm>
          <a:prstGeom prst="rect">
            <a:avLst/>
          </a:prstGeom>
        </p:spPr>
      </p:pic>
      <p:pic>
        <p:nvPicPr>
          <p:cNvPr id="9" name="Content Placeholder 8" descr="nuoc ngot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1214422"/>
            <a:ext cx="1714512" cy="1928826"/>
          </a:xfrm>
        </p:spPr>
      </p:pic>
      <p:pic>
        <p:nvPicPr>
          <p:cNvPr id="11" name="Picture 10" descr="cánh gà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1857388" cy="2071702"/>
          </a:xfrm>
          <a:prstGeom prst="rect">
            <a:avLst/>
          </a:prstGeom>
        </p:spPr>
      </p:pic>
      <p:pic>
        <p:nvPicPr>
          <p:cNvPr id="12" name="Picture 11" descr="cánh gà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929066"/>
            <a:ext cx="1857388" cy="2071702"/>
          </a:xfrm>
          <a:prstGeom prst="rect">
            <a:avLst/>
          </a:prstGeom>
        </p:spPr>
      </p:pic>
      <p:pic>
        <p:nvPicPr>
          <p:cNvPr id="13" name="Picture 12" descr="cánh gà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000504"/>
            <a:ext cx="1857388" cy="207170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500958" y="142873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0B10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inh nen 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500166" y="1857365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B10E5"/>
                </a:solidFill>
                <a:latin typeface="Times New Roman" pitchFamily="18" charset="0"/>
                <a:cs typeface="Times New Roman" pitchFamily="18" charset="0"/>
              </a:rPr>
              <a:t>Trò chơi:  “Thử tài của bé”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0B10E5"/>
                </a:solidFill>
              </a:rPr>
              <a:t>Có bao nhiêu bông hoa?</a:t>
            </a:r>
            <a:endParaRPr lang="en-US" sz="4800" b="1">
              <a:solidFill>
                <a:srgbClr val="0B10E5"/>
              </a:solidFill>
            </a:endParaRPr>
          </a:p>
        </p:txBody>
      </p:sp>
      <p:pic>
        <p:nvPicPr>
          <p:cNvPr id="3074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285720" y="1500174"/>
            <a:ext cx="1643074" cy="2500330"/>
          </a:xfrm>
          <a:prstGeom prst="rect">
            <a:avLst/>
          </a:prstGeom>
          <a:noFill/>
        </p:spPr>
      </p:pic>
      <p:pic>
        <p:nvPicPr>
          <p:cNvPr id="6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2000232" y="1500174"/>
            <a:ext cx="1643074" cy="2500330"/>
          </a:xfrm>
          <a:prstGeom prst="rect">
            <a:avLst/>
          </a:prstGeom>
          <a:noFill/>
        </p:spPr>
      </p:pic>
      <p:pic>
        <p:nvPicPr>
          <p:cNvPr id="7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3786182" y="1500174"/>
            <a:ext cx="1643074" cy="2500330"/>
          </a:xfrm>
          <a:prstGeom prst="rect">
            <a:avLst/>
          </a:prstGeom>
          <a:noFill/>
        </p:spPr>
      </p:pic>
      <p:pic>
        <p:nvPicPr>
          <p:cNvPr id="8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5572132" y="1500174"/>
            <a:ext cx="1643074" cy="2500330"/>
          </a:xfrm>
          <a:prstGeom prst="rect">
            <a:avLst/>
          </a:prstGeom>
          <a:noFill/>
        </p:spPr>
      </p:pic>
      <p:pic>
        <p:nvPicPr>
          <p:cNvPr id="9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7286644" y="1571612"/>
            <a:ext cx="1643074" cy="2500330"/>
          </a:xfrm>
          <a:prstGeom prst="rect">
            <a:avLst/>
          </a:prstGeom>
          <a:noFill/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71473" y="4786322"/>
            <a:ext cx="2057400" cy="1676400"/>
            <a:chOff x="161" y="3456"/>
            <a:chExt cx="72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WordArt 6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643306" y="4786322"/>
            <a:ext cx="1905000" cy="1676400"/>
            <a:chOff x="336" y="3456"/>
            <a:chExt cx="720" cy="62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WordArt 9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6500826" y="4786322"/>
            <a:ext cx="1981200" cy="1676400"/>
            <a:chOff x="336" y="3456"/>
            <a:chExt cx="720" cy="624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0B10E5"/>
                </a:solidFill>
              </a:rPr>
              <a:t>Có bao nhiêu chiếc bánh?</a:t>
            </a:r>
            <a:endParaRPr lang="en-US" sz="4800" b="1">
              <a:solidFill>
                <a:srgbClr val="0B10E5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85786" y="4714884"/>
            <a:ext cx="2057400" cy="1676400"/>
            <a:chOff x="336" y="3456"/>
            <a:chExt cx="720" cy="62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6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21" name="Picture 20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357298"/>
            <a:ext cx="1643075" cy="1714512"/>
          </a:xfrm>
          <a:prstGeom prst="rect">
            <a:avLst/>
          </a:prstGeom>
        </p:spPr>
      </p:pic>
      <p:pic>
        <p:nvPicPr>
          <p:cNvPr id="22" name="Picture 21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357298"/>
            <a:ext cx="1643075" cy="1714512"/>
          </a:xfrm>
          <a:prstGeom prst="rect">
            <a:avLst/>
          </a:prstGeom>
        </p:spPr>
      </p:pic>
      <p:pic>
        <p:nvPicPr>
          <p:cNvPr id="23" name="Picture 22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357298"/>
            <a:ext cx="1643075" cy="1714512"/>
          </a:xfrm>
          <a:prstGeom prst="rect">
            <a:avLst/>
          </a:prstGeom>
        </p:spPr>
      </p:pic>
      <p:pic>
        <p:nvPicPr>
          <p:cNvPr id="24" name="Picture 23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1357298"/>
            <a:ext cx="1643075" cy="1714512"/>
          </a:xfrm>
          <a:prstGeom prst="rect">
            <a:avLst/>
          </a:prstGeom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3428992" y="4643446"/>
            <a:ext cx="1981200" cy="1676400"/>
            <a:chOff x="336" y="3456"/>
            <a:chExt cx="720" cy="624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6286512" y="4714884"/>
            <a:ext cx="1905000" cy="1676400"/>
            <a:chOff x="336" y="3456"/>
            <a:chExt cx="720" cy="624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 nen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</p:spPr>
      </p:pic>
      <p:sp>
        <p:nvSpPr>
          <p:cNvPr id="5" name="Rectangle 4"/>
          <p:cNvSpPr/>
          <p:nvPr/>
        </p:nvSpPr>
        <p:spPr>
          <a:xfrm>
            <a:off x="1142976" y="1500174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I. Mục đích yêu cầu</a:t>
            </a:r>
          </a:p>
          <a:p>
            <a:pPr>
              <a:defRPr/>
            </a:pPr>
            <a:r>
              <a:rPr lang="vi-VN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1.Kiến thức:</a:t>
            </a:r>
            <a:r>
              <a:rPr lang="en-US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smtClean="0">
                <a:solidFill>
                  <a:srgbClr val="0B10E5"/>
                </a:solidFill>
                <a:latin typeface="+mj-lt"/>
              </a:rPr>
              <a:t>Trẻ biết đếm xác định nhóm đối tượng trong phạm vi 5.</a:t>
            </a:r>
            <a:endParaRPr lang="vi-VN" altLang="vi-VN" sz="2000" smtClean="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2.Kỹ năng:</a:t>
            </a:r>
            <a:endParaRPr lang="en-US" altLang="vi-VN" sz="2000" smtClean="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solidFill>
                  <a:srgbClr val="0B10E5"/>
                </a:solidFill>
                <a:latin typeface="+mj-lt"/>
              </a:rPr>
              <a:t>- Luyện kỹ năng quan sát, ghi nhớ có chủ định.</a:t>
            </a:r>
          </a:p>
          <a:p>
            <a:r>
              <a:rPr lang="en-US" sz="2000" smtClean="0">
                <a:solidFill>
                  <a:srgbClr val="0B10E5"/>
                </a:solidFill>
                <a:latin typeface="+mj-lt"/>
              </a:rPr>
              <a:t>- Rèn cho trẻ kỹ năng đếm xác định nhóm đối tượng trong phạm vi 5.</a:t>
            </a:r>
          </a:p>
          <a:p>
            <a:r>
              <a:rPr lang="en-US" sz="2000" smtClean="0">
                <a:solidFill>
                  <a:srgbClr val="0B10E5"/>
                </a:solidFill>
                <a:latin typeface="+mj-lt"/>
              </a:rPr>
              <a:t>- Ôn kĩ năng xếp tương ứng 1-1.</a:t>
            </a:r>
            <a:endParaRPr lang="vi-VN" altLang="vi-VN" sz="2000" smtClean="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000" smtClean="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Thái độ:</a:t>
            </a:r>
            <a:endParaRPr lang="en-US" altLang="vi-VN" sz="2000" smtClean="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solidFill>
                  <a:srgbClr val="0B10E5"/>
                </a:solidFill>
                <a:latin typeface="+mj-lt"/>
              </a:rPr>
              <a:t>- Trẻ hứng thú tham gia vào hoạt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0"/>
            <a:ext cx="6000792" cy="64291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B10E5"/>
                </a:solidFill>
              </a:rPr>
              <a:t>Tìm bao nhiêu quả táo?</a:t>
            </a:r>
            <a:endParaRPr lang="en-US" b="1">
              <a:solidFill>
                <a:srgbClr val="0B10E5"/>
              </a:solidFill>
            </a:endParaRPr>
          </a:p>
        </p:txBody>
      </p:sp>
      <p:pic>
        <p:nvPicPr>
          <p:cNvPr id="23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1142976" y="1285860"/>
            <a:ext cx="1571636" cy="1750230"/>
          </a:xfrm>
          <a:prstGeom prst="rect">
            <a:avLst/>
          </a:prstGeom>
          <a:noFill/>
        </p:spPr>
      </p:pic>
      <p:pic>
        <p:nvPicPr>
          <p:cNvPr id="28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3714744" y="1357298"/>
            <a:ext cx="1571636" cy="1750230"/>
          </a:xfrm>
          <a:prstGeom prst="rect">
            <a:avLst/>
          </a:prstGeom>
          <a:noFill/>
        </p:spPr>
      </p:pic>
      <p:pic>
        <p:nvPicPr>
          <p:cNvPr id="35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6357950" y="1357298"/>
            <a:ext cx="1571636" cy="1750230"/>
          </a:xfrm>
          <a:prstGeom prst="rect">
            <a:avLst/>
          </a:prstGeom>
          <a:noFill/>
        </p:spPr>
      </p:pic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642910" y="4286256"/>
            <a:ext cx="1981200" cy="1676400"/>
            <a:chOff x="336" y="3456"/>
            <a:chExt cx="720" cy="62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3214678" y="4286256"/>
            <a:ext cx="2057400" cy="1676400"/>
            <a:chOff x="161" y="3456"/>
            <a:chExt cx="720" cy="624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5929322" y="4286256"/>
            <a:ext cx="2057400" cy="1676400"/>
            <a:chOff x="161" y="3456"/>
            <a:chExt cx="720" cy="624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7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nen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  <p:sp>
        <p:nvSpPr>
          <p:cNvPr id="5" name="Rectangle 4"/>
          <p:cNvSpPr/>
          <p:nvPr/>
        </p:nvSpPr>
        <p:spPr>
          <a:xfrm rot="10800000" flipV="1">
            <a:off x="1071538" y="2079972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2800" smtClean="0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3.Kết thúc: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nhận xét động viên, khen ngợi trẻ.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nền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8652"/>
            <a:ext cx="9715504" cy="7286652"/>
          </a:xfrm>
        </p:spPr>
      </p:pic>
      <p:sp>
        <p:nvSpPr>
          <p:cNvPr id="5" name="Rectangle 4"/>
          <p:cNvSpPr/>
          <p:nvPr/>
        </p:nvSpPr>
        <p:spPr>
          <a:xfrm>
            <a:off x="2286000" y="1720840"/>
            <a:ext cx="5357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 bị</a:t>
            </a:r>
            <a:endParaRPr lang="vi-VN" altLang="vi-VN" sz="280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Đồ dùng của cô và trẻ</a:t>
            </a:r>
            <a:r>
              <a:rPr lang="vi-VN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vi-VN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altLang="vi-VN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ảnh powerpoint.</a:t>
            </a:r>
          </a:p>
          <a:p>
            <a:pPr>
              <a:defRPr/>
            </a:pPr>
            <a:r>
              <a:rPr lang="en-US" altLang="vi-VN" sz="28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Nhạc bài hát: “Tập đếm”</a:t>
            </a:r>
            <a:endParaRPr lang="vi-VN" altLang="vi-VN" sz="280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nên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00166" y="1357298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Cách tiến hành</a:t>
            </a:r>
          </a:p>
          <a:p>
            <a:pPr marL="342900" indent="-342900">
              <a:defRPr/>
            </a:pPr>
            <a:r>
              <a:rPr lang="en-US" altLang="vi-VN" sz="24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1.Ổn định tổ chức</a:t>
            </a:r>
          </a:p>
          <a:p>
            <a:pPr marL="342900" indent="-342900">
              <a:defRPr/>
            </a:pPr>
            <a:r>
              <a:rPr lang="en-US" altLang="vi-VN" sz="24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2.Phương pháp và hình thức tổ chức</a:t>
            </a:r>
          </a:p>
          <a:p>
            <a:pPr marL="342900" indent="-342900">
              <a:defRPr/>
            </a:pPr>
            <a:r>
              <a:rPr lang="en-US" altLang="vi-VN" sz="24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3.Kết thúc</a:t>
            </a:r>
            <a:endParaRPr lang="vi-VN" altLang="vi-VN" sz="240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 nen 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71604" y="1357298"/>
            <a:ext cx="528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1.Ổn định tổ chức:</a:t>
            </a:r>
          </a:p>
          <a:p>
            <a:pPr marL="342900" indent="-342900">
              <a:defRPr/>
            </a:pPr>
            <a:r>
              <a:rPr lang="en-US" altLang="vi-VN" sz="28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Cô và trẻ hát bài hát: “Tập đếm”</a:t>
            </a:r>
          </a:p>
        </p:txBody>
      </p:sp>
      <p:pic>
        <p:nvPicPr>
          <p:cNvPr id="9" name="TapDem-NguyetHang_4eqm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 nen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928662" y="1928802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280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2.Phương pháp và hình thức tổ chức:</a:t>
            </a:r>
          </a:p>
          <a:p>
            <a:pPr marL="342900" indent="-342900"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* Ôn nhận biết mối quan hệ nhiều hơn - ít hơn: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altLang="vi-VN" sz="280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nen 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5" name="Rectangle 4"/>
          <p:cNvSpPr/>
          <p:nvPr/>
        </p:nvSpPr>
        <p:spPr>
          <a:xfrm>
            <a:off x="2286000" y="1428737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280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“Ai nhanh nhất”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7158" y="642918"/>
            <a:ext cx="3214710" cy="3286148"/>
            <a:chOff x="336" y="3456"/>
            <a:chExt cx="720" cy="62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8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500034" y="785794"/>
            <a:ext cx="1143008" cy="1428760"/>
          </a:xfrm>
          <a:prstGeom prst="rect">
            <a:avLst/>
          </a:prstGeom>
        </p:spPr>
      </p:pic>
      <p:pic>
        <p:nvPicPr>
          <p:cNvPr id="9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2000232" y="785794"/>
            <a:ext cx="1143008" cy="1428760"/>
          </a:xfrm>
          <a:prstGeom prst="rect">
            <a:avLst/>
          </a:prstGeom>
        </p:spPr>
      </p:pic>
      <p:pic>
        <p:nvPicPr>
          <p:cNvPr id="10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500034" y="2285992"/>
            <a:ext cx="1143008" cy="1428760"/>
          </a:xfrm>
          <a:prstGeom prst="rect">
            <a:avLst/>
          </a:prstGeom>
        </p:spPr>
      </p:pic>
      <p:pic>
        <p:nvPicPr>
          <p:cNvPr id="11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2000232" y="2357430"/>
            <a:ext cx="1143008" cy="1428760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714876" y="642918"/>
            <a:ext cx="4143404" cy="3429023"/>
            <a:chOff x="362" y="3137"/>
            <a:chExt cx="857" cy="90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15" name="Picture 14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2357430"/>
            <a:ext cx="928694" cy="1357322"/>
          </a:xfrm>
          <a:prstGeom prst="rect">
            <a:avLst/>
          </a:prstGeom>
        </p:spPr>
      </p:pic>
      <p:pic>
        <p:nvPicPr>
          <p:cNvPr id="16" name="Picture 15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857232"/>
            <a:ext cx="928694" cy="1357322"/>
          </a:xfrm>
          <a:prstGeom prst="rect">
            <a:avLst/>
          </a:prstGeom>
        </p:spPr>
      </p:pic>
      <p:pic>
        <p:nvPicPr>
          <p:cNvPr id="17" name="Picture 16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357430"/>
            <a:ext cx="928694" cy="1357322"/>
          </a:xfrm>
          <a:prstGeom prst="rect">
            <a:avLst/>
          </a:prstGeom>
        </p:spPr>
      </p:pic>
      <p:pic>
        <p:nvPicPr>
          <p:cNvPr id="18" name="Picture 17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2357430"/>
            <a:ext cx="928694" cy="1357322"/>
          </a:xfrm>
          <a:prstGeom prst="rect">
            <a:avLst/>
          </a:prstGeom>
        </p:spPr>
      </p:pic>
      <p:pic>
        <p:nvPicPr>
          <p:cNvPr id="19" name="Picture 18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928670"/>
            <a:ext cx="928694" cy="135732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5852" y="4000504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4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7950" y="4286256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5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85735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7158" y="642918"/>
            <a:ext cx="4000528" cy="3786214"/>
            <a:chOff x="336" y="3456"/>
            <a:chExt cx="720" cy="62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14876" y="642918"/>
            <a:ext cx="4143404" cy="3714776"/>
            <a:chOff x="362" y="3137"/>
            <a:chExt cx="857" cy="90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57290" y="4357694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4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7950" y="4286256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00FF"/>
                </a:solidFill>
              </a:rPr>
              <a:t>3</a:t>
            </a:r>
            <a:endParaRPr lang="en-US" sz="9600" b="1">
              <a:solidFill>
                <a:srgbClr val="0000FF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1454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ít hơn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000628" y="928670"/>
            <a:ext cx="1571636" cy="1428760"/>
          </a:xfrm>
        </p:spPr>
      </p:pic>
      <p:pic>
        <p:nvPicPr>
          <p:cNvPr id="24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928670"/>
            <a:ext cx="1571636" cy="1428760"/>
          </a:xfrm>
          <a:prstGeom prst="rect">
            <a:avLst/>
          </a:prstGeom>
        </p:spPr>
      </p:pic>
      <p:pic>
        <p:nvPicPr>
          <p:cNvPr id="25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2500306"/>
            <a:ext cx="1571636" cy="1428760"/>
          </a:xfrm>
          <a:prstGeom prst="rect">
            <a:avLst/>
          </a:prstGeom>
        </p:spPr>
      </p:pic>
      <p:pic>
        <p:nvPicPr>
          <p:cNvPr id="26" name="Picture 25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857232"/>
            <a:ext cx="1500198" cy="1500198"/>
          </a:xfrm>
          <a:prstGeom prst="rect">
            <a:avLst/>
          </a:prstGeom>
        </p:spPr>
      </p:pic>
      <p:pic>
        <p:nvPicPr>
          <p:cNvPr id="27" name="Picture 26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928670"/>
            <a:ext cx="1500198" cy="1500198"/>
          </a:xfrm>
          <a:prstGeom prst="rect">
            <a:avLst/>
          </a:prstGeom>
        </p:spPr>
      </p:pic>
      <p:pic>
        <p:nvPicPr>
          <p:cNvPr id="28" name="Picture 27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2500306"/>
            <a:ext cx="1500198" cy="1500198"/>
          </a:xfrm>
          <a:prstGeom prst="rect">
            <a:avLst/>
          </a:prstGeom>
        </p:spPr>
      </p:pic>
      <p:pic>
        <p:nvPicPr>
          <p:cNvPr id="29" name="Picture 28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643182"/>
            <a:ext cx="150019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4&quot;/&gt;&lt;property id=&quot;20307&quot; value=&quot;258&quot;/&gt;&lt;/object&gt;&lt;object type=&quot;3&quot; unique_id=&quot;10006&quot;&gt;&lt;property id=&quot;20148&quot; value=&quot;5&quot;/&gt;&lt;property id=&quot;20300&quot; value=&quot;Slide 13 - &amp;quot;Bé hãy tìm nhóm đồ ăn có số lượng là 4&amp;quot;&quot;/&gt;&lt;property id=&quot;20307&quot; value=&quot;259&quot;/&gt;&lt;/object&gt;&lt;object type=&quot;3&quot; unique_id=&quot;10007&quot;&gt;&lt;property id=&quot;20148&quot; value=&quot;5&quot;/&gt;&lt;property id=&quot;20300&quot; value=&quot;Slide 15 - &amp;quot;Bé hãy tìm nhóm đồ chơi có số lượng là 3&amp;quot;&quot;/&gt;&lt;property id=&quot;20307&quot; value=&quot;260&quot;/&gt;&lt;/object&gt;&lt;object type=&quot;3&quot; unique_id=&quot;10008&quot;&gt;&lt;property id=&quot;20148&quot; value=&quot;5&quot;/&gt;&lt;property id=&quot;20300&quot; value=&quot;Slide 16 - &amp;quot;Bé hãy tìm nhóm đồ ăn có số lượng là 2&amp;quot;&quot;/&gt;&lt;property id=&quot;20307&quot; value=&quot;257&quot;/&gt;&lt;/object&gt;&lt;object type=&quot;3&quot; unique_id=&quot;10073&quot;&gt;&lt;property id=&quot;20148&quot; value=&quot;5&quot;/&gt;&lt;property id=&quot;20300&quot; value=&quot;Slide 18 - &amp;quot;Có bao nhiêu bông hoa?&amp;quot;&quot;/&gt;&lt;property id=&quot;20307&quot; value=&quot;262&quot;/&gt;&lt;/object&gt;&lt;object type=&quot;3&quot; unique_id=&quot;10074&quot;&gt;&lt;property id=&quot;20148&quot; value=&quot;5&quot;/&gt;&lt;property id=&quot;20300&quot; value=&quot;Slide 19 - &amp;quot;Có bao nhiêu chiếc bánh?&amp;quot;&quot;/&gt;&lt;property id=&quot;20307&quot; value=&quot;263&quot;/&gt;&lt;/object&gt;&lt;object type=&quot;3&quot; unique_id=&quot;10145&quot;&gt;&lt;property id=&quot;20148&quot; value=&quot;5&quot;/&gt;&lt;property id=&quot;20300&quot; value=&quot;Slide 20 - &amp;quot;Tìm bao nhiêu quả táo?&amp;quot;&quot;/&gt;&lt;property id=&quot;20307&quot; value=&quot;264&quot;/&gt;&lt;/object&gt;&lt;object type=&quot;3&quot; unique_id=&quot;10146&quot;&gt;&lt;property id=&quot;20148&quot; value=&quot;5&quot;/&gt;&lt;property id=&quot;20300&quot; value=&quot;Slide 21&quot;/&gt;&lt;property id=&quot;20307&quot; value=&quot;265&quot;/&gt;&lt;/object&gt;&lt;object type=&quot;3&quot; unique_id=&quot;10416&quot;&gt;&lt;property id=&quot;20148&quot; value=&quot;5&quot;/&gt;&lt;property id=&quot;20300&quot; value=&quot;Slide 12 - &amp;quot;Bé hãy tìm nhóm đồ chơi có số lượng là 5&amp;quot;&quot;/&gt;&lt;property id=&quot;20307&quot; value=&quot;270&quot;/&gt;&lt;/object&gt;&lt;object type=&quot;3&quot; unique_id=&quot;10633&quot;&gt;&lt;property id=&quot;20148&quot; value=&quot;5&quot;/&gt;&lt;property id=&quot;20300&quot; value=&quot;Slide 1&quot;/&gt;&lt;property id=&quot;20307&quot; value=&quot;274&quot;/&gt;&lt;/object&gt;&lt;object type=&quot;3&quot; unique_id=&quot;10634&quot;&gt;&lt;property id=&quot;20148&quot; value=&quot;5&quot;/&gt;&lt;property id=&quot;20300&quot; value=&quot;Slide 2&quot;/&gt;&lt;property id=&quot;20307&quot; value=&quot;275&quot;/&gt;&lt;/object&gt;&lt;object type=&quot;3&quot; unique_id=&quot;10635&quot;&gt;&lt;property id=&quot;20148&quot; value=&quot;5&quot;/&gt;&lt;property id=&quot;20300&quot; value=&quot;Slide 3&quot;/&gt;&lt;property id=&quot;20307&quot; value=&quot;276&quot;/&gt;&lt;/object&gt;&lt;object type=&quot;3&quot; unique_id=&quot;10636&quot;&gt;&lt;property id=&quot;20148&quot; value=&quot;5&quot;/&gt;&lt;property id=&quot;20300&quot; value=&quot;Slide 4&quot;/&gt;&lt;property id=&quot;20307&quot; value=&quot;277&quot;/&gt;&lt;/object&gt;&lt;object type=&quot;3&quot; unique_id=&quot;10637&quot;&gt;&lt;property id=&quot;20148&quot; value=&quot;5&quot;/&gt;&lt;property id=&quot;20300&quot; value=&quot;Slide 5&quot;/&gt;&lt;property id=&quot;20307&quot; value=&quot;278&quot;/&gt;&lt;/object&gt;&lt;object type=&quot;3&quot; unique_id=&quot;10638&quot;&gt;&lt;property id=&quot;20148&quot; value=&quot;5&quot;/&gt;&lt;property id=&quot;20300&quot; value=&quot;Slide 6&quot;/&gt;&lt;property id=&quot;20307&quot; value=&quot;279&quot;/&gt;&lt;/object&gt;&lt;object type=&quot;3&quot; unique_id=&quot;10639&quot;&gt;&lt;property id=&quot;20148&quot; value=&quot;5&quot;/&gt;&lt;property id=&quot;20300&quot; value=&quot;Slide 7&quot;/&gt;&lt;property id=&quot;20307&quot; value=&quot;280&quot;/&gt;&lt;/object&gt;&lt;object type=&quot;3&quot; unique_id=&quot;10641&quot;&gt;&lt;property id=&quot;20148&quot; value=&quot;5&quot;/&gt;&lt;property id=&quot;20300&quot; value=&quot;Slide 11&quot;/&gt;&lt;property id=&quot;20307&quot; value=&quot;281&quot;/&gt;&lt;/object&gt;&lt;object type=&quot;3&quot; unique_id=&quot;10642&quot;&gt;&lt;property id=&quot;20148&quot; value=&quot;5&quot;/&gt;&lt;property id=&quot;20300&quot; value=&quot;Slide 17&quot;/&gt;&lt;property id=&quot;20307&quot; value=&quot;282&quot;/&gt;&lt;/object&gt;&lt;object type=&quot;3&quot; unique_id=&quot;10850&quot;&gt;&lt;property id=&quot;20148&quot; value=&quot;5&quot;/&gt;&lt;property id=&quot;20300&quot; value=&quot;Slide 8 - &amp;quot;Nhóm nào nhiều hơn&amp;quot;&quot;/&gt;&lt;property id=&quot;20307&quot; value=&quot;284&quot;/&gt;&lt;/object&gt;&lt;object type=&quot;3&quot; unique_id=&quot;10851&quot;&gt;&lt;property id=&quot;20148&quot; value=&quot;5&quot;/&gt;&lt;property id=&quot;20300&quot; value=&quot;Slide 9 - &amp;quot;Nhóm nào ít hơn&amp;quot;&quot;/&gt;&lt;property id=&quot;20307&quot; value=&quot;285&quot;/&gt;&lt;/object&gt;&lt;object type=&quot;3&quot; unique_id=&quot;10852&quot;&gt;&lt;property id=&quot;20148&quot; value=&quot;5&quot;/&gt;&lt;property id=&quot;20300&quot; value=&quot;Slide 10 - &amp;quot;Nhóm nào nhiều hơn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352</Words>
  <Application>Microsoft Office PowerPoint</Application>
  <PresentationFormat>On-screen Show (4:3)</PresentationFormat>
  <Paragraphs>70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nào nhiều hơn</vt:lpstr>
      <vt:lpstr>Nhóm nào ít hơn</vt:lpstr>
      <vt:lpstr>Nhóm nào nhiều hơn</vt:lpstr>
      <vt:lpstr>PowerPoint Presentation</vt:lpstr>
      <vt:lpstr>Bé hãy tìm nhóm đồ chơi có số lượng là 5</vt:lpstr>
      <vt:lpstr>Bé hãy tìm nhóm đồ ăn có số lượng là 4</vt:lpstr>
      <vt:lpstr>PowerPoint Presentation</vt:lpstr>
      <vt:lpstr>Bé hãy tìm nhóm đồ chơi có số lượng là 3</vt:lpstr>
      <vt:lpstr>Bé hãy tìm nhóm đồ ăn có số lượng là 2</vt:lpstr>
      <vt:lpstr>PowerPoint Presentation</vt:lpstr>
      <vt:lpstr>Có bao nhiêu bông hoa?</vt:lpstr>
      <vt:lpstr>Có bao nhiêu chiếc bánh?</vt:lpstr>
      <vt:lpstr>Tìm bao nhiêu quả táo?</vt:lpstr>
      <vt:lpstr>PowerPoint Presentation</vt:lpstr>
    </vt:vector>
  </TitlesOfParts>
  <Company>Truong MN Son 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“Ai giỏi nhất”</dc:title>
  <dc:creator>Admin</dc:creator>
  <cp:lastModifiedBy>Phuongthao</cp:lastModifiedBy>
  <cp:revision>82</cp:revision>
  <dcterms:created xsi:type="dcterms:W3CDTF">2018-09-22T06:26:01Z</dcterms:created>
  <dcterms:modified xsi:type="dcterms:W3CDTF">2021-11-17T10:01:22Z</dcterms:modified>
</cp:coreProperties>
</file>