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59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30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2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F3592-B7AB-4E5F-7467-9ACBF6C199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8D2761-6D1C-4C86-870D-B852E5773B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3626C0-0236-9629-FA55-DBE2365FF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CFF1-70E1-4E5E-897B-E9AAFEA07DA7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50BC1-650D-47D7-527D-335C93973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27F65-FD35-6F18-DE73-A36C77BA0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C4DBA-BD77-40B2-808C-3F3FBC8A9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21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67919-2223-232B-36A6-A20657E2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C2ADF4-509D-D1C9-C8A1-6EE34EB7C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37231-D09D-2264-464F-1DF76B233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CFF1-70E1-4E5E-897B-E9AAFEA07DA7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E4A5E-85E3-104B-373D-446222428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47BF49-3312-7FA3-B0BD-1C974D0B2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C4DBA-BD77-40B2-808C-3F3FBC8A9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90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A8FD50-A872-206A-A58B-879F42466B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D71AEB-0082-4C22-01BD-05C52A7B68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1B01B-F874-9D3A-73C4-C4278C8D6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CFF1-70E1-4E5E-897B-E9AAFEA07DA7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41831-4D44-0114-C844-DA4D197D3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1C69F-951D-7BF7-A7E9-4BF481DE2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C4DBA-BD77-40B2-808C-3F3FBC8A9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27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E2AA8-6A05-44C1-62BA-566297C05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A9740-2C0C-8EF5-9EC6-6204BDA7A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E5CEF-C3D7-5C84-F4A4-70DA47E76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CFF1-70E1-4E5E-897B-E9AAFEA07DA7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7E7BDD-F1A5-4309-6D27-2E4A347A3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CD478-00EE-3D47-3592-EEA51ABB7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C4DBA-BD77-40B2-808C-3F3FBC8A9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004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10F28-EBA8-4F4E-3E14-B3F4A769F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39F1AF-B9DC-074F-EB94-AB3DBE511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E2999-DE76-1A08-C4CE-FB7C534AF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CFF1-70E1-4E5E-897B-E9AAFEA07DA7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51A2B-845F-F385-4CDA-1CE7A51CD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0F4D5-39B3-613B-0BC5-A5A4C15A0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C4DBA-BD77-40B2-808C-3F3FBC8A9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67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DF5BF-226C-3314-16F2-7F2D5BEF1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3B96F-D830-513F-B442-6AAFE84721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29F63F-9F99-D611-D8B3-C10B18B4A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5EA017-3892-087C-6B77-4822B28D9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CFF1-70E1-4E5E-897B-E9AAFEA07DA7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043510-5D56-6123-D61E-F083BB8E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9076A5-E025-539A-2E72-66FDA9AB3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C4DBA-BD77-40B2-808C-3F3FBC8A9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43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67F58-44DC-ADB1-5499-11B2BA209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7DB350-0DC1-F11B-3C16-AEF2795BA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20AEEB-A9DD-9254-713C-D72058916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C096CC-BFDD-D115-1FB5-F1B151C29D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3296A6-A466-DA10-94E6-0E1A3DBDB9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F55D59-1FC5-C20D-FEB9-F0E427228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CFF1-70E1-4E5E-897B-E9AAFEA07DA7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970FCB-B047-35CF-1C1C-BF3382B2A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B545C8-4D8C-C035-D713-2019920AC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C4DBA-BD77-40B2-808C-3F3FBC8A9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62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F2C39-E175-D247-AE85-AE9965598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EF3576-1DBF-46ED-BA5D-5B032EC5A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CFF1-70E1-4E5E-897B-E9AAFEA07DA7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8BCB55-7D4B-D9AD-A294-4C3F6F6F4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86B4DD-5A0B-DE11-90BE-2729CA96A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C4DBA-BD77-40B2-808C-3F3FBC8A9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391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724F0D-5B3E-B2C6-B620-B19BED25B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CFF1-70E1-4E5E-897B-E9AAFEA07DA7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F50679-A709-E341-DEE8-DF47797D0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B246EF-1C1B-FF88-BBD2-3042FE629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C4DBA-BD77-40B2-808C-3F3FBC8A9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75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77BE0-927F-816F-3D1F-4EBEBDB24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DEF7E-FA50-8CED-FF4D-3A4A578CA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6D7850-8E8B-7A48-F451-A8AD8B8062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307B0F-3D28-B6BE-1C83-B64B17952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CFF1-70E1-4E5E-897B-E9AAFEA07DA7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632117-D407-6578-AF26-B90568665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960C7F-1C95-FD18-0DEF-309A6A5CB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C4DBA-BD77-40B2-808C-3F3FBC8A9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32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94E74-E4FC-CCFC-C63E-B7363708A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20067A-8CE7-C025-315C-C8A7391A18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B9624-EC0E-08C5-910D-5A88C7C6C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C99FE2-29AB-1AF8-0D72-4016BCCFF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CFF1-70E1-4E5E-897B-E9AAFEA07DA7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ECEFF6-47A3-2FD3-B445-B1C7FAB6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ADA556-56C1-F4F4-F851-2335E9D60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C4DBA-BD77-40B2-808C-3F3FBC8A9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139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7952F3-EC9C-4E4B-1589-73CFAE826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A8CFC-F1CD-8DB5-80D7-EDA717DFE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BB6BF-8091-8BC9-D135-D4FBCC894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2CFF1-70E1-4E5E-897B-E9AAFEA07DA7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6254A-75A1-36C2-EBF1-4555511D5A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9B1A9-8628-D1A5-DD3B-FE2D2EE031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C4DBA-BD77-40B2-808C-3F3FBC8A9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943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FF5A609-9B8E-4F09-B89C-2D5A5FAD7F28}"/>
              </a:ext>
            </a:extLst>
          </p:cNvPr>
          <p:cNvSpPr txBox="1"/>
          <p:nvPr/>
        </p:nvSpPr>
        <p:spPr>
          <a:xfrm>
            <a:off x="2586653" y="399793"/>
            <a:ext cx="7217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ỦY BAN NHÂN DÂN QUẬN LONG BIÊN</a:t>
            </a:r>
          </a:p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TRƯỜNG MẦM NON CHIM ÉN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63116DF-EBE2-4765-8D9E-1AFFEA1FE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583" y="1405244"/>
            <a:ext cx="1148515" cy="808172"/>
          </a:xfrm>
          <a:prstGeom prst="flowChartConnector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4266BC-D20C-42D7-BAFF-4637228355A4}"/>
              </a:ext>
            </a:extLst>
          </p:cNvPr>
          <p:cNvSpPr txBox="1"/>
          <p:nvPr/>
        </p:nvSpPr>
        <p:spPr>
          <a:xfrm>
            <a:off x="2941259" y="2260631"/>
            <a:ext cx="6713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LĨNH VỰC PHÁT TRIỂN NGÔN NGỮ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CE1A61-65D3-4F27-BA17-4AA43BA5C9F5}"/>
              </a:ext>
            </a:extLst>
          </p:cNvPr>
          <p:cNvSpPr txBox="1"/>
          <p:nvPr/>
        </p:nvSpPr>
        <p:spPr>
          <a:xfrm>
            <a:off x="3242362" y="2771339"/>
            <a:ext cx="5857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HOẠT ĐỘNG KHÁM PHÁ XÃ HỘI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9AF40B-AC07-4978-B289-FBB6B8A1CC28}"/>
              </a:ext>
            </a:extLst>
          </p:cNvPr>
          <p:cNvSpPr txBox="1"/>
          <p:nvPr/>
        </p:nvSpPr>
        <p:spPr>
          <a:xfrm>
            <a:off x="3226304" y="3426311"/>
            <a:ext cx="6308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Đề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tài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: :”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Bé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thích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nghề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gì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”</a:t>
            </a:r>
            <a:endParaRPr lang="en-US" sz="2800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994502-4C06-4C01-8BCF-36232542B040}"/>
              </a:ext>
            </a:extLst>
          </p:cNvPr>
          <p:cNvSpPr txBox="1"/>
          <p:nvPr/>
        </p:nvSpPr>
        <p:spPr>
          <a:xfrm>
            <a:off x="3456877" y="6051368"/>
            <a:ext cx="5652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>
                <a:solidFill>
                  <a:schemeClr val="accent4">
                    <a:lumMod val="50000"/>
                  </a:schemeClr>
                </a:solidFill>
              </a:rPr>
              <a:t>Lớp</a:t>
            </a:r>
            <a:r>
              <a:rPr lang="en-US" sz="2800" i="1" dirty="0">
                <a:solidFill>
                  <a:schemeClr val="accent4">
                    <a:lumMod val="50000"/>
                  </a:schemeClr>
                </a:solidFill>
              </a:rPr>
              <a:t> MGL A3</a:t>
            </a:r>
          </a:p>
        </p:txBody>
      </p:sp>
      <p:pic>
        <p:nvPicPr>
          <p:cNvPr id="30" name="Picture 29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AC7091E-8D4E-425B-942D-8B0BDBA9E4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109" b="42448" l="41069" r="69107">
                        <a14:foregroundMark x1="48682" y1="10938" x2="61859" y2="10026"/>
                        <a14:foregroundMark x1="61859" y1="10026" x2="66618" y2="10026"/>
                        <a14:foregroundMark x1="66618" y1="10026" x2="69180" y2="18490"/>
                        <a14:foregroundMark x1="69180" y1="18490" x2="69180" y2="27474"/>
                        <a14:foregroundMark x1="69180" y1="27474" x2="69180" y2="27474"/>
                        <a14:foregroundMark x1="46047" y1="12109" x2="47145" y2="14974"/>
                        <a14:foregroundMark x1="45315" y1="19141" x2="45315" y2="19141"/>
                        <a14:foregroundMark x1="61567" y1="20964" x2="61713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85" t="8867" r="41983" b="53654"/>
          <a:stretch/>
        </p:blipFill>
        <p:spPr>
          <a:xfrm rot="10800000">
            <a:off x="0" y="4367344"/>
            <a:ext cx="3471673" cy="256966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0241310-EEC4-B3EC-C768-48B638404CF6}"/>
              </a:ext>
            </a:extLst>
          </p:cNvPr>
          <p:cNvSpPr txBox="1"/>
          <p:nvPr/>
        </p:nvSpPr>
        <p:spPr>
          <a:xfrm>
            <a:off x="3456877" y="4074803"/>
            <a:ext cx="5652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>
                <a:solidFill>
                  <a:schemeClr val="accent4">
                    <a:lumMod val="50000"/>
                  </a:schemeClr>
                </a:solidFill>
              </a:rPr>
              <a:t>Lứa</a:t>
            </a:r>
            <a:r>
              <a:rPr lang="en-US" sz="2800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accent4">
                    <a:lumMod val="50000"/>
                  </a:schemeClr>
                </a:solidFill>
              </a:rPr>
              <a:t>tuổi</a:t>
            </a:r>
            <a:r>
              <a:rPr lang="en-US" sz="2800" i="1" dirty="0">
                <a:solidFill>
                  <a:schemeClr val="accent4">
                    <a:lumMod val="50000"/>
                  </a:schemeClr>
                </a:solidFill>
              </a:rPr>
              <a:t>: 5 -6 </a:t>
            </a:r>
            <a:r>
              <a:rPr lang="en-US" sz="2800" i="1" dirty="0" err="1">
                <a:solidFill>
                  <a:schemeClr val="accent4">
                    <a:lumMod val="50000"/>
                  </a:schemeClr>
                </a:solidFill>
              </a:rPr>
              <a:t>tuổi</a:t>
            </a:r>
            <a:endParaRPr lang="en-US" sz="2800" i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181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86"/>
    </mc:Choice>
    <mc:Fallback xmlns="">
      <p:transition spd="slow" advTm="26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14" grpId="0"/>
      <p:bldP spid="16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86177E-4710-FB6B-6FE9-FDAE370D1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5818" y="188838"/>
            <a:ext cx="3525598" cy="2548193"/>
          </a:xfrm>
          <a:prstGeom prst="ellipse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593DFC-E3ED-FDE1-D1A4-1FE1EFB15CC1}"/>
              </a:ext>
            </a:extLst>
          </p:cNvPr>
          <p:cNvSpPr/>
          <p:nvPr/>
        </p:nvSpPr>
        <p:spPr>
          <a:xfrm>
            <a:off x="9000556" y="2929324"/>
            <a:ext cx="24561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Nhóm 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264672-5295-93C8-F66C-8AFF3D3A1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84" y="188838"/>
            <a:ext cx="4666837" cy="32858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8A2B2C-9E04-D5A7-5888-F35C485F4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674912"/>
            <a:ext cx="4979963" cy="28250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9F1542-3D1F-BC98-881F-3DC1F540D3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4401" y="188838"/>
            <a:ext cx="3232456" cy="32858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E75503-01C9-2D91-0C31-89E709A3F4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4340" y="3543571"/>
            <a:ext cx="3432517" cy="295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16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43AE2F-1F0F-EF4F-9016-39F60E828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201" y="252611"/>
            <a:ext cx="3525598" cy="2548193"/>
          </a:xfrm>
          <a:prstGeom prst="ellipse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2D132E9-53AD-9F59-E8BD-705007DD90A1}"/>
              </a:ext>
            </a:extLst>
          </p:cNvPr>
          <p:cNvSpPr/>
          <p:nvPr/>
        </p:nvSpPr>
        <p:spPr>
          <a:xfrm>
            <a:off x="4867939" y="2993097"/>
            <a:ext cx="24561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Nhóm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62F196-B131-8FF9-68B1-045947EB5791}"/>
              </a:ext>
            </a:extLst>
          </p:cNvPr>
          <p:cNvSpPr/>
          <p:nvPr/>
        </p:nvSpPr>
        <p:spPr>
          <a:xfrm>
            <a:off x="1738896" y="4219359"/>
            <a:ext cx="97552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i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5400" b="0" i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i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nhóm</a:t>
            </a:r>
            <a:r>
              <a:rPr lang="en-US" sz="5400" b="0" i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i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đặt</a:t>
            </a:r>
            <a:r>
              <a:rPr lang="en-US" sz="5400" b="0" i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i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5400" b="0" i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i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5400" b="0" i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i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</a:t>
            </a:r>
            <a:r>
              <a:rPr lang="en-US" sz="5400" b="0" i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i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nhóm</a:t>
            </a:r>
            <a:r>
              <a:rPr lang="en-US" sz="5400" b="0" i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34941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0BD54C-4624-2516-25DB-EFFB71E2F47E}"/>
              </a:ext>
            </a:extLst>
          </p:cNvPr>
          <p:cNvSpPr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0" cap="none" spc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Mở rộng</a:t>
            </a:r>
          </a:p>
        </p:txBody>
      </p:sp>
      <p:pic>
        <p:nvPicPr>
          <p:cNvPr id="2050" name="Picture 2" descr="Ngành học ở Canada | Top 10 các ngành học HOT ở Canada">
            <a:extLst>
              <a:ext uri="{FF2B5EF4-FFF2-40B4-BE49-F238E27FC236}">
                <a16:creationId xmlns:a16="http://schemas.microsoft.com/office/drawing/2014/main" id="{7EE49272-A73C-B4C5-8077-B6129C712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" y="662257"/>
            <a:ext cx="3425609" cy="328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C48982-DB2F-1C0D-5869-92A3F4EB7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729" y="706271"/>
            <a:ext cx="3433324" cy="3200556"/>
          </a:xfrm>
          <a:prstGeom prst="rect">
            <a:avLst/>
          </a:prstGeom>
        </p:spPr>
      </p:pic>
      <p:cxnSp>
        <p:nvCxnSpPr>
          <p:cNvPr id="2061" name="Straight Connector 2060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مسرح العمل الهوية المهنية التوضيح الكرتون المهنية, هوية, مدرس, طالب علم PNG  وملف PSD للتحميل مجانا">
            <a:extLst>
              <a:ext uri="{FF2B5EF4-FFF2-40B4-BE49-F238E27FC236}">
                <a16:creationId xmlns:a16="http://schemas.microsoft.com/office/drawing/2014/main" id="{73B86839-5ED1-566C-1F99-759073E8F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37466" y="330045"/>
            <a:ext cx="2648434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63" name="Straight Connector 2062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8717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ardrop 3">
            <a:extLst>
              <a:ext uri="{FF2B5EF4-FFF2-40B4-BE49-F238E27FC236}">
                <a16:creationId xmlns:a16="http://schemas.microsoft.com/office/drawing/2014/main" id="{7AFC2630-5154-A1A3-6DAB-33E158BE032D}"/>
              </a:ext>
            </a:extLst>
          </p:cNvPr>
          <p:cNvSpPr/>
          <p:nvPr/>
        </p:nvSpPr>
        <p:spPr>
          <a:xfrm rot="16440410">
            <a:off x="9434765" y="392163"/>
            <a:ext cx="2476785" cy="2427086"/>
          </a:xfrm>
          <a:prstGeom prst="teardrop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8BDF18-234D-B62F-A9A1-B63F2A207066}"/>
              </a:ext>
            </a:extLst>
          </p:cNvPr>
          <p:cNvSpPr/>
          <p:nvPr/>
        </p:nvSpPr>
        <p:spPr>
          <a:xfrm rot="19421608">
            <a:off x="9708680" y="816505"/>
            <a:ext cx="168678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Phần</a:t>
            </a:r>
            <a:r>
              <a:rPr lang="en-US" sz="3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2</a:t>
            </a:r>
          </a:p>
          <a:p>
            <a:pPr algn="ctr"/>
            <a:r>
              <a:rPr lang="en-US" sz="3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Ước</a:t>
            </a:r>
            <a:r>
              <a:rPr lang="en-US" sz="3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ơ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DE1F5B-BA6E-3A5C-B9DC-A374879675A2}"/>
              </a:ext>
            </a:extLst>
          </p:cNvPr>
          <p:cNvSpPr/>
          <p:nvPr/>
        </p:nvSpPr>
        <p:spPr>
          <a:xfrm>
            <a:off x="1708697" y="285543"/>
            <a:ext cx="687637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 </a:t>
            </a:r>
            <a:r>
              <a:rPr lang="en-US" sz="40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trẻ</a:t>
            </a:r>
            <a:r>
              <a:rPr lang="en-US" sz="40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kể</a:t>
            </a:r>
            <a:r>
              <a:rPr lang="en-US" sz="40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lớn</a:t>
            </a:r>
            <a:r>
              <a:rPr lang="en-US" sz="40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lên</a:t>
            </a:r>
            <a:r>
              <a:rPr lang="en-US" sz="40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thích</a:t>
            </a:r>
            <a:r>
              <a:rPr lang="en-US" sz="40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nghề</a:t>
            </a:r>
            <a:r>
              <a:rPr lang="en-US" sz="40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40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630224-3CBA-779E-1120-F85C3C8BD8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58" b="11561"/>
          <a:stretch/>
        </p:blipFill>
        <p:spPr>
          <a:xfrm>
            <a:off x="2029876" y="1355114"/>
            <a:ext cx="6555191" cy="538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84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5F71AE4-7A7D-D803-4DD8-061ED8354DFC}"/>
              </a:ext>
            </a:extLst>
          </p:cNvPr>
          <p:cNvSpPr/>
          <p:nvPr/>
        </p:nvSpPr>
        <p:spPr>
          <a:xfrm>
            <a:off x="1803662" y="5118754"/>
            <a:ext cx="8584676" cy="10443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i="1" kern="1200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Cho trẻ đóng vai bác sĩ, cô giáo, bộ đội</a:t>
            </a:r>
          </a:p>
        </p:txBody>
      </p:sp>
      <p:sp>
        <p:nvSpPr>
          <p:cNvPr id="3081" name="Oval 3080">
            <a:extLst>
              <a:ext uri="{FF2B5EF4-FFF2-40B4-BE49-F238E27FC236}">
                <a16:creationId xmlns:a16="http://schemas.microsoft.com/office/drawing/2014/main" id="{0C45045A-6083-4B3E-956A-675823375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744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6" name="Picture 4" descr="Lớp Học Vui Nhộn Cô Giáo XUXU ❤ Trò Chơi Đóng Vai Cô Giáo Xu - YouTube">
            <a:extLst>
              <a:ext uri="{FF2B5EF4-FFF2-40B4-BE49-F238E27FC236}">
                <a16:creationId xmlns:a16="http://schemas.microsoft.com/office/drawing/2014/main" id="{FFBCB97B-1B79-A7B4-370C-C11162E665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50"/>
          <a:stretch/>
        </p:blipFill>
        <p:spPr bwMode="auto">
          <a:xfrm>
            <a:off x="895336" y="997486"/>
            <a:ext cx="2971800" cy="2971800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3" name="Oval 3082">
            <a:extLst>
              <a:ext uri="{FF2B5EF4-FFF2-40B4-BE49-F238E27FC236}">
                <a16:creationId xmlns:a16="http://schemas.microsoft.com/office/drawing/2014/main" id="{42875DDC-0225-45F8-B745-78688F2D1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5509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6AAB2A-C93D-AB64-1F8F-D1AEA7E77F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69" r="14284" b="-2"/>
          <a:stretch/>
        </p:blipFill>
        <p:spPr>
          <a:xfrm>
            <a:off x="4610101" y="997486"/>
            <a:ext cx="2971800" cy="2971800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  <p:sp>
        <p:nvSpPr>
          <p:cNvPr id="3085" name="Oval 3084">
            <a:extLst>
              <a:ext uri="{FF2B5EF4-FFF2-40B4-BE49-F238E27FC236}">
                <a16:creationId xmlns:a16="http://schemas.microsoft.com/office/drawing/2014/main" id="{12617755-D451-4BAF-9B55-518297BFF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273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Những trò chơi đóng vai theo chủ đề giúp trẻ kỹ năng làm việc nhóm cho trẻ  - KidsOnline">
            <a:extLst>
              <a:ext uri="{FF2B5EF4-FFF2-40B4-BE49-F238E27FC236}">
                <a16:creationId xmlns:a16="http://schemas.microsoft.com/office/drawing/2014/main" id="{CE64F548-72DA-5E63-B99C-35820337F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01" b="1"/>
          <a:stretch/>
        </p:blipFill>
        <p:spPr bwMode="auto">
          <a:xfrm>
            <a:off x="8324865" y="997486"/>
            <a:ext cx="2971800" cy="2971800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7052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AEC699-33EF-5738-DD71-9E54D7FC7000}"/>
              </a:ext>
            </a:extLst>
          </p:cNvPr>
          <p:cNvSpPr txBox="1"/>
          <p:nvPr/>
        </p:nvSpPr>
        <p:spPr>
          <a:xfrm>
            <a:off x="560551" y="449454"/>
            <a:ext cx="10710496" cy="15219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i="1" dirty="0" err="1">
                <a:solidFill>
                  <a:srgbClr val="002060"/>
                </a:solidFill>
              </a:rPr>
              <a:t>Giáo</a:t>
            </a:r>
            <a:r>
              <a:rPr lang="en-US" sz="2400" b="1" i="1" dirty="0">
                <a:solidFill>
                  <a:srgbClr val="002060"/>
                </a:solidFill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</a:rPr>
              <a:t>dục</a:t>
            </a:r>
            <a:r>
              <a:rPr lang="en-US" sz="2400" b="1" i="1" dirty="0">
                <a:solidFill>
                  <a:srgbClr val="002060"/>
                </a:solidFill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2000" b="1" i="1" dirty="0" err="1">
                <a:solidFill>
                  <a:srgbClr val="002060"/>
                </a:solidFill>
              </a:rPr>
              <a:t>Trong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xã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hội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có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rất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nhiều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nghề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khác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nhau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và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nghề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nào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cũng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rất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quan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trọng</a:t>
            </a:r>
            <a:r>
              <a:rPr lang="en-US" sz="2000" b="1" i="1" dirty="0">
                <a:solidFill>
                  <a:srgbClr val="002060"/>
                </a:solidFill>
              </a:rPr>
              <a:t>, </a:t>
            </a:r>
            <a:r>
              <a:rPr lang="en-US" sz="2000" b="1" i="1" dirty="0" err="1">
                <a:solidFill>
                  <a:srgbClr val="002060"/>
                </a:solidFill>
              </a:rPr>
              <a:t>nghề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nào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cũng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đem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lại</a:t>
            </a:r>
            <a:endParaRPr lang="en-US" sz="2000" b="1" i="1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000" b="1" i="1" dirty="0" err="1">
                <a:solidFill>
                  <a:srgbClr val="002060"/>
                </a:solidFill>
              </a:rPr>
              <a:t>Lợi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ích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cho</a:t>
            </a:r>
            <a:r>
              <a:rPr lang="en-US" sz="2000" b="1" i="1" dirty="0">
                <a:solidFill>
                  <a:srgbClr val="002060"/>
                </a:solidFill>
              </a:rPr>
              <a:t> con </a:t>
            </a:r>
            <a:r>
              <a:rPr lang="en-US" sz="2000" b="1" i="1" dirty="0" err="1">
                <a:solidFill>
                  <a:srgbClr val="002060"/>
                </a:solidFill>
              </a:rPr>
              <a:t>người</a:t>
            </a:r>
            <a:r>
              <a:rPr lang="en-US" sz="2000" b="1" i="1" dirty="0">
                <a:solidFill>
                  <a:srgbClr val="002060"/>
                </a:solidFill>
              </a:rPr>
              <a:t>, </a:t>
            </a:r>
            <a:r>
              <a:rPr lang="en-US" sz="2000" b="1" i="1" dirty="0" err="1">
                <a:solidFill>
                  <a:srgbClr val="002060"/>
                </a:solidFill>
              </a:rPr>
              <a:t>nếu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thiếu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một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trong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những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nghề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đó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thì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xã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hội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sẽ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không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phát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triển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và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tiến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bộ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764E25-85E3-3ABA-7867-F2602FB28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129" y="2053693"/>
            <a:ext cx="4354853" cy="43548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53082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A4B4D2-9B8E-8FAA-8D61-DF27353EE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263" y="133132"/>
            <a:ext cx="3529473" cy="32958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A117D1A-5404-9E10-7EB1-0708AB7FC41F}"/>
              </a:ext>
            </a:extLst>
          </p:cNvPr>
          <p:cNvSpPr/>
          <p:nvPr/>
        </p:nvSpPr>
        <p:spPr>
          <a:xfrm>
            <a:off x="3662270" y="4064615"/>
            <a:ext cx="5092548" cy="923330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Thi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xem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 ai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nhanh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95163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75F361-8793-A074-55A5-2BBF12E5D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942" y="846200"/>
            <a:ext cx="6812730" cy="497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406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17229C7-4CA5-05E8-7CA8-3D42D71588F9}"/>
              </a:ext>
            </a:extLst>
          </p:cNvPr>
          <p:cNvSpPr/>
          <p:nvPr/>
        </p:nvSpPr>
        <p:spPr>
          <a:xfrm>
            <a:off x="-95003" y="237629"/>
            <a:ext cx="1228700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err="1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Chào</a:t>
            </a:r>
            <a:r>
              <a:rPr lang="en-US" sz="4400" b="1" cap="none" spc="0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4400" b="1" cap="none" spc="0" dirty="0" err="1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mừng</a:t>
            </a:r>
            <a:r>
              <a:rPr lang="en-US" sz="4400" b="1" cap="none" spc="0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4400" b="1" cap="none" spc="0" dirty="0" err="1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các</a:t>
            </a:r>
            <a:r>
              <a:rPr lang="en-US" sz="4400" b="1" cap="none" spc="0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con </a:t>
            </a:r>
            <a:r>
              <a:rPr lang="en-US" sz="4400" b="1" cap="none" spc="0" dirty="0" err="1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đến</a:t>
            </a:r>
            <a:r>
              <a:rPr lang="en-US" sz="4400" b="1" cap="none" spc="0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4400" b="1" cap="none" spc="0" dirty="0" err="1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với</a:t>
            </a:r>
            <a:r>
              <a:rPr lang="en-US" sz="4400" b="1" cap="none" spc="0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4400" b="1" cap="none" spc="0" dirty="0" err="1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chương</a:t>
            </a:r>
            <a:r>
              <a:rPr lang="en-US" sz="4400" b="1" cap="none" spc="0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4400" b="1" cap="none" spc="0" dirty="0" err="1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trình</a:t>
            </a:r>
            <a:endParaRPr lang="en-US" sz="44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pPr algn="ctr"/>
            <a:r>
              <a:rPr lang="en-US" sz="4400" b="1" cap="none" spc="0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“</a:t>
            </a:r>
            <a:r>
              <a:rPr lang="en-US" sz="4400" b="1" cap="none" spc="0" dirty="0" err="1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Ước</a:t>
            </a:r>
            <a:r>
              <a:rPr lang="en-US" sz="4400" b="1" cap="none" spc="0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4400" b="1" cap="none" spc="0" dirty="0" err="1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mơ</a:t>
            </a:r>
            <a:r>
              <a:rPr lang="en-US" sz="4400" b="1" cap="none" spc="0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4400" b="1" cap="none" spc="0" dirty="0" err="1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của</a:t>
            </a:r>
            <a:r>
              <a:rPr lang="en-US" sz="4400" b="1" cap="none" spc="0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4400" b="1" cap="none" spc="0" dirty="0" err="1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bé</a:t>
            </a:r>
            <a:r>
              <a:rPr lang="en-US" sz="4400" b="1" cap="none" spc="0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8D72F1-CE4F-13F3-C655-E487D1807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8721" r="93023">
                        <a14:foregroundMark x1="10116" y1="41395" x2="9419" y2="42791"/>
                        <a14:foregroundMark x1="8837" y1="63023" x2="8721" y2="62674"/>
                        <a14:foregroundMark x1="91279" y1="31395" x2="92209" y2="31860"/>
                        <a14:foregroundMark x1="92209" y1="54884" x2="92907" y2="54535"/>
                        <a14:foregroundMark x1="92442" y1="31163" x2="93023" y2="311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895" y="1890604"/>
            <a:ext cx="3709330" cy="37093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9A5309-2383-1413-60D6-623E8FB26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2879" l="10000" r="90000">
                        <a14:foregroundMark x1="55667" y1="5909" x2="55667" y2="8333"/>
                        <a14:foregroundMark x1="45556" y1="91818" x2="46222" y2="928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7225" y="2092375"/>
            <a:ext cx="4286250" cy="3143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E524A3-8919-525C-3F7B-2ED3B3E7AB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8" b="96000" l="7000" r="98556">
                        <a14:foregroundMark x1="32667" y1="8111" x2="40000" y2="9444"/>
                        <a14:foregroundMark x1="50000" y1="5889" x2="59556" y2="5556"/>
                        <a14:foregroundMark x1="8778" y1="30222" x2="7000" y2="48000"/>
                        <a14:foregroundMark x1="47778" y1="88333" x2="57333" y2="96111"/>
                        <a14:foregroundMark x1="92889" y1="51889" x2="96778" y2="58889"/>
                        <a14:foregroundMark x1="58667" y1="778" x2="58667" y2="778"/>
                        <a14:foregroundMark x1="96333" y1="50556" x2="98556" y2="49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493" y="1990920"/>
            <a:ext cx="3147349" cy="31473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AE35D32-C285-DF30-B3E2-6007416154E0}"/>
              </a:ext>
            </a:extLst>
          </p:cNvPr>
          <p:cNvSpPr/>
          <p:nvPr/>
        </p:nvSpPr>
        <p:spPr>
          <a:xfrm>
            <a:off x="1374576" y="5138269"/>
            <a:ext cx="19656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i="1" dirty="0" err="1">
                <a:ln/>
                <a:solidFill>
                  <a:srgbClr val="FF0000"/>
                </a:solidFill>
                <a:latin typeface="+mj-lt"/>
              </a:rPr>
              <a:t>Đội</a:t>
            </a:r>
            <a:r>
              <a:rPr lang="en-US" sz="5400" b="1" i="1" dirty="0">
                <a:ln/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b="1" i="1" dirty="0" err="1">
                <a:ln/>
                <a:solidFill>
                  <a:srgbClr val="FF0000"/>
                </a:solidFill>
                <a:latin typeface="+mj-lt"/>
              </a:rPr>
              <a:t>đỏ</a:t>
            </a:r>
            <a:endParaRPr lang="en-US" sz="5400" b="1" i="1" cap="none" spc="0" dirty="0">
              <a:ln/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5DEB68-D884-AA1F-2718-0066237739AD}"/>
              </a:ext>
            </a:extLst>
          </p:cNvPr>
          <p:cNvSpPr/>
          <p:nvPr/>
        </p:nvSpPr>
        <p:spPr>
          <a:xfrm>
            <a:off x="4859435" y="5138269"/>
            <a:ext cx="2630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i="1" dirty="0" err="1">
                <a:ln/>
                <a:solidFill>
                  <a:srgbClr val="D0308F"/>
                </a:solidFill>
                <a:latin typeface="+mj-lt"/>
              </a:rPr>
              <a:t>Đội</a:t>
            </a:r>
            <a:r>
              <a:rPr lang="en-US" sz="5400" b="1" i="1" dirty="0">
                <a:ln/>
                <a:solidFill>
                  <a:srgbClr val="D0308F"/>
                </a:solidFill>
                <a:latin typeface="+mj-lt"/>
              </a:rPr>
              <a:t> </a:t>
            </a:r>
            <a:r>
              <a:rPr lang="en-US" sz="5400" b="1" i="1" dirty="0" err="1">
                <a:ln/>
                <a:solidFill>
                  <a:srgbClr val="D0308F"/>
                </a:solidFill>
                <a:latin typeface="+mj-lt"/>
              </a:rPr>
              <a:t>hồng</a:t>
            </a:r>
            <a:endParaRPr lang="en-US" sz="5400" b="1" i="1" cap="none" spc="0" dirty="0">
              <a:ln/>
              <a:solidFill>
                <a:srgbClr val="D0308F"/>
              </a:solidFill>
              <a:effectLst/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65FCC4-E131-A260-E39A-DAA98C2422C5}"/>
              </a:ext>
            </a:extLst>
          </p:cNvPr>
          <p:cNvSpPr/>
          <p:nvPr/>
        </p:nvSpPr>
        <p:spPr>
          <a:xfrm>
            <a:off x="8701764" y="5138269"/>
            <a:ext cx="2581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i="1" dirty="0" err="1">
                <a:ln/>
                <a:solidFill>
                  <a:schemeClr val="accent4"/>
                </a:solidFill>
                <a:latin typeface="+mj-lt"/>
              </a:rPr>
              <a:t>Đội</a:t>
            </a:r>
            <a:r>
              <a:rPr lang="en-US" sz="5400" b="1" i="1" dirty="0">
                <a:ln/>
                <a:solidFill>
                  <a:schemeClr val="accent4"/>
                </a:solidFill>
                <a:latin typeface="+mj-lt"/>
              </a:rPr>
              <a:t> </a:t>
            </a:r>
            <a:r>
              <a:rPr lang="en-US" sz="5400" b="1" i="1" dirty="0" err="1">
                <a:ln/>
                <a:solidFill>
                  <a:schemeClr val="accent4"/>
                </a:solidFill>
                <a:latin typeface="+mj-lt"/>
              </a:rPr>
              <a:t>vàng</a:t>
            </a:r>
            <a:endParaRPr lang="en-US" sz="5400" b="1" i="1" cap="none" spc="0" dirty="0">
              <a:ln/>
              <a:solidFill>
                <a:schemeClr val="accent4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9815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1D03E2-5B5F-B497-99FF-6387833D21BE}"/>
              </a:ext>
            </a:extLst>
          </p:cNvPr>
          <p:cNvSpPr/>
          <p:nvPr/>
        </p:nvSpPr>
        <p:spPr>
          <a:xfrm>
            <a:off x="3530332" y="129133"/>
            <a:ext cx="47275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Gồm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3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phần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ardrop 4">
            <a:extLst>
              <a:ext uri="{FF2B5EF4-FFF2-40B4-BE49-F238E27FC236}">
                <a16:creationId xmlns:a16="http://schemas.microsoft.com/office/drawing/2014/main" id="{1972F0FF-9E59-5878-00AE-EB72D83A7111}"/>
              </a:ext>
            </a:extLst>
          </p:cNvPr>
          <p:cNvSpPr/>
          <p:nvPr/>
        </p:nvSpPr>
        <p:spPr>
          <a:xfrm rot="693554">
            <a:off x="36304" y="1733797"/>
            <a:ext cx="3978234" cy="3693226"/>
          </a:xfrm>
          <a:prstGeom prst="teardrop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ardrop 5">
            <a:extLst>
              <a:ext uri="{FF2B5EF4-FFF2-40B4-BE49-F238E27FC236}">
                <a16:creationId xmlns:a16="http://schemas.microsoft.com/office/drawing/2014/main" id="{935FE500-F50E-4A90-333B-B2C09AFC032C}"/>
              </a:ext>
            </a:extLst>
          </p:cNvPr>
          <p:cNvSpPr/>
          <p:nvPr/>
        </p:nvSpPr>
        <p:spPr>
          <a:xfrm rot="18618802">
            <a:off x="4000008" y="2931226"/>
            <a:ext cx="3978234" cy="3693226"/>
          </a:xfrm>
          <a:prstGeom prst="teardrop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F00B32F1-C45B-162A-7D1F-BBD72C43514D}"/>
              </a:ext>
            </a:extLst>
          </p:cNvPr>
          <p:cNvSpPr/>
          <p:nvPr/>
        </p:nvSpPr>
        <p:spPr>
          <a:xfrm rot="15131200">
            <a:off x="8088817" y="1886197"/>
            <a:ext cx="3978234" cy="3693226"/>
          </a:xfrm>
          <a:prstGeom prst="teardrop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A36CCB-D340-7CA6-7881-F5B4F85E3B76}"/>
              </a:ext>
            </a:extLst>
          </p:cNvPr>
          <p:cNvSpPr/>
          <p:nvPr/>
        </p:nvSpPr>
        <p:spPr>
          <a:xfrm>
            <a:off x="628211" y="2551837"/>
            <a:ext cx="279441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Phần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1</a:t>
            </a:r>
          </a:p>
          <a:p>
            <a:pPr algn="ctr"/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Hiểu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biết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E66442-EF3D-5C4E-D90E-3041FB3D81EE}"/>
              </a:ext>
            </a:extLst>
          </p:cNvPr>
          <p:cNvSpPr/>
          <p:nvPr/>
        </p:nvSpPr>
        <p:spPr>
          <a:xfrm>
            <a:off x="4705760" y="3580410"/>
            <a:ext cx="256672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Phần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2</a:t>
            </a:r>
          </a:p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Ước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ơ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998552-7BAB-C5F4-0621-10F4BE668D8C}"/>
              </a:ext>
            </a:extLst>
          </p:cNvPr>
          <p:cNvSpPr/>
          <p:nvPr/>
        </p:nvSpPr>
        <p:spPr>
          <a:xfrm>
            <a:off x="8972635" y="2703247"/>
            <a:ext cx="198964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Phần3</a:t>
            </a:r>
          </a:p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Trổ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tài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467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ardrop 3">
            <a:extLst>
              <a:ext uri="{FF2B5EF4-FFF2-40B4-BE49-F238E27FC236}">
                <a16:creationId xmlns:a16="http://schemas.microsoft.com/office/drawing/2014/main" id="{B5DA01F9-36A0-8D45-F99E-0A7F9FBBB2FB}"/>
              </a:ext>
            </a:extLst>
          </p:cNvPr>
          <p:cNvSpPr/>
          <p:nvPr/>
        </p:nvSpPr>
        <p:spPr>
          <a:xfrm rot="693554">
            <a:off x="155572" y="179792"/>
            <a:ext cx="3616084" cy="1918770"/>
          </a:xfrm>
          <a:prstGeom prst="teardrop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2B0205-CD9B-EACD-21A7-FC283540B737}"/>
              </a:ext>
            </a:extLst>
          </p:cNvPr>
          <p:cNvSpPr/>
          <p:nvPr/>
        </p:nvSpPr>
        <p:spPr>
          <a:xfrm>
            <a:off x="838200" y="477457"/>
            <a:ext cx="254003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Phần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1</a:t>
            </a:r>
          </a:p>
          <a:p>
            <a:pPr algn="ctr"/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Hiểu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biết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1979DD-9A78-3CAF-B69B-5488CF03BD78}"/>
              </a:ext>
            </a:extLst>
          </p:cNvPr>
          <p:cNvSpPr/>
          <p:nvPr/>
        </p:nvSpPr>
        <p:spPr>
          <a:xfrm>
            <a:off x="3899584" y="215846"/>
            <a:ext cx="809510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Cô</a:t>
            </a:r>
            <a:r>
              <a:rPr lang="en-US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chia </a:t>
            </a:r>
            <a:r>
              <a:rPr lang="en-US" sz="36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trẻ</a:t>
            </a:r>
            <a:r>
              <a:rPr lang="en-US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6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làm</a:t>
            </a:r>
            <a:r>
              <a:rPr lang="en-US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3 </a:t>
            </a:r>
            <a:r>
              <a:rPr lang="en-US" sz="36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nhóm</a:t>
            </a:r>
            <a:r>
              <a:rPr lang="en-US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6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để</a:t>
            </a:r>
            <a:r>
              <a:rPr lang="en-US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6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quan</a:t>
            </a:r>
            <a:r>
              <a:rPr lang="en-US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6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sát</a:t>
            </a:r>
            <a:r>
              <a:rPr lang="en-US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6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tranh</a:t>
            </a:r>
            <a:endParaRPr lang="en-US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FEF9CE-3EAD-0120-C7F9-EE8AC4CF7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88" y="3595704"/>
            <a:ext cx="3820258" cy="2548193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654D8A-0814-2F96-825A-AB3C48338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434" y="1054470"/>
            <a:ext cx="3525598" cy="2548193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68D11F-3E69-351F-FC6F-259180DE89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9918" y="2542085"/>
            <a:ext cx="4079943" cy="2327715"/>
          </a:xfrm>
          <a:prstGeom prst="ellipse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24B6253-36A1-4982-9C1D-221A15D317B2}"/>
              </a:ext>
            </a:extLst>
          </p:cNvPr>
          <p:cNvSpPr/>
          <p:nvPr/>
        </p:nvSpPr>
        <p:spPr>
          <a:xfrm>
            <a:off x="1032209" y="6019293"/>
            <a:ext cx="24561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Nhóm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17082C-55AC-4C16-6F02-7516F6F44D96}"/>
              </a:ext>
            </a:extLst>
          </p:cNvPr>
          <p:cNvSpPr/>
          <p:nvPr/>
        </p:nvSpPr>
        <p:spPr>
          <a:xfrm>
            <a:off x="5186593" y="4869800"/>
            <a:ext cx="24561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Nhóm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A064A8-3E2B-E303-40A6-7E3A1A3BE84D}"/>
              </a:ext>
            </a:extLst>
          </p:cNvPr>
          <p:cNvSpPr/>
          <p:nvPr/>
        </p:nvSpPr>
        <p:spPr>
          <a:xfrm>
            <a:off x="8976172" y="3794956"/>
            <a:ext cx="24561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Nhóm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91152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19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96CC51C-ED2C-3D79-F6BA-D140E811498D}"/>
              </a:ext>
            </a:extLst>
          </p:cNvPr>
          <p:cNvSpPr/>
          <p:nvPr/>
        </p:nvSpPr>
        <p:spPr>
          <a:xfrm>
            <a:off x="9093496" y="618681"/>
            <a:ext cx="2613872" cy="4794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 err="1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Các</a:t>
            </a:r>
            <a:r>
              <a:rPr lang="en-US" sz="3600" b="1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600" b="1" dirty="0" err="1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nhóm</a:t>
            </a:r>
            <a:r>
              <a:rPr lang="en-US" sz="3600" b="1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600" b="1" dirty="0" err="1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thảo</a:t>
            </a:r>
            <a:r>
              <a:rPr lang="en-US" sz="3600" b="1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600" b="1" dirty="0" err="1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luận</a:t>
            </a:r>
            <a:r>
              <a:rPr lang="en-US" sz="3600" b="1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10 </a:t>
            </a:r>
            <a:r>
              <a:rPr lang="en-US" sz="3600" b="1" dirty="0" err="1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phút</a:t>
            </a:r>
            <a:endParaRPr lang="en-US" sz="3600" b="1" cap="none" spc="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5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DDDCD8A-8065-2BAF-66CB-9A07A9F0B2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499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25141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FA2C415-6BAE-898D-B923-E76E6920242A}"/>
              </a:ext>
            </a:extLst>
          </p:cNvPr>
          <p:cNvSpPr/>
          <p:nvPr/>
        </p:nvSpPr>
        <p:spPr>
          <a:xfrm>
            <a:off x="1000450" y="3067026"/>
            <a:ext cx="3150131" cy="32723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Nhóm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22B1F0-47CC-791F-591E-4EA8C5DC1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04" r="-1" b="31175"/>
          <a:stretch/>
        </p:blipFill>
        <p:spPr>
          <a:xfrm>
            <a:off x="4601056" y="10"/>
            <a:ext cx="3749040" cy="33832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395588-E5C5-70A3-3CF7-418D28096E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06" r="12838" b="-2"/>
          <a:stretch/>
        </p:blipFill>
        <p:spPr>
          <a:xfrm>
            <a:off x="8442960" y="10"/>
            <a:ext cx="3749040" cy="3383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ED0CED-31C9-BBDA-4515-B927C21451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5" r="15795" b="-1"/>
          <a:stretch/>
        </p:blipFill>
        <p:spPr>
          <a:xfrm>
            <a:off x="4601056" y="3474722"/>
            <a:ext cx="3749040" cy="33832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9BA636-3C6C-1B40-E379-38FCD60135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89" r="6943" b="-4"/>
          <a:stretch/>
        </p:blipFill>
        <p:spPr>
          <a:xfrm>
            <a:off x="8442960" y="3474719"/>
            <a:ext cx="3749040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9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4774F8-9468-4251-1C7C-3ADF42405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738" y="82006"/>
            <a:ext cx="3822523" cy="33469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81E8B91-4926-3AC7-EA5B-36B7A5802976}"/>
              </a:ext>
            </a:extLst>
          </p:cNvPr>
          <p:cNvSpPr/>
          <p:nvPr/>
        </p:nvSpPr>
        <p:spPr>
          <a:xfrm>
            <a:off x="1738896" y="4219359"/>
            <a:ext cx="97552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i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5400" b="0" i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i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nhóm</a:t>
            </a:r>
            <a:r>
              <a:rPr lang="en-US" sz="5400" b="0" i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i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đặt</a:t>
            </a:r>
            <a:r>
              <a:rPr lang="en-US" sz="5400" b="0" i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i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5400" b="0" i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i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5400" b="0" i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i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</a:t>
            </a:r>
            <a:r>
              <a:rPr lang="en-US" sz="5400" b="0" i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i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nhóm</a:t>
            </a:r>
            <a:r>
              <a:rPr lang="en-US" sz="5400" b="0" i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1050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DC6F47B-0017-02AF-B0E7-9AD69C982E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1445" y="302442"/>
            <a:ext cx="3440866" cy="2737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06B15C-0405-783E-5F2D-44ADB195A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998" y="700548"/>
            <a:ext cx="3548310" cy="22565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D5B963-8C02-30E2-6356-7D5A7DE35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4346" y="659422"/>
            <a:ext cx="4084674" cy="22976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520181-06F6-47C3-07F9-9F2B290F52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048" y="3492171"/>
            <a:ext cx="3637936" cy="27284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8BC29A-B2D4-622C-D408-B6CBC44F92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7358" y="3492171"/>
            <a:ext cx="5075189" cy="285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D9376B-93F7-43E3-5633-1FB881953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830" y="609653"/>
            <a:ext cx="4079943" cy="2327715"/>
          </a:xfrm>
          <a:prstGeom prst="ellipse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C697B2-2DD8-0B2E-5E82-E6531F5B3F36}"/>
              </a:ext>
            </a:extLst>
          </p:cNvPr>
          <p:cNvSpPr/>
          <p:nvPr/>
        </p:nvSpPr>
        <p:spPr>
          <a:xfrm>
            <a:off x="4863505" y="2937368"/>
            <a:ext cx="24561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Nhóm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51C5E0-C559-199F-D4E7-9504DE44CA3A}"/>
              </a:ext>
            </a:extLst>
          </p:cNvPr>
          <p:cNvSpPr/>
          <p:nvPr/>
        </p:nvSpPr>
        <p:spPr>
          <a:xfrm>
            <a:off x="1580400" y="4560735"/>
            <a:ext cx="97552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i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5400" b="0" i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i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nhóm</a:t>
            </a:r>
            <a:r>
              <a:rPr lang="en-US" sz="5400" b="0" i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i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đặt</a:t>
            </a:r>
            <a:r>
              <a:rPr lang="en-US" sz="5400" b="0" i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i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5400" b="0" i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i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5400" b="0" i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i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</a:t>
            </a:r>
            <a:r>
              <a:rPr lang="en-US" sz="5400" b="0" i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i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nhóm</a:t>
            </a:r>
            <a:r>
              <a:rPr lang="en-US" sz="5400" b="0" i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10442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.3|1.9|1.8|2.2|2.7|1.8|2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217</Words>
  <Application>Microsoft Office PowerPoint</Application>
  <PresentationFormat>Widescreen</PresentationFormat>
  <Paragraphs>42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Hảo Phạm</dc:creator>
  <cp:lastModifiedBy>Hảo Phạm</cp:lastModifiedBy>
  <cp:revision>5</cp:revision>
  <dcterms:created xsi:type="dcterms:W3CDTF">2022-11-12T02:52:29Z</dcterms:created>
  <dcterms:modified xsi:type="dcterms:W3CDTF">2022-11-13T06:24:10Z</dcterms:modified>
</cp:coreProperties>
</file>