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65" r:id="rId4"/>
    <p:sldId id="259" r:id="rId5"/>
    <p:sldId id="268" r:id="rId6"/>
    <p:sldId id="269" r:id="rId7"/>
    <p:sldId id="270" r:id="rId8"/>
    <p:sldId id="266" r:id="rId9"/>
    <p:sldId id="271" r:id="rId10"/>
    <p:sldId id="272" r:id="rId11"/>
    <p:sldId id="274" r:id="rId12"/>
    <p:sldId id="275" r:id="rId13"/>
    <p:sldId id="276" r:id="rId14"/>
    <p:sldId id="277" r:id="rId15"/>
    <p:sldId id="262" r:id="rId16"/>
    <p:sldId id="278" r:id="rId17"/>
    <p:sldId id="263" r:id="rId18"/>
    <p:sldId id="280" r:id="rId19"/>
    <p:sldId id="279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4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8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2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2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0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C321-930F-4FC8-863D-0E745B5E4AC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9CEE-1219-4AC1-BBED-43E81248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5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17" Type="http://schemas.openxmlformats.org/officeDocument/2006/relationships/image" Target="../media/image21.png"/><Relationship Id="rId2" Type="http://schemas.openxmlformats.org/officeDocument/2006/relationships/audio" Target="../media/media12.wma"/><Relationship Id="rId16" Type="http://schemas.openxmlformats.org/officeDocument/2006/relationships/image" Target="../media/image20.gif"/><Relationship Id="rId1" Type="http://schemas.microsoft.com/office/2007/relationships/media" Target="../media/media12.wma"/><Relationship Id="rId6" Type="http://schemas.openxmlformats.org/officeDocument/2006/relationships/image" Target="../media/image23.png"/><Relationship Id="rId11" Type="http://schemas.openxmlformats.org/officeDocument/2006/relationships/image" Target="../media/image12.jpeg"/><Relationship Id="rId5" Type="http://schemas.openxmlformats.org/officeDocument/2006/relationships/image" Target="../media/image22.png"/><Relationship Id="rId1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6.jpeg"/><Relationship Id="rId9" Type="http://schemas.openxmlformats.org/officeDocument/2006/relationships/image" Target="../media/image24.png"/><Relationship Id="rId1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8.wm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28.wmf"/><Relationship Id="rId5" Type="http://schemas.openxmlformats.org/officeDocument/2006/relationships/image" Target="../media/image27.gif"/><Relationship Id="rId4" Type="http://schemas.openxmlformats.org/officeDocument/2006/relationships/image" Target="../media/image26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28.wmf"/><Relationship Id="rId5" Type="http://schemas.openxmlformats.org/officeDocument/2006/relationships/image" Target="../media/image27.gif"/><Relationship Id="rId4" Type="http://schemas.openxmlformats.org/officeDocument/2006/relationships/image" Target="../media/image26.jpe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28.wm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ma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gif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34.gif"/><Relationship Id="rId5" Type="http://schemas.openxmlformats.org/officeDocument/2006/relationships/image" Target="../media/image18.wmf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audio" Target="../media/media22.wma"/><Relationship Id="rId16" Type="http://schemas.openxmlformats.org/officeDocument/2006/relationships/image" Target="../media/image2.png"/><Relationship Id="rId1" Type="http://schemas.microsoft.com/office/2007/relationships/media" Target="../media/media22.wma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5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4.wma"/><Relationship Id="rId7" Type="http://schemas.openxmlformats.org/officeDocument/2006/relationships/image" Target="../media/image46.wmf"/><Relationship Id="rId2" Type="http://schemas.microsoft.com/office/2007/relationships/media" Target="../media/media24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lc="http://schemas.openxmlformats.org/drawingml/2006/lockedCanvas"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4277" y="728951"/>
            <a:ext cx="726044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vi-VN" sz="32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LÀM QUEN VĂN 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0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EM YÊU NHÀ EM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5417" y="3054927"/>
            <a:ext cx="483164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vi-V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3-4 tuổi</a:t>
            </a:r>
          </a:p>
          <a:p>
            <a:r>
              <a:rPr lang="en-US" sz="280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 Thị Phương Thảo</a:t>
            </a:r>
          </a:p>
          <a:p>
            <a:endParaRPr lang="en-US" sz="2800" b="0" cap="none" spc="0" dirty="0" smtClean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9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2"/>
    </mc:Choice>
    <mc:Fallback xmlns="">
      <p:transition spd="slow" advTm="12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_resiz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56-frogrock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41" y="3244403"/>
            <a:ext cx="2838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e men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375" flipH="1">
            <a:off x="6476148" y="2160959"/>
            <a:ext cx="31051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29541" y="5415582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chemeClr val="bg1"/>
                </a:solidFill>
              </a:rPr>
              <a:t>Có </a:t>
            </a:r>
            <a:r>
              <a:rPr lang="en-US" sz="3600" dirty="0" err="1">
                <a:solidFill>
                  <a:schemeClr val="bg1"/>
                </a:solidFill>
              </a:rPr>
              <a:t>đầm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ngào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ngạt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hương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sen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33600" y="6046243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chemeClr val="bg1"/>
                </a:solidFill>
              </a:rPr>
              <a:t>Ếch</a:t>
            </a:r>
            <a:r>
              <a:rPr lang="en-US" sz="3600" dirty="0">
                <a:solidFill>
                  <a:schemeClr val="bg1"/>
                </a:solidFill>
              </a:rPr>
              <a:t> con </a:t>
            </a:r>
            <a:r>
              <a:rPr lang="en-US" sz="3600" dirty="0" err="1">
                <a:solidFill>
                  <a:schemeClr val="bg1"/>
                </a:solidFill>
              </a:rPr>
              <a:t>học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nhạc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dê</a:t>
            </a:r>
            <a:r>
              <a:rPr lang="en-US" sz="3600" dirty="0">
                <a:solidFill>
                  <a:schemeClr val="bg1"/>
                </a:solidFill>
              </a:rPr>
              <a:t>́ </a:t>
            </a:r>
            <a:r>
              <a:rPr lang="en-US" sz="3600" dirty="0" err="1">
                <a:solidFill>
                  <a:schemeClr val="bg1"/>
                </a:solidFill>
              </a:rPr>
              <a:t>mèn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ngâm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thơ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2"/>
    </mc:Choice>
    <mc:Fallback xmlns="">
      <p:transition spd="slow" advTm="8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ha-Truong-Chinh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839200" y="1752600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Cục</a:t>
            </a:r>
          </a:p>
        </p:txBody>
      </p:sp>
      <p:pic>
        <p:nvPicPr>
          <p:cNvPr id="55300" name="Picture 4" descr="Ga-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447801"/>
            <a:ext cx="13716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chim se 1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615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chim se4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6705600" y="2667001"/>
            <a:ext cx="77628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chim se4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6096000" y="2362200"/>
            <a:ext cx="8143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chim se 3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1200"/>
            <a:ext cx="357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chim se 1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667000"/>
            <a:ext cx="6445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448800" y="2667000"/>
            <a:ext cx="1219200" cy="685800"/>
            <a:chOff x="4176" y="3456"/>
            <a:chExt cx="1584" cy="864"/>
          </a:xfrm>
        </p:grpSpPr>
        <p:sp>
          <p:nvSpPr>
            <p:cNvPr id="26649" name="Oval 15"/>
            <p:cNvSpPr>
              <a:spLocks noChangeArrowheads="1"/>
            </p:cNvSpPr>
            <p:nvPr/>
          </p:nvSpPr>
          <p:spPr bwMode="auto">
            <a:xfrm>
              <a:off x="4176" y="3456"/>
              <a:ext cx="1584" cy="86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6650" name="Oval 16"/>
            <p:cNvSpPr>
              <a:spLocks noChangeArrowheads="1"/>
            </p:cNvSpPr>
            <p:nvPr/>
          </p:nvSpPr>
          <p:spPr bwMode="auto">
            <a:xfrm>
              <a:off x="4560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6651" name="Oval 17"/>
            <p:cNvSpPr>
              <a:spLocks noChangeArrowheads="1"/>
            </p:cNvSpPr>
            <p:nvPr/>
          </p:nvSpPr>
          <p:spPr bwMode="auto">
            <a:xfrm>
              <a:off x="4800" y="355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6652" name="Oval 18"/>
            <p:cNvSpPr>
              <a:spLocks noChangeArrowheads="1"/>
            </p:cNvSpPr>
            <p:nvPr/>
          </p:nvSpPr>
          <p:spPr bwMode="auto">
            <a:xfrm>
              <a:off x="4560" y="3840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6653" name="Oval 19"/>
            <p:cNvSpPr>
              <a:spLocks noChangeArrowheads="1"/>
            </p:cNvSpPr>
            <p:nvPr/>
          </p:nvSpPr>
          <p:spPr bwMode="auto">
            <a:xfrm>
              <a:off x="5040" y="364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6654" name="Oval 20"/>
            <p:cNvSpPr>
              <a:spLocks noChangeArrowheads="1"/>
            </p:cNvSpPr>
            <p:nvPr/>
          </p:nvSpPr>
          <p:spPr bwMode="auto">
            <a:xfrm>
              <a:off x="4848" y="388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6655" name="Oval 21"/>
            <p:cNvSpPr>
              <a:spLocks noChangeArrowheads="1"/>
            </p:cNvSpPr>
            <p:nvPr/>
          </p:nvSpPr>
          <p:spPr bwMode="auto">
            <a:xfrm>
              <a:off x="5136" y="379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6656" name="Oval 22"/>
            <p:cNvSpPr>
              <a:spLocks noChangeArrowheads="1"/>
            </p:cNvSpPr>
            <p:nvPr/>
          </p:nvSpPr>
          <p:spPr bwMode="auto">
            <a:xfrm>
              <a:off x="4368" y="374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6657" name="Oval 23"/>
            <p:cNvSpPr>
              <a:spLocks noChangeArrowheads="1"/>
            </p:cNvSpPr>
            <p:nvPr/>
          </p:nvSpPr>
          <p:spPr bwMode="auto">
            <a:xfrm>
              <a:off x="4704" y="398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6658" name="Oval 24"/>
            <p:cNvSpPr>
              <a:spLocks noChangeArrowheads="1"/>
            </p:cNvSpPr>
            <p:nvPr/>
          </p:nvSpPr>
          <p:spPr bwMode="auto">
            <a:xfrm>
              <a:off x="5088" y="393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6659" name="Oval 25"/>
            <p:cNvSpPr>
              <a:spLocks noChangeArrowheads="1"/>
            </p:cNvSpPr>
            <p:nvPr/>
          </p:nvSpPr>
          <p:spPr bwMode="auto">
            <a:xfrm>
              <a:off x="4704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sp>
        <p:nvSpPr>
          <p:cNvPr id="55322" name="Oval 26"/>
          <p:cNvSpPr>
            <a:spLocks noChangeArrowheads="1"/>
          </p:cNvSpPr>
          <p:nvPr/>
        </p:nvSpPr>
        <p:spPr bwMode="auto">
          <a:xfrm rot="3838225">
            <a:off x="10019506" y="2248694"/>
            <a:ext cx="230188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26636" name="Picture 31" descr="6_resiz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32" descr="hoa rau muo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8" name="Group 33"/>
          <p:cNvGrpSpPr>
            <a:grpSpLocks/>
          </p:cNvGrpSpPr>
          <p:nvPr/>
        </p:nvGrpSpPr>
        <p:grpSpPr bwMode="auto">
          <a:xfrm>
            <a:off x="9525000" y="3429000"/>
            <a:ext cx="1143000" cy="3429000"/>
            <a:chOff x="3360" y="0"/>
            <a:chExt cx="2400" cy="4320"/>
          </a:xfrm>
        </p:grpSpPr>
        <p:pic>
          <p:nvPicPr>
            <p:cNvPr id="26646" name="Picture 34" descr="ca c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84"/>
              <a:ext cx="240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7" name="Picture 35" descr="ca c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96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8" name="Picture 36" descr="ca c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9" name="Picture 37" descr="cay n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38" descr="cay chuo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3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C19E"/>
              </a:clrFrom>
              <a:clrTo>
                <a:srgbClr val="FFC1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200401"/>
            <a:ext cx="418147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2057400" y="547052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FF0000"/>
                </a:solidFill>
              </a:rPr>
              <a:t>Dù </a:t>
            </a:r>
            <a:r>
              <a:rPr lang="en-US" sz="3600" dirty="0" err="1">
                <a:solidFill>
                  <a:srgbClr val="FF0000"/>
                </a:solidFill>
              </a:rPr>
              <a:t>đi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thât</a:t>
            </a:r>
            <a:r>
              <a:rPr lang="en-US" sz="3600" dirty="0">
                <a:solidFill>
                  <a:srgbClr val="FF0000"/>
                </a:solidFill>
              </a:rPr>
              <a:t> là </a:t>
            </a:r>
            <a:r>
              <a:rPr lang="en-US" sz="3600" dirty="0" err="1">
                <a:solidFill>
                  <a:srgbClr val="FF0000"/>
                </a:solidFill>
              </a:rPr>
              <a:t>xa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1524000" y="594360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</a:rPr>
              <a:t>Chẳng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được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của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5345" name="Picture 49" descr="256-frogrockw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14922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6" name="Picture 50" descr="de men cop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93" flipH="1">
            <a:off x="3892550" y="1069976"/>
            <a:ext cx="156368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50992"/>
      </p:ext>
    </p:extLst>
  </p:cSld>
  <p:clrMapOvr>
    <a:masterClrMapping/>
  </p:clrMapOvr>
  <p:transition spd="med" advTm="924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5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53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53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53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5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47 C 0.01059 -0.0213 -0.00417 -0.00417 0.00868 -0.01296 C 0.0099 -0.01389 0.01042 -0.01597 0.01146 -0.0169 C 0.01319 -0.01852 0.01528 -0.01945 0.01719 -0.0206 C 0.02153 -0.02639 0.02691 -0.03056 0.0316 -0.03588 C 0.03507 -0.04005 0.0375 -0.04607 0.04149 -0.04931 C 0.04583 -0.05278 0.05226 -0.05509 0.05729 -0.05671 C 0.06788 -0.05278 0.07795 -0.04699 0.08872 -0.04352 C 0.09826 -0.04653 0.10764 -0.0507 0.11719 -0.05301 C 0.12378 -0.05463 0.13715 -0.05671 0.13715 -0.05648 C 0.13924 -0.06435 0.14149 -0.06574 0.14722 -0.06829 C 0.15503 -0.07871 0.16528 -0.09028 0.17587 -0.09491 C 0.18281 -0.10116 0.18646 -0.11042 0.19444 -0.11389 C 0.20139 -0.12361 0.20816 -0.12755 0.21719 -0.1331 C 0.22778 -0.13959 0.23698 -0.14584 0.24861 -0.14838 C 0.25156 -0.14769 0.25469 -0.14815 0.25729 -0.14653 C 0.26128 -0.14421 0.26424 -0.13542 0.26719 -0.13102 C 0.28073 -0.13287 0.29375 -0.13658 0.30729 -0.13889 C 0.31979 -0.14468 0.33264 -0.15 0.34583 -0.15232 C 0.3526 -0.1581 0.35677 -0.16806 0.36441 -0.1713 C 0.36997 -0.18287 0.36389 -0.17199 0.37153 -0.18079 C 0.3776 -0.18773 0.37882 -0.19306 0.38576 -0.19607 C 0.39063 -0.18959 0.3974 -0.17778 0.40434 -0.17315 C 0.40868 -0.17014 0.41406 -0.17037 0.41858 -0.16759 C 0.42865 -0.16158 0.43819 -0.15695 0.44861 -0.15232 C 0.45417 -0.14722 0.46076 -0.14375 0.46719 -0.14097 C 0.47413 -0.14537 0.48142 -0.14746 0.48872 -0.15046 C 0.49149 -0.15162 0.49722 -0.15417 0.49722 -0.15394 C 0.5026 -0.16134 0.51128 -0.16296 0.51858 -0.16551 C 0.52622 -0.1757 0.53594 -0.17847 0.54444 -0.18658 C 0.54635 -0.18843 0.54809 -0.19074 0.55017 -0.19236 C 0.55191 -0.19375 0.55399 -0.19445 0.55573 -0.19607 C 0.56528 -0.20463 0.55139 -0.19491 0.56146 -0.20556 C 0.56198 -0.20602 0.56962 -0.20926 0.57014 -0.20949 C 0.57205 -0.21134 0.57378 -0.21343 0.57587 -0.21505 C 0.57708 -0.21597 0.57882 -0.21621 0.58003 -0.21713 C 0.58264 -0.21921 0.58576 -0.22662 0.58576 -0.22639 " pathEditMode="relative" rAng="0" ptsTypes="ffffffffffffffffffffffffffffffffffffA">
                                      <p:cBhvr>
                                        <p:cTn id="43" dur="3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-1115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3.33333E-6 0.094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5299" grpId="0"/>
      <p:bldP spid="55322" grpId="0" animBg="1"/>
      <p:bldP spid="553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rame_celeb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7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031086" y="2636838"/>
            <a:ext cx="6097163" cy="1143000"/>
          </a:xfrm>
          <a:noFill/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FF0000"/>
                </a:solidFill>
                <a:latin typeface=".VnArialH" panose="020B7200000000000000" pitchFamily="34" charset="0"/>
              </a:rPr>
              <a:t>®µm tho¹i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0"/>
    </mc:Choice>
    <mc:Fallback xmlns="">
      <p:transition spd="slow" advTm="8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24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28675" name="Picture 3" descr="Nen trong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3671"/>
            <a:ext cx="12192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 descr="BIRDSW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2" descr="Teu dung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2646363" y="795337"/>
            <a:ext cx="6296025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UniverseH" panose="020B7200000000000000" pitchFamily="34" charset="0"/>
              </a:rPr>
              <a:t>?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.VnUniverseH" panose="020B7200000000000000" pitchFamily="34" charset="0"/>
            </a:endParaRPr>
          </a:p>
        </p:txBody>
      </p:sp>
      <p:sp>
        <p:nvSpPr>
          <p:cNvPr id="63506" name="WordArt 18"/>
          <p:cNvSpPr>
            <a:spLocks noChangeArrowheads="1" noChangeShapeType="1" noTextEdit="1"/>
          </p:cNvSpPr>
          <p:nvPr/>
        </p:nvSpPr>
        <p:spPr bwMode="auto">
          <a:xfrm>
            <a:off x="2483476" y="2395538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UniverseH" panose="020B7200000000000000" pitchFamily="34" charset="0"/>
              </a:rPr>
              <a:t> 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UniverseH" panose="020B7200000000000000" pitchFamily="34" charset="0"/>
              </a:rPr>
              <a:t>?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.VnUniverseH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1412"/>
      </p:ext>
    </p:extLst>
  </p:cSld>
  <p:clrMapOvr>
    <a:masterClrMapping/>
  </p:clrMapOvr>
  <p:transition advTm="857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8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3505" grpId="0" animBg="1"/>
      <p:bldP spid="635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924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29699" name="Picture 3" descr="Nen trong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BIRDSW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Teu dung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343400" y="1981200"/>
            <a:ext cx="4876800" cy="4876800"/>
            <a:chOff x="3312" y="1248"/>
            <a:chExt cx="1536" cy="1452"/>
          </a:xfrm>
        </p:grpSpPr>
        <p:pic>
          <p:nvPicPr>
            <p:cNvPr id="29709" name="Picture 37" descr="Vuo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48"/>
              <a:ext cx="1536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492" y="1680"/>
              <a:ext cx="1152" cy="6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FFFF00"/>
                  </a:solidFill>
                  <a:effectLst>
                    <a:outerShdw dist="45791" dir="2021404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Trong bµi th¬ </a:t>
              </a:r>
            </a:p>
            <a:p>
              <a:pPr algn="ctr"/>
              <a:r>
                <a:rPr lang="en-US" sz="3600" b="1" kern="10">
                  <a:solidFill>
                    <a:srgbClr val="FFFF00"/>
                  </a:solidFill>
                  <a:effectLst>
                    <a:outerShdw dist="45791" dir="2021404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cã nh÷ng con g×?</a:t>
              </a: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779"/>
      </p:ext>
    </p:extLst>
  </p:cSld>
  <p:clrMapOvr>
    <a:masterClrMapping/>
  </p:clrMapOvr>
  <p:transition advTm="1005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8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1" descr="Cac con va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1"/>
    </mc:Choice>
    <mc:Fallback xmlns="">
      <p:transition spd="slow" advTm="9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924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35843" name="Picture 3" descr="Nen trong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BIRDSW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 descr="Teu dung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575775" y="381000"/>
            <a:ext cx="6015775" cy="4811712"/>
            <a:chOff x="1440" y="1289"/>
            <a:chExt cx="3120" cy="3031"/>
          </a:xfrm>
        </p:grpSpPr>
        <p:pic>
          <p:nvPicPr>
            <p:cNvPr id="35853" name="Picture 27" descr="tr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289"/>
              <a:ext cx="3120" cy="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064" y="1968"/>
              <a:ext cx="1824" cy="15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Trong</a:t>
              </a:r>
              <a:r>
                <a:rPr lang="en-US" sz="3600" b="1" kern="10" dirty="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 </a:t>
              </a:r>
              <a:r>
                <a:rPr lang="en-US" sz="3600" b="1" kern="10" dirty="0" err="1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bµi</a:t>
              </a:r>
              <a:r>
                <a:rPr lang="en-US" sz="3600" b="1" kern="10" dirty="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 </a:t>
              </a:r>
              <a:r>
                <a:rPr lang="en-US" sz="3600" b="1" kern="10" dirty="0" err="1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th</a:t>
              </a:r>
              <a:r>
                <a:rPr lang="en-US" sz="3600" b="1" kern="10" dirty="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¬ </a:t>
              </a:r>
              <a:r>
                <a:rPr lang="en-US" sz="3600" b="1" kern="10" dirty="0" err="1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cã</a:t>
              </a:r>
              <a:endParaRPr lang="en-US" sz="3600" b="1" kern="10" dirty="0">
                <a:solidFill>
                  <a:srgbClr val="00FF00"/>
                </a:solidFill>
                <a:effectLst>
                  <a:outerShdw dist="28398" dir="1593903" algn="ctr" rotWithShape="0">
                    <a:schemeClr val="bg1">
                      <a:alpha val="79999"/>
                    </a:schemeClr>
                  </a:outerShdw>
                </a:effectLst>
                <a:latin typeface=".VnArial" panose="020B7200000000000000" pitchFamily="34" charset="0"/>
              </a:endParaRPr>
            </a:p>
            <a:p>
              <a:pPr algn="ctr"/>
              <a:r>
                <a:rPr lang="en-US" sz="3600" b="1" kern="10" dirty="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 </a:t>
              </a:r>
              <a:r>
                <a:rPr lang="en-US" sz="3600" b="1" kern="10" dirty="0" err="1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nh÷ng</a:t>
              </a:r>
              <a:r>
                <a:rPr lang="en-US" sz="3600" b="1" kern="10" dirty="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 </a:t>
              </a:r>
              <a:r>
                <a:rPr lang="en-US" sz="3600" b="1" kern="10" dirty="0" err="1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c©y</a:t>
              </a:r>
              <a:r>
                <a:rPr lang="en-US" sz="3600" b="1" kern="10" dirty="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 panose="020B7200000000000000" pitchFamily="34" charset="0"/>
                </a:rPr>
                <a:t> g×?</a:t>
              </a: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94999"/>
      </p:ext>
    </p:extLst>
  </p:cSld>
  <p:clrMapOvr>
    <a:masterClrMapping/>
  </p:clrMapOvr>
  <p:transition advTm="1028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8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9261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64" y="1248"/>
            <a:chExt cx="4080" cy="2952"/>
          </a:xfrm>
        </p:grpSpPr>
        <p:pic>
          <p:nvPicPr>
            <p:cNvPr id="5" name="Picture 22" descr="cay chu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48"/>
              <a:ext cx="2064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3" descr="cay n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48"/>
              <a:ext cx="201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4" descr="hoa rau mu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736"/>
              <a:ext cx="2016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5" descr="6_resiz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36"/>
              <a:ext cx="206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9"/>
    </mc:Choice>
    <mc:Fallback xmlns="">
      <p:transition spd="slow" advTm="6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924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40963" name="Picture 3" descr="Nen trong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IRDSW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2" descr="Teu dung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7337" y="2628899"/>
            <a:ext cx="6473333" cy="133779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2410"/>
      </p:ext>
    </p:extLst>
  </p:cSld>
  <p:clrMapOvr>
    <a:masterClrMapping/>
  </p:clrMapOvr>
  <p:transition advTm="750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8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6" descr="NHA-NONG-THO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6"/>
    </mc:Choice>
    <mc:Fallback xmlns="">
      <p:transition spd="slow" advTm="8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6" descr="NHA-NONG-THON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1143" y="12243"/>
            <a:ext cx="71497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uaToi-QuynhTrang-3676864_hq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3437" y="5944673"/>
            <a:ext cx="609600" cy="6096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59"/>
    </mc:Choice>
    <mc:Fallback xmlns="">
      <p:transition spd="slow" advTm="61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0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88" objId="6"/>
        <p14:stopEvt time="47076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3429000" y="1447800"/>
            <a:ext cx="5334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99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.VnArial" panose="020B7200000000000000" pitchFamily="34" charset="0"/>
              </a:rPr>
              <a:t>D¹y trÎ ®äc thuéc bµi th¬: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676400" y="6248400"/>
            <a:ext cx="8763000" cy="6096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38917" name="Picture 5" descr="BL00122_"/>
          <p:cNvPicPr>
            <a:picLocks noChangeAspect="1" noChangeArrowheads="1"/>
          </p:cNvPicPr>
          <p:nvPr/>
        </p:nvPicPr>
        <p:blipFill>
          <a:blip r:embed="rId4" cstate="print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1"/>
            <a:ext cx="2819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867401"/>
            <a:ext cx="454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9" y="5868989"/>
            <a:ext cx="45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59436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59436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WordArt 14"/>
          <p:cNvSpPr>
            <a:spLocks noChangeArrowheads="1" noChangeShapeType="1" noTextEdit="1"/>
          </p:cNvSpPr>
          <p:nvPr/>
        </p:nvSpPr>
        <p:spPr bwMode="auto">
          <a:xfrm>
            <a:off x="5715000" y="5257800"/>
            <a:ext cx="3810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solidFill>
                  <a:srgbClr val="FFFFFF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.VnTime" panose="020B7200000000000000" pitchFamily="34" charset="0"/>
              </a:rPr>
              <a:t>T¸c gi¶ : §oµn ThÞ Lam LuyÕn</a:t>
            </a:r>
            <a:endParaRPr lang="en-US" sz="3600" b="1" i="1" kern="10">
              <a:solidFill>
                <a:srgbClr val="FFFFFF"/>
              </a:solidFill>
              <a:effectLst>
                <a:outerShdw dist="35921" dir="2700000" algn="ctr" rotWithShape="0">
                  <a:schemeClr val="bg1">
                    <a:alpha val="79999"/>
                  </a:schemeClr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43023" name="Picture 15" descr="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1"/>
            <a:ext cx="55435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6858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09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457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06819"/>
      </p:ext>
    </p:extLst>
  </p:cSld>
  <p:clrMapOvr>
    <a:masterClrMapping/>
  </p:clrMapOvr>
  <p:transition advTm="601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3025" y="1"/>
            <a:ext cx="9144000" cy="7173913"/>
          </a:xfrm>
        </p:spPr>
        <p:txBody>
          <a:bodyPr/>
          <a:lstStyle/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sz="3200" b="1" dirty="0">
                <a:solidFill>
                  <a:srgbClr val="FF3300"/>
                </a:solidFill>
              </a:rPr>
              <a:t>EM YÊU NHÀ EM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000099"/>
                </a:solidFill>
              </a:rPr>
              <a:t>Chẳng đâu bằng chính         em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000099"/>
                </a:solidFill>
              </a:rPr>
              <a:t>Có đàn           sẻ bên thềm líu lo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000099"/>
                </a:solidFill>
              </a:rPr>
              <a:t>Có nàng         mái hoa mơ</a:t>
            </a:r>
            <a:endParaRPr lang="en-US" sz="2800" b="1" dirty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err="1">
                <a:solidFill>
                  <a:srgbClr val="000099"/>
                </a:solidFill>
              </a:rPr>
              <a:t>Cục</a:t>
            </a:r>
            <a:r>
              <a:rPr lang="en-US" sz="2800" b="1" dirty="0">
                <a:solidFill>
                  <a:srgbClr val="000099"/>
                </a:solidFill>
              </a:rPr>
              <a:t> ta, </a:t>
            </a:r>
            <a:r>
              <a:rPr lang="en-US" sz="2800" b="1" dirty="0" err="1">
                <a:solidFill>
                  <a:srgbClr val="000099"/>
                </a:solidFill>
              </a:rPr>
              <a:t>cục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tác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khi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vừa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đẻ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xong</a:t>
            </a:r>
            <a:endParaRPr lang="en-US" sz="2800" b="1" dirty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err="1">
                <a:solidFill>
                  <a:srgbClr val="000099"/>
                </a:solidFill>
              </a:rPr>
              <a:t>Có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bà</a:t>
            </a:r>
            <a:r>
              <a:rPr lang="en-US" sz="2800" b="1" dirty="0">
                <a:solidFill>
                  <a:srgbClr val="000099"/>
                </a:solidFill>
              </a:rPr>
              <a:t>          </a:t>
            </a:r>
            <a:r>
              <a:rPr lang="en-US" sz="2800" b="1" dirty="0" err="1">
                <a:solidFill>
                  <a:srgbClr val="000099"/>
                </a:solidFill>
              </a:rPr>
              <a:t>mật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lưng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ong</a:t>
            </a:r>
            <a:endParaRPr lang="en-US" sz="2800" b="1" dirty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err="1">
                <a:solidFill>
                  <a:srgbClr val="000099"/>
                </a:solidFill>
              </a:rPr>
              <a:t>Có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ông</a:t>
            </a:r>
            <a:r>
              <a:rPr lang="en-US" sz="2800" b="1" dirty="0">
                <a:solidFill>
                  <a:srgbClr val="000099"/>
                </a:solidFill>
              </a:rPr>
              <a:t>          </a:t>
            </a:r>
            <a:r>
              <a:rPr lang="en-US" sz="2800" b="1" dirty="0" err="1">
                <a:solidFill>
                  <a:srgbClr val="000099"/>
                </a:solidFill>
              </a:rPr>
              <a:t>bắp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râu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hồng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như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tơ</a:t>
            </a:r>
            <a:endParaRPr lang="pt-BR" sz="2800" b="1" dirty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000099"/>
                </a:solidFill>
              </a:rPr>
              <a:t>Có ao          với           cờ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000099"/>
                </a:solidFill>
              </a:rPr>
              <a:t>Em là chị tấm đợi chờ bóng lên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000099"/>
                </a:solidFill>
              </a:rPr>
              <a:t>Có đầm ngào ngạt </a:t>
            </a:r>
            <a:r>
              <a:rPr lang="pt-BR" sz="2800" b="1" dirty="0" smtClean="0">
                <a:solidFill>
                  <a:srgbClr val="000099"/>
                </a:solidFill>
              </a:rPr>
              <a:t>hương</a:t>
            </a:r>
            <a:endParaRPr lang="pt-BR" sz="2800" b="1" dirty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000099"/>
                </a:solidFill>
              </a:rPr>
              <a:t>        con học nhạc,       mèn ngâm thơ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000099"/>
                </a:solidFill>
              </a:rPr>
              <a:t>Dù đi xa thật là xa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000099"/>
                </a:solidFill>
              </a:rPr>
              <a:t>Chẳng đâu vui được như      </a:t>
            </a:r>
            <a:r>
              <a:rPr lang="pt-BR" sz="2800" b="1" dirty="0" smtClean="0">
                <a:solidFill>
                  <a:srgbClr val="000099"/>
                </a:solidFill>
              </a:rPr>
              <a:t>    của </a:t>
            </a:r>
            <a:endParaRPr lang="pt-BR" sz="2800" b="1" dirty="0">
              <a:solidFill>
                <a:srgbClr val="000099"/>
              </a:solidFill>
            </a:endParaRPr>
          </a:p>
          <a:p>
            <a:pPr lvl="2" algn="r" eaLnBrk="1" hangingPunct="1">
              <a:lnSpc>
                <a:spcPct val="90000"/>
              </a:lnSpc>
              <a:buFontTx/>
              <a:buNone/>
            </a:pPr>
            <a:r>
              <a:rPr lang="pt-BR" sz="2800" b="1" dirty="0">
                <a:solidFill>
                  <a:srgbClr val="FF3300"/>
                </a:solidFill>
              </a:rPr>
              <a:t>Đoàn Thị Lam Luyến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37891" name="Picture 3" descr="bietthu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4" y="403225"/>
            <a:ext cx="500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16695_chim%20se_03_65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908050"/>
            <a:ext cx="576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IMG_11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327151"/>
            <a:ext cx="541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chuô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2349501"/>
            <a:ext cx="577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ngô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10" y="2770737"/>
            <a:ext cx="6492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rau-muong_8-91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2" y="3230564"/>
            <a:ext cx="720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tamtay.vn - photo - Ao S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58" y="4083619"/>
            <a:ext cx="7921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bietthu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42" y="5304234"/>
            <a:ext cx="60921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gb" descr="1DeNauVaCayDanP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3" y="4413702"/>
            <a:ext cx="419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P101008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575" y="5242774"/>
            <a:ext cx="54194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256-frogrockw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86" y="4327301"/>
            <a:ext cx="852488" cy="74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 descr="ca c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05" y="3145387"/>
            <a:ext cx="837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0"/>
    </mc:Choice>
    <mc:Fallback xmlns="">
      <p:transition spd="slow" advTm="50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0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1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89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3"/>
    </mc:Choice>
    <mc:Fallback xmlns="">
      <p:transition spd="slow" advTm="12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76600" y="22098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pic>
        <p:nvPicPr>
          <p:cNvPr id="41987" name="Picture 3" descr="Anh de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3359151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800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8"/>
    </mc:Choice>
    <mc:Fallback xmlns="">
      <p:transition spd="slow" advTm="6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1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extLst>
            <a:ext uri="{909E8E84-426E-40dd-AFC4-6F175D3DCCD1}">
              <a14:hiddenFill xmlns:lc="http://schemas.openxmlformats.org/drawingml/2006/lockedCanvas"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841678" y="230188"/>
            <a:ext cx="32583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 1</a:t>
            </a:r>
            <a:r>
              <a:rPr lang="en-US" sz="2800" dirty="0"/>
              <a:t>.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02916" y="648355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00FF"/>
                </a:solidFill>
                <a:cs typeface="Arial" panose="020B0604020202020204" pitchFamily="34" charset="0"/>
              </a:rPr>
              <a:t>Em yêu nhà em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0" y="1293813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>
                <a:cs typeface="Arial" panose="020B0604020202020204" pitchFamily="34" charset="0"/>
              </a:rPr>
              <a:t>Chẳng đâu bằng chính nhà em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0" y="168924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 dirty="0" err="1">
                <a:cs typeface="Arial" panose="020B0604020202020204" pitchFamily="34" charset="0"/>
              </a:rPr>
              <a:t>Có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đàn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chim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sẻ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bên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thềm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líu</a:t>
            </a:r>
            <a:r>
              <a:rPr lang="en-US" sz="2000" b="1" i="1" dirty="0">
                <a:cs typeface="Arial" panose="020B0604020202020204" pitchFamily="34" charset="0"/>
              </a:rPr>
              <a:t>  lo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91388" y="2063345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 dirty="0" err="1">
                <a:cs typeface="Arial" panose="020B0604020202020204" pitchFamily="34" charset="0"/>
              </a:rPr>
              <a:t>Có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nàng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gà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mái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hoa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mơ</a:t>
            </a:r>
            <a:endParaRPr lang="en-US" sz="2000" b="1" i="1" dirty="0"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7262" y="245894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 dirty="0" err="1">
                <a:cs typeface="Arial" panose="020B0604020202020204" pitchFamily="34" charset="0"/>
              </a:rPr>
              <a:t>Cục</a:t>
            </a:r>
            <a:r>
              <a:rPr lang="en-US" sz="2000" b="1" i="1" dirty="0">
                <a:cs typeface="Arial" panose="020B0604020202020204" pitchFamily="34" charset="0"/>
              </a:rPr>
              <a:t>  ta  </a:t>
            </a:r>
            <a:r>
              <a:rPr lang="en-US" sz="2000" b="1" i="1" dirty="0" err="1">
                <a:cs typeface="Arial" panose="020B0604020202020204" pitchFamily="34" charset="0"/>
              </a:rPr>
              <a:t>cục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tác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khi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vừa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đẻ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xong</a:t>
            </a:r>
            <a:endParaRPr lang="en-US" sz="2000" b="1" i="1" dirty="0"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14272" y="280854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 dirty="0" err="1">
                <a:cs typeface="Arial" panose="020B0604020202020204" pitchFamily="34" charset="0"/>
              </a:rPr>
              <a:t>Có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bà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chuối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mật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lưng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ong</a:t>
            </a:r>
            <a:endParaRPr lang="en-US" sz="2000" b="1" i="1" dirty="0"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33372" y="3250398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 dirty="0" err="1">
                <a:cs typeface="Arial" panose="020B0604020202020204" pitchFamily="34" charset="0"/>
              </a:rPr>
              <a:t>Có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ông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ngô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bắp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râu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hồng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như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tơ</a:t>
            </a:r>
            <a:endParaRPr lang="en-US" sz="2000" b="1" i="1" dirty="0">
              <a:cs typeface="Arial" panose="020B060402020202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691388" y="3624503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 dirty="0" err="1">
                <a:cs typeface="Arial" panose="020B0604020202020204" pitchFamily="34" charset="0"/>
              </a:rPr>
              <a:t>Có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ao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muống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với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cá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cờ</a:t>
            </a:r>
            <a:endParaRPr lang="en-US" sz="2000" b="1" i="1" dirty="0">
              <a:cs typeface="Arial" panose="020B060402020202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160394" y="3972823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>
                <a:cs typeface="Arial" panose="020B0604020202020204" pitchFamily="34" charset="0"/>
              </a:rPr>
              <a:t>Em  là  ch</a:t>
            </a:r>
            <a:r>
              <a:rPr lang="en-US" sz="2000" b="1" i="1">
                <a:latin typeface=".VnTime" panose="020B7200000000000000" pitchFamily="34" charset="0"/>
                <a:cs typeface="Arial" panose="020B0604020202020204" pitchFamily="34" charset="0"/>
              </a:rPr>
              <a:t>Þ</a:t>
            </a:r>
            <a:r>
              <a:rPr lang="en-US" sz="2000" b="1" i="1">
                <a:cs typeface="Arial" panose="020B0604020202020204" pitchFamily="34" charset="0"/>
              </a:rPr>
              <a:t>  Tấm  đợi  chờ  bống  lên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997262" y="4312848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>
                <a:cs typeface="Arial" panose="020B0604020202020204" pitchFamily="34" charset="0"/>
              </a:rPr>
              <a:t>Có đầm ngào ngạt hương sen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091707" y="4671974"/>
            <a:ext cx="525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>
                <a:cs typeface="Arial" panose="020B0604020202020204" pitchFamily="34" charset="0"/>
              </a:rPr>
              <a:t>Ếch  con  học  nhạc  dế  mèn  ngâm  thơ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463320" y="4987223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>
                <a:cs typeface="Arial" panose="020B0604020202020204" pitchFamily="34" charset="0"/>
              </a:rPr>
              <a:t>Dù  đi  xa  thật  là  xa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050387" y="5327740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 dirty="0" err="1">
                <a:cs typeface="Arial" panose="020B0604020202020204" pitchFamily="34" charset="0"/>
              </a:rPr>
              <a:t>Chẳng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đâu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vui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được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như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nhà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của</a:t>
            </a:r>
            <a:r>
              <a:rPr lang="en-US" sz="2000" b="1" i="1" dirty="0"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cs typeface="Arial" panose="020B0604020202020204" pitchFamily="34" charset="0"/>
              </a:rPr>
              <a:t>em</a:t>
            </a:r>
            <a:r>
              <a:rPr lang="en-US" sz="2000" b="1" i="1" dirty="0">
                <a:cs typeface="Arial" panose="020B0604020202020204" pitchFamily="34" charset="0"/>
              </a:rPr>
              <a:t> .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8816662" y="6038044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" b="1" i="1">
                <a:cs typeface="Arial" panose="020B0604020202020204" pitchFamily="34" charset="0"/>
              </a:rPr>
              <a:t>Đoàn Thị Lam Luyến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70"/>
    </mc:Choice>
    <mc:Fallback xmlns="">
      <p:transition spd="slow" advTm="58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lc="http://schemas.openxmlformats.org/drawingml/2006/lockedCanvas"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lc="http://schemas.openxmlformats.org/drawingml/2006/lockedCanvas"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77983" y="1966735"/>
            <a:ext cx="68291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8"/>
    </mc:Choice>
    <mc:Fallback xmlns="">
      <p:transition spd="slow" advTm="5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ha-Truong-Chinh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2715832" y="715962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solidFill>
                  <a:srgbClr val="FF00FF"/>
                </a:solidFill>
                <a:latin typeface=".VnArial" panose="020B7200000000000000" pitchFamily="34" charset="0"/>
              </a:rPr>
              <a:t>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4641760" y="193027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3020632" y="133985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solidFill>
                  <a:srgbClr val="FF00FF"/>
                </a:solidFill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sẻ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thềm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lúi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 </a:t>
            </a: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2985484" y="1909908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solidFill>
                  <a:srgbClr val="FF00FF"/>
                </a:solidFill>
              </a:rPr>
              <a:t> 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mái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3249232" y="2486673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4453945" y="490441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432">
            <a:off x="2779649" y="5190903"/>
            <a:ext cx="10906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him se 3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25" y="4372013"/>
            <a:ext cx="5762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Ga-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0291" y="4721370"/>
            <a:ext cx="26670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2144692" y="946586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4027945" y="5582256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7329065" y="398115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432">
            <a:off x="508643" y="1079555"/>
            <a:ext cx="10906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6"/>
    </mc:Choice>
    <mc:Fallback xmlns="">
      <p:transition spd="slow" advTm="18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y chuoi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66711" y="5773123"/>
            <a:ext cx="8001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/>
              <a:t>  </a:t>
            </a:r>
            <a:r>
              <a:rPr lang="en-US" sz="4800" dirty="0">
                <a:solidFill>
                  <a:srgbClr val="FF0000"/>
                </a:solidFill>
              </a:rPr>
              <a:t>Có </a:t>
            </a:r>
            <a:r>
              <a:rPr lang="en-US" sz="4800" dirty="0" err="1">
                <a:solidFill>
                  <a:srgbClr val="FF0000"/>
                </a:solidFill>
              </a:rPr>
              <a:t>ba</a:t>
            </a:r>
            <a:r>
              <a:rPr lang="en-US" sz="4800" dirty="0">
                <a:solidFill>
                  <a:srgbClr val="FF0000"/>
                </a:solidFill>
              </a:rPr>
              <a:t>̀ </a:t>
            </a:r>
            <a:r>
              <a:rPr lang="en-US" sz="4800" dirty="0" err="1">
                <a:solidFill>
                  <a:srgbClr val="FF0000"/>
                </a:solidFill>
              </a:rPr>
              <a:t>chuối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mật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lưng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ong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"/>
    </mc:Choice>
    <mc:Fallback xmlns="">
      <p:transition spd="slow" advTm="3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y ngo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70875" y="265906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rgbClr val="FF0000"/>
                </a:solidFill>
              </a:rPr>
              <a:t>Có </a:t>
            </a:r>
            <a:r>
              <a:rPr lang="en-US" sz="4400" dirty="0" err="1">
                <a:solidFill>
                  <a:srgbClr val="FF0000"/>
                </a:solidFill>
              </a:rPr>
              <a:t>ông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ngô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bắp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r</a:t>
            </a:r>
            <a:r>
              <a:rPr lang="en-US" sz="4400" dirty="0" err="1" smtClean="0">
                <a:solidFill>
                  <a:srgbClr val="FF0000"/>
                </a:solidFill>
              </a:rPr>
              <a:t>âu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hồng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tơ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1"/>
    </mc:Choice>
    <mc:Fallback xmlns="">
      <p:transition spd="slow" advTm="4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a rau muo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17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01784" y="0"/>
            <a:ext cx="6390216" cy="6858000"/>
            <a:chOff x="3360" y="0"/>
            <a:chExt cx="2400" cy="4320"/>
          </a:xfrm>
        </p:grpSpPr>
        <p:pic>
          <p:nvPicPr>
            <p:cNvPr id="6" name="Picture 5" descr="ca c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84"/>
              <a:ext cx="240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ca c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96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ca c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76992" y="57150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/>
              <a:t>  </a:t>
            </a:r>
            <a:r>
              <a:rPr lang="en-US" sz="4400" dirty="0">
                <a:solidFill>
                  <a:srgbClr val="FF0000"/>
                </a:solidFill>
              </a:rPr>
              <a:t>Có </a:t>
            </a:r>
            <a:r>
              <a:rPr lang="en-US" sz="4400" dirty="0" err="1">
                <a:solidFill>
                  <a:srgbClr val="FF0000"/>
                </a:solidFill>
              </a:rPr>
              <a:t>ao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muống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với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ca</a:t>
            </a:r>
            <a:r>
              <a:rPr lang="en-US" sz="4400" dirty="0">
                <a:solidFill>
                  <a:srgbClr val="FF0000"/>
                </a:solidFill>
              </a:rPr>
              <a:t>́ </a:t>
            </a:r>
            <a:r>
              <a:rPr lang="en-US" sz="4400" dirty="0" err="1">
                <a:solidFill>
                  <a:srgbClr val="FF0000"/>
                </a:solidFill>
              </a:rPr>
              <a:t>cơ</a:t>
            </a:r>
            <a:r>
              <a:rPr lang="en-US" sz="4400" dirty="0">
                <a:solidFill>
                  <a:srgbClr val="FF0000"/>
                </a:solidFill>
              </a:rPr>
              <a:t>̀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8"/>
    </mc:Choice>
    <mc:Fallback xmlns="">
      <p:transition spd="slow" advTm="3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-3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C19E"/>
              </a:clrFrom>
              <a:clrTo>
                <a:srgbClr val="FFC1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365125"/>
            <a:ext cx="4181475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o ca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47800" y="2386806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E81ED98BCDC4AE1AC88214618D0F62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398412" y="2779701"/>
            <a:ext cx="2819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LOWERS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55" y="4495005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LOWERS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5" y="5358606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LOWERS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9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800101" y="84931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/>
              <a:t>Em là chi Tấm đợi chờ bống lên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9"/>
    </mc:Choice>
    <mc:Fallback xmlns="">
      <p:transition spd="slow" advTm="4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388</Words>
  <Application>Microsoft Office PowerPoint</Application>
  <PresentationFormat>Widescreen</PresentationFormat>
  <Paragraphs>65</Paragraphs>
  <Slides>23</Slides>
  <Notes>0</Notes>
  <HiddenSlides>0</HiddenSlides>
  <MMClips>24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.VnArial</vt:lpstr>
      <vt:lpstr>.VnArialH</vt:lpstr>
      <vt:lpstr>.VnTime</vt:lpstr>
      <vt:lpstr>.VnUniverseH</vt:lpstr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®µm tho¹i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 các con ngôi nhà của bạn nhỏ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H</cp:lastModifiedBy>
  <cp:revision>20</cp:revision>
  <dcterms:created xsi:type="dcterms:W3CDTF">2021-10-20T07:36:01Z</dcterms:created>
  <dcterms:modified xsi:type="dcterms:W3CDTF">2022-01-17T23:55:37Z</dcterms:modified>
</cp:coreProperties>
</file>