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3" r:id="rId3"/>
    <p:sldId id="275" r:id="rId4"/>
    <p:sldId id="276" r:id="rId5"/>
    <p:sldId id="280" r:id="rId6"/>
    <p:sldId id="281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8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1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0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9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3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3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0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D937-CB59-48B1-9736-8337BF47383C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4CE55-AA87-488D-9C9D-4B822633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5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5893" y="251137"/>
            <a:ext cx="9028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PHÒNG GIÁO DỤC VÀ ĐÀO TẠO QUẬN LONG BIÊN</a:t>
            </a:r>
          </a:p>
          <a:p>
            <a:pPr algn="ctr"/>
            <a:r>
              <a:rPr lang="en-US" sz="3200" b="1" u="sng" dirty="0" smtClean="0">
                <a:solidFill>
                  <a:srgbClr val="002060"/>
                </a:solidFill>
              </a:rPr>
              <a:t>TRƯỜNG MẦM NON ĐỨC GIANG 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1" y="1579492"/>
            <a:ext cx="1236372" cy="122810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37832" y="2926520"/>
            <a:ext cx="7325935" cy="427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7030A0"/>
                </a:solidFill>
                <a:latin typeface="+mn-lt"/>
              </a:rPr>
              <a:t>LĨNH VỰC PHÁT TRIỂN NGÔN NGỮ</a:t>
            </a:r>
            <a:endParaRPr lang="en-US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1793" y="3720783"/>
            <a:ext cx="8488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i,t,c</a:t>
            </a:r>
            <a:r>
              <a:rPr lang="en-US" sz="2800" b="1" dirty="0" smtClean="0">
                <a:solidFill>
                  <a:srgbClr val="FF0000"/>
                </a:solidFill>
              </a:rPr>
              <a:t> ”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Lứa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lớn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Bành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Tâm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50" y="2736541"/>
            <a:ext cx="3979573" cy="424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0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8635" y="1237130"/>
            <a:ext cx="528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biến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mất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242" y="2850134"/>
            <a:ext cx="8718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7030A0"/>
                </a:solidFill>
              </a:rPr>
              <a:t>Cách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chơi</a:t>
            </a:r>
            <a:r>
              <a:rPr lang="en-US" sz="3200" b="1" dirty="0" smtClean="0">
                <a:solidFill>
                  <a:srgbClr val="7030A0"/>
                </a:solidFill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</a:rPr>
              <a:t>Trên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màn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hình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xuất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cái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i,t</a:t>
            </a:r>
            <a:r>
              <a:rPr lang="en-US" sz="3200" b="1" dirty="0" smtClean="0">
                <a:solidFill>
                  <a:srgbClr val="7030A0"/>
                </a:solidFill>
              </a:rPr>
              <a:t> c </a:t>
            </a:r>
            <a:r>
              <a:rPr lang="en-US" sz="3200" b="1" dirty="0" err="1" smtClean="0">
                <a:solidFill>
                  <a:srgbClr val="7030A0"/>
                </a:solidFill>
              </a:rPr>
              <a:t>mà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</a:rPr>
              <a:t> con </a:t>
            </a:r>
            <a:r>
              <a:rPr lang="en-US" sz="3200" b="1" dirty="0" err="1" smtClean="0">
                <a:solidFill>
                  <a:srgbClr val="7030A0"/>
                </a:solidFill>
              </a:rPr>
              <a:t>vừa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mới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xong</a:t>
            </a:r>
            <a:r>
              <a:rPr lang="en-US" sz="3200" b="1" dirty="0" smtClean="0">
                <a:solidFill>
                  <a:srgbClr val="7030A0"/>
                </a:solidFill>
              </a:rPr>
              <a:t>.  </a:t>
            </a:r>
            <a:r>
              <a:rPr lang="en-US" sz="3200" b="1" dirty="0" err="1" smtClean="0">
                <a:solidFill>
                  <a:srgbClr val="7030A0"/>
                </a:solidFill>
              </a:rPr>
              <a:t>Khi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hình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ảnh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cái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nào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biến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mất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thì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</a:rPr>
              <a:t> con </a:t>
            </a:r>
            <a:r>
              <a:rPr lang="en-US" sz="3200" b="1" dirty="0" err="1" smtClean="0">
                <a:solidFill>
                  <a:srgbClr val="7030A0"/>
                </a:solidFill>
              </a:rPr>
              <a:t>hãy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</a:rPr>
              <a:t> to </a:t>
            </a:r>
            <a:r>
              <a:rPr lang="en-US" sz="3200" b="1" dirty="0" err="1" smtClean="0">
                <a:solidFill>
                  <a:srgbClr val="7030A0"/>
                </a:solidFill>
              </a:rPr>
              <a:t>chữa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cái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biến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mất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đó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cái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nhé</a:t>
            </a:r>
            <a:r>
              <a:rPr lang="en-US" sz="3200" b="1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8" y="105423"/>
            <a:ext cx="1246614" cy="5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209367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8" y="105423"/>
            <a:ext cx="1246614" cy="525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76424" y="2401996"/>
            <a:ext cx="141577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0" b="1" dirty="0">
                <a:solidFill>
                  <a:srgbClr val="006600"/>
                </a:solidFill>
                <a:latin typeface=".VnAvant" panose="020B7200000000000000" pitchFamily="34" charset="0"/>
              </a:rPr>
              <a:t>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22938" y="2895268"/>
            <a:ext cx="322730" cy="1414111"/>
            <a:chOff x="2971991" y="2280972"/>
            <a:chExt cx="322730" cy="21888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41" t="36784" r="48226" b="40837"/>
            <a:stretch/>
          </p:blipFill>
          <p:spPr>
            <a:xfrm>
              <a:off x="3002247" y="2804972"/>
              <a:ext cx="292474" cy="16648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34" t="28426" r="47740" b="68954"/>
            <a:stretch/>
          </p:blipFill>
          <p:spPr>
            <a:xfrm>
              <a:off x="2971991" y="2280972"/>
              <a:ext cx="322730" cy="32273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288958" y="2654511"/>
            <a:ext cx="885296" cy="1693985"/>
            <a:chOff x="6943148" y="3224713"/>
            <a:chExt cx="885296" cy="1869141"/>
          </a:xfrm>
        </p:grpSpPr>
        <p:sp>
          <p:nvSpPr>
            <p:cNvPr id="7" name="Rectangle 6"/>
            <p:cNvSpPr/>
            <p:nvPr/>
          </p:nvSpPr>
          <p:spPr>
            <a:xfrm>
              <a:off x="7251326" y="3224713"/>
              <a:ext cx="268941" cy="1869141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43148" y="3617259"/>
              <a:ext cx="885296" cy="242047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39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4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8" y="105423"/>
            <a:ext cx="1246614" cy="525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544" y="1195566"/>
            <a:ext cx="581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đúng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7952" y="2411563"/>
            <a:ext cx="9339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7030A0"/>
                </a:solidFill>
              </a:rPr>
              <a:t>Cách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A,B, C.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Nhiệm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giây.Hết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đưa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nhé</a:t>
            </a:r>
            <a:r>
              <a:rPr lang="en-US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3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68294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nét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sổ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thẳng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chấm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</a:rPr>
              <a:t>phía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trên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1" y="157082"/>
            <a:ext cx="1246614" cy="525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4" y="2292341"/>
            <a:ext cx="2715491" cy="2168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54" y="2246811"/>
            <a:ext cx="2818745" cy="2168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62" y="2292341"/>
            <a:ext cx="3382102" cy="22594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22358" y="2012227"/>
            <a:ext cx="14482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o</a:t>
            </a:r>
            <a:endParaRPr lang="en-US" sz="15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0175" y="2060118"/>
            <a:ext cx="14482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e</a:t>
            </a:r>
            <a:endParaRPr lang="en-US" sz="150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1094" y="2228671"/>
            <a:ext cx="10252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err="1" smtClean="0">
                <a:solidFill>
                  <a:srgbClr val="002060"/>
                </a:solidFill>
              </a:rPr>
              <a:t>i</a:t>
            </a:r>
            <a:endParaRPr lang="en-US" sz="15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8939" y="4412884"/>
            <a:ext cx="455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66"/>
                </a:solidFill>
              </a:rPr>
              <a:t>A</a:t>
            </a:r>
            <a:endParaRPr lang="en-US" sz="7200" b="1" dirty="0">
              <a:solidFill>
                <a:srgbClr val="FF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8330" y="4460775"/>
            <a:ext cx="455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66"/>
                </a:solidFill>
              </a:rPr>
              <a:t>B</a:t>
            </a:r>
            <a:endParaRPr lang="en-US" sz="7200" b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72649" y="4460775"/>
            <a:ext cx="455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66"/>
                </a:solidFill>
              </a:rPr>
              <a:t>C</a:t>
            </a:r>
            <a:endParaRPr lang="en-US" sz="7200" b="1" dirty="0">
              <a:solidFill>
                <a:srgbClr val="FF0066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29823" y="4982818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79977" y="5244551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231533" y="50823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5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31533" y="50823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4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31533" y="50823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3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31533" y="50823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2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31533" y="5082327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1</a:t>
            </a:r>
            <a:endParaRPr lang="en-US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30" grpId="0" animBg="1"/>
      <p:bldP spid="30" grpId="1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1" y="157082"/>
            <a:ext cx="1246614" cy="525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1709" y="0"/>
            <a:ext cx="9462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bao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nhiêu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</a:rPr>
              <a:t>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</a:rPr>
              <a:t> “ </a:t>
            </a:r>
            <a:r>
              <a:rPr lang="en-US" sz="3600" b="1" dirty="0" err="1" smtClean="0">
                <a:solidFill>
                  <a:srgbClr val="FF0000"/>
                </a:solidFill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thợ</a:t>
            </a:r>
            <a:r>
              <a:rPr lang="en-US" sz="3600" b="1" dirty="0" smtClean="0">
                <a:solidFill>
                  <a:srgbClr val="FF0000"/>
                </a:solidFill>
              </a:rPr>
              <a:t>”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7091" y="1025236"/>
            <a:ext cx="52508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C«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thî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dÖt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.VnAvant" panose="020B7200000000000000" pitchFamily="34" charset="0"/>
            </a:endParaRPr>
          </a:p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DÖt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v¶i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hoa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.VnAvant" panose="020B7200000000000000" pitchFamily="34" charset="0"/>
            </a:endParaRP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May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thµnh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 ¸o</a:t>
            </a:r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MÑ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ch¸u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b¶o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.VnAvant" panose="020B7200000000000000" pitchFamily="34" charset="0"/>
            </a:endParaRPr>
          </a:p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Ph¶i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biÕt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¬n</a:t>
            </a:r>
          </a:p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Ph¶i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biÕt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th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</a:rPr>
              <a:t>ư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­¬ng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.VnAvant" panose="020B7200000000000000" pitchFamily="34" charset="0"/>
            </a:endParaRPr>
          </a:p>
          <a:p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C¸c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c«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th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î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7754" y="5057109"/>
            <a:ext cx="3081037" cy="1661993"/>
            <a:chOff x="447755" y="5057109"/>
            <a:chExt cx="2627954" cy="1661993"/>
          </a:xfrm>
        </p:grpSpPr>
        <p:sp>
          <p:nvSpPr>
            <p:cNvPr id="6" name="TextBox 5"/>
            <p:cNvSpPr txBox="1"/>
            <p:nvPr/>
          </p:nvSpPr>
          <p:spPr>
            <a:xfrm>
              <a:off x="447755" y="5057109"/>
              <a:ext cx="10786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66"/>
                  </a:solidFill>
                </a:rPr>
                <a:t>A:</a:t>
              </a:r>
              <a:endParaRPr lang="en-US" sz="7200" b="1" dirty="0">
                <a:solidFill>
                  <a:srgbClr val="FF0066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50894" y="5272552"/>
              <a:ext cx="172481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  <a:latin typeface=".VnAvant" panose="020B7200000000000000" pitchFamily="34" charset="0"/>
                </a:rPr>
                <a:t>4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</a:rPr>
                <a:t>chữ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4400" b="1" dirty="0" smtClean="0">
                  <a:solidFill>
                    <a:srgbClr val="7030A0"/>
                  </a:solidFill>
                  <a:latin typeface=".VnAvant" panose="020B7200000000000000" pitchFamily="34" charset="0"/>
                </a:rPr>
                <a:t>t       </a:t>
              </a:r>
              <a:endParaRPr lang="en-US" sz="4400" b="1" dirty="0">
                <a:solidFill>
                  <a:srgbClr val="7030A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45158" y="5057105"/>
            <a:ext cx="2898194" cy="1200329"/>
            <a:chOff x="447755" y="5057109"/>
            <a:chExt cx="2898194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447755" y="5057109"/>
              <a:ext cx="10786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66"/>
                  </a:solidFill>
                </a:rPr>
                <a:t>B:</a:t>
              </a:r>
              <a:endParaRPr lang="en-US" sz="7200" b="1" dirty="0">
                <a:solidFill>
                  <a:srgbClr val="FF0066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50894" y="5272552"/>
              <a:ext cx="19950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8 </a:t>
              </a:r>
              <a:r>
                <a:rPr lang="en-US" sz="4400" b="1" dirty="0" err="1" smtClean="0">
                  <a:solidFill>
                    <a:srgbClr val="7030A0"/>
                  </a:solidFill>
                </a:rPr>
                <a:t>chữ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4400" b="1" dirty="0" smtClean="0">
                  <a:solidFill>
                    <a:srgbClr val="7030A0"/>
                  </a:solidFill>
                  <a:latin typeface=".VnAvant" panose="020B7200000000000000" pitchFamily="34" charset="0"/>
                </a:rPr>
                <a:t>t</a:t>
              </a:r>
              <a:endParaRPr lang="en-US" sz="4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503783" y="5057107"/>
            <a:ext cx="2898194" cy="1200329"/>
            <a:chOff x="447755" y="5057109"/>
            <a:chExt cx="2898194" cy="1200329"/>
          </a:xfrm>
        </p:grpSpPr>
        <p:sp>
          <p:nvSpPr>
            <p:cNvPr id="13" name="TextBox 12"/>
            <p:cNvSpPr txBox="1"/>
            <p:nvPr/>
          </p:nvSpPr>
          <p:spPr>
            <a:xfrm>
              <a:off x="447755" y="5057109"/>
              <a:ext cx="10786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66"/>
                  </a:solidFill>
                </a:rPr>
                <a:t>C:</a:t>
              </a:r>
              <a:endParaRPr lang="en-US" sz="7200" b="1" dirty="0">
                <a:solidFill>
                  <a:srgbClr val="FF0066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50894" y="5272552"/>
              <a:ext cx="19950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7030A0"/>
                  </a:solidFill>
                </a:rPr>
                <a:t>6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</a:rPr>
                <a:t>chữ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4400" b="1" dirty="0" smtClean="0">
                  <a:solidFill>
                    <a:srgbClr val="7030A0"/>
                  </a:solidFill>
                  <a:latin typeface=".VnAvant" panose="020B7200000000000000" pitchFamily="34" charset="0"/>
                </a:rPr>
                <a:t>t</a:t>
              </a:r>
              <a:endParaRPr lang="en-US" sz="44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9337964" y="1273258"/>
            <a:ext cx="1904581" cy="182468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591571" y="1482100"/>
            <a:ext cx="1397366" cy="140699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948370" y="1477975"/>
            <a:ext cx="606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33671" y="1409339"/>
            <a:ext cx="887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5</a:t>
            </a:r>
            <a:endParaRPr lang="en-US" sz="9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933671" y="1409339"/>
            <a:ext cx="887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4</a:t>
            </a:r>
            <a:endParaRPr lang="en-US" sz="9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933671" y="1409339"/>
            <a:ext cx="887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3</a:t>
            </a:r>
            <a:endParaRPr lang="en-US" sz="9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933671" y="1409339"/>
            <a:ext cx="887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2</a:t>
            </a:r>
            <a:endParaRPr lang="en-US" sz="9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963368" y="1427804"/>
            <a:ext cx="887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1</a:t>
            </a:r>
            <a:endParaRPr lang="en-US" sz="9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45127" y="1409339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7728" y="1035310"/>
            <a:ext cx="24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t</a:t>
            </a:r>
            <a:endParaRPr lang="en-US" sz="3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4746" y="1017675"/>
            <a:ext cx="24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t</a:t>
            </a:r>
            <a:endParaRPr lang="en-US" sz="3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4340" y="1594003"/>
            <a:ext cx="24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t</a:t>
            </a:r>
            <a:endParaRPr lang="en-US" sz="3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8382" y="2128444"/>
            <a:ext cx="24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t</a:t>
            </a:r>
            <a:endParaRPr lang="en-US" sz="3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48390" y="3782937"/>
            <a:ext cx="24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t</a:t>
            </a:r>
            <a:endParaRPr lang="en-US" sz="3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7389" y="3807595"/>
            <a:ext cx="24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t</a:t>
            </a:r>
            <a:endParaRPr lang="en-US" sz="3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82881" y="4353197"/>
            <a:ext cx="24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t</a:t>
            </a:r>
            <a:endParaRPr lang="en-US" sz="3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79555" y="3214020"/>
            <a:ext cx="24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t</a:t>
            </a:r>
            <a:endParaRPr lang="en-US" sz="3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5" grpId="1" animBg="1"/>
      <p:bldP spid="16" grpId="0" animBg="1"/>
      <p:bldP spid="16" grpId="1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1" y="157082"/>
            <a:ext cx="1246614" cy="525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6445" y="420015"/>
            <a:ext cx="946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              </a:t>
            </a:r>
            <a:r>
              <a:rPr lang="en-US" sz="3600" b="1" dirty="0" err="1" smtClean="0">
                <a:solidFill>
                  <a:srgbClr val="FF0000"/>
                </a:solidFill>
              </a:rPr>
              <a:t>Nét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tròn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</a:rPr>
              <a:t> “ o”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</a:rPr>
              <a:t>Khuyết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nửa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sẽ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155" y="2711399"/>
            <a:ext cx="2951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66"/>
                </a:solidFill>
              </a:rPr>
              <a:t>A:</a:t>
            </a:r>
            <a:r>
              <a:rPr lang="en-US" sz="6000" b="1" dirty="0" smtClean="0">
                <a:solidFill>
                  <a:srgbClr val="002060"/>
                </a:solidFill>
              </a:rPr>
              <a:t>Chữ ô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7710" y="2711398"/>
            <a:ext cx="2721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66"/>
                </a:solidFill>
              </a:rPr>
              <a:t>B:</a:t>
            </a:r>
            <a:r>
              <a:rPr lang="en-US" sz="6000" b="1" dirty="0" smtClean="0">
                <a:solidFill>
                  <a:srgbClr val="002060"/>
                </a:solidFill>
              </a:rPr>
              <a:t>Chữ </a:t>
            </a:r>
            <a:r>
              <a:rPr lang="en-US" sz="6000" b="1" dirty="0" err="1" smtClean="0">
                <a:solidFill>
                  <a:srgbClr val="002060"/>
                </a:solidFill>
              </a:rPr>
              <a:t>i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23139" y="2711397"/>
            <a:ext cx="2712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66"/>
                </a:solidFill>
              </a:rPr>
              <a:t>C:</a:t>
            </a:r>
            <a:r>
              <a:rPr lang="en-US" sz="6000" b="1" dirty="0" smtClean="0">
                <a:solidFill>
                  <a:srgbClr val="002060"/>
                </a:solidFill>
              </a:rPr>
              <a:t>Chữ c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38033" y="4559246"/>
            <a:ext cx="1769677" cy="176001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49039" y="4896075"/>
            <a:ext cx="1164754" cy="106395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85498" y="4729542"/>
            <a:ext cx="861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5498" y="4729542"/>
            <a:ext cx="861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CC"/>
                </a:solidFill>
              </a:rPr>
              <a:t>4</a:t>
            </a:r>
            <a:endParaRPr lang="en-US" sz="80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5498" y="4729542"/>
            <a:ext cx="861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CC"/>
                </a:solidFill>
              </a:rPr>
              <a:t>3</a:t>
            </a:r>
            <a:endParaRPr lang="en-US" sz="80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5498" y="4729542"/>
            <a:ext cx="861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CC"/>
                </a:solidFill>
              </a:rPr>
              <a:t>2</a:t>
            </a:r>
            <a:endParaRPr lang="en-US" sz="8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694 -0.000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280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54</cp:revision>
  <dcterms:created xsi:type="dcterms:W3CDTF">2021-10-09T08:12:15Z</dcterms:created>
  <dcterms:modified xsi:type="dcterms:W3CDTF">2021-11-18T08:47:13Z</dcterms:modified>
</cp:coreProperties>
</file>