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94" r:id="rId5"/>
    <p:sldId id="267" r:id="rId6"/>
    <p:sldId id="268" r:id="rId7"/>
    <p:sldId id="269" r:id="rId8"/>
    <p:sldId id="295" r:id="rId9"/>
    <p:sldId id="270" r:id="rId10"/>
    <p:sldId id="280" r:id="rId11"/>
    <p:sldId id="281" r:id="rId12"/>
    <p:sldId id="282" r:id="rId13"/>
    <p:sldId id="283" r:id="rId14"/>
    <p:sldId id="296" r:id="rId15"/>
    <p:sldId id="271" r:id="rId16"/>
    <p:sldId id="272" r:id="rId17"/>
    <p:sldId id="273" r:id="rId18"/>
    <p:sldId id="274" r:id="rId19"/>
    <p:sldId id="275" r:id="rId20"/>
    <p:sldId id="276" r:id="rId21"/>
    <p:sldId id="284" r:id="rId22"/>
    <p:sldId id="278" r:id="rId23"/>
    <p:sldId id="279" r:id="rId24"/>
    <p:sldId id="289" r:id="rId25"/>
    <p:sldId id="286" r:id="rId26"/>
    <p:sldId id="287" r:id="rId27"/>
    <p:sldId id="288" r:id="rId28"/>
    <p:sldId id="290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67" autoAdjust="0"/>
    <p:restoredTop sz="94660"/>
  </p:normalViewPr>
  <p:slideViewPr>
    <p:cSldViewPr>
      <p:cViewPr varScale="1">
        <p:scale>
          <a:sx n="61" d="100"/>
          <a:sy n="61" d="100"/>
        </p:scale>
        <p:origin x="-17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O%20THU%20THUY\DAO%20THUY%20VDMH%20CHU%20BO%20DOI\Co%20va%20me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5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O%20THU%20THUY\DAO%20THUY%20VDMH%20CHU%20BO%20DOI\Chu%20bo%20doi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7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op 20 hình nền powerpoint chủ đề âm nhạc cho bạn thỏa sức lựa chọ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" y="36443"/>
            <a:ext cx="9258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57400" y="152400"/>
            <a:ext cx="5194294" cy="454008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PHÒNG GIÁO DỤC VÀ ĐÀO TẠO QUẬN LONG BIÊN</a:t>
            </a:r>
            <a:endParaRPr lang="en-U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762000" y="3969603"/>
            <a:ext cx="728503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LĨNH VỰC PHÁT TRIỂN THẨM MỸ</a:t>
            </a:r>
          </a:p>
          <a:p>
            <a:pPr algn="ctr">
              <a:defRPr/>
            </a:pPr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ĐỘNG: ÂM NHẠC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819471"/>
            <a:ext cx="578876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 TÀI:</a:t>
            </a:r>
          </a:p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</a:rPr>
              <a:t>- VĐMH: Gà trống thổi kèn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</a:rPr>
              <a:t>- </a:t>
            </a:r>
            <a:r>
              <a:rPr lang="en-US" sz="2400" b="1" dirty="0" err="1">
                <a:solidFill>
                  <a:srgbClr val="FF0000"/>
                </a:solidFill>
              </a:rPr>
              <a:t>Trò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chơi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 err="1">
                <a:solidFill>
                  <a:srgbClr val="FF0000"/>
                </a:solidFill>
              </a:rPr>
              <a:t>Nhìn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đoán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hát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76297" y="6205210"/>
            <a:ext cx="276710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ln w="0">
                  <a:solidFill>
                    <a:srgbClr val="00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LỨA TUỔI: 4- 5 TUỔI</a:t>
            </a:r>
          </a:p>
          <a:p>
            <a:pPr algn="ctr">
              <a:defRPr/>
            </a:pPr>
            <a:r>
              <a:rPr lang="en-US" sz="1400" b="1" dirty="0">
                <a:ln w="0">
                  <a:solidFill>
                    <a:srgbClr val="00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VIÊN</a:t>
            </a:r>
            <a:r>
              <a:rPr lang="en-US" sz="1400" b="1">
                <a:ln w="0">
                  <a:solidFill>
                    <a:srgbClr val="00FF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ĐINH THU TRANG</a:t>
            </a:r>
            <a:endParaRPr lang="en-US" sz="1400" b="1" dirty="0">
              <a:ln w="0">
                <a:solidFill>
                  <a:srgbClr val="00FF0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37791" y="649478"/>
            <a:ext cx="4233851" cy="301085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TRƯỜNG MẦM NON ĐỨC GIANG</a:t>
            </a:r>
          </a:p>
        </p:txBody>
      </p:sp>
    </p:spTree>
    <p:extLst>
      <p:ext uri="{BB962C8B-B14F-4D97-AF65-F5344CB8AC3E}">
        <p14:creationId xmlns:p14="http://schemas.microsoft.com/office/powerpoint/2010/main" val="329973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2133600" y="685800"/>
            <a:ext cx="52578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722"/>
              </a:avLst>
            </a:prstTxWarp>
          </a:bodyPr>
          <a:lstStyle/>
          <a:p>
            <a:pPr algn="ctr">
              <a:defRPr/>
            </a:pPr>
            <a:r>
              <a:rPr lang="en-US" sz="3600" i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VĐMH</a:t>
            </a:r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Cô làm mẫu lần 1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 descr="HÌNH ẢNH MẦM NON: HÌNH ẢNH CON GÀ TRỐNG CHUẨN ĐẸ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56" y="2286001"/>
            <a:ext cx="4100343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lần Gà trống thổi kèn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4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2133600" y="685800"/>
            <a:ext cx="52578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722"/>
              </a:avLst>
            </a:prstTxWarp>
          </a:bodyPr>
          <a:lstStyle/>
          <a:p>
            <a:pPr algn="ctr">
              <a:defRPr/>
            </a:pPr>
            <a:r>
              <a:rPr lang="en-US" sz="3600" i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VĐMH</a:t>
            </a:r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Cô làm mẫu lần 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 descr="HÌNH ẢNH MẦM NON: HÌNH ẢNH CON GÀ TRỐNG CHUẨN ĐẸ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56" y="2286001"/>
            <a:ext cx="4100343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 lần Gà trống thổi kèn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3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814534" y="1752684"/>
            <a:ext cx="505138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2700" smtClean="0">
                <a:solidFill>
                  <a:srgbClr val="C00000"/>
                </a:solidFill>
                <a:latin typeface="Arial Unicode MS" pitchFamily="34" charset="-128"/>
              </a:rPr>
              <a:t>Trẻ vận động minh họa cùng cô</a:t>
            </a:r>
            <a:endParaRPr lang="en-US">
              <a:solidFill>
                <a:srgbClr val="C00000"/>
              </a:solidFill>
              <a:latin typeface="Arial Unicode MS" pitchFamily="34" charset="-128"/>
            </a:endParaRPr>
          </a:p>
        </p:txBody>
      </p:sp>
      <p:pic>
        <p:nvPicPr>
          <p:cNvPr id="3" name="Gà trống TK có lời 1 lần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9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804916" y="1752684"/>
            <a:ext cx="507061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2700" smtClean="0">
                <a:solidFill>
                  <a:srgbClr val="C00000"/>
                </a:solidFill>
                <a:latin typeface="Arial Unicode MS" pitchFamily="34" charset="-128"/>
              </a:rPr>
              <a:t>Tổ, nhóm, cá nhân trẻ biểu diễn</a:t>
            </a:r>
            <a:endParaRPr lang="en-US">
              <a:solidFill>
                <a:srgbClr val="C00000"/>
              </a:solidFill>
              <a:latin typeface="Arial Unicode MS" pitchFamily="34" charset="-128"/>
            </a:endParaRPr>
          </a:p>
        </p:txBody>
      </p:sp>
      <p:pic>
        <p:nvPicPr>
          <p:cNvPr id="2" name="Gà trống TK có lời 1 lần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1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9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A SUA 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8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133600" y="990600"/>
            <a:ext cx="45720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2. Vòng quay kì diệu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 rot="9794353">
            <a:off x="1965325" y="1819275"/>
            <a:ext cx="4525963" cy="4246563"/>
            <a:chOff x="899" y="171"/>
            <a:chExt cx="4272" cy="403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" y="171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 rot="-6489223">
              <a:off x="1040" y="2281"/>
              <a:ext cx="2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>
                <a:solidFill>
                  <a:srgbClr val="6600CC"/>
                </a:solidFill>
                <a:latin typeface=".VnTime" pitchFamily="34" charset="0"/>
              </a:endParaRPr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92500" y="2743200"/>
            <a:ext cx="1854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2000" b="1">
                <a:solidFill>
                  <a:srgbClr val="0000CC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394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152400"/>
            <a:ext cx="7613650" cy="4432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i="1" dirty="0" err="1">
                <a:solidFill>
                  <a:srgbClr val="0000CC"/>
                </a:solidFill>
              </a:rPr>
              <a:t>Vòng</a:t>
            </a:r>
            <a:r>
              <a:rPr lang="en-US" b="1" i="1" dirty="0">
                <a:solidFill>
                  <a:srgbClr val="0000CC"/>
                </a:solidFill>
              </a:rPr>
              <a:t> quay </a:t>
            </a:r>
            <a:r>
              <a:rPr lang="en-US" b="1" i="1" dirty="0" err="1">
                <a:solidFill>
                  <a:srgbClr val="0000CC"/>
                </a:solidFill>
              </a:rPr>
              <a:t>kì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diệu</a:t>
            </a:r>
            <a:endParaRPr lang="en-US" dirty="0">
              <a:solidFill>
                <a:srgbClr val="0000CC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rgbClr val="0000CC"/>
              </a:solidFill>
            </a:endParaRPr>
          </a:p>
          <a:p>
            <a:pPr>
              <a:defRPr/>
            </a:pP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khi hát đúng và biểu diễn giỏi sẽ được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được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chiến thắng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defRPr/>
            </a:pPr>
            <a:endParaRPr lang="en-US" sz="19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90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19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 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quay.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ô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ô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“1, 2, 3”,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9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lời lại.</a:t>
            </a:r>
            <a:endParaRPr lang="en-US" sz="19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Tx/>
              <a:buChar char="-"/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4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 rot="6716381">
            <a:off x="881856" y="296069"/>
            <a:ext cx="7227888" cy="6781800"/>
            <a:chOff x="942" y="184"/>
            <a:chExt cx="4272" cy="403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" y="18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 rot="-6489223">
              <a:off x="1040" y="2281"/>
              <a:ext cx="2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>
                <a:solidFill>
                  <a:srgbClr val="6600CC"/>
                </a:solidFill>
                <a:latin typeface=".VnTime" pitchFamily="34" charset="0"/>
              </a:endParaRPr>
            </a:p>
          </p:txBody>
        </p:sp>
      </p:grpSp>
      <p:sp>
        <p:nvSpPr>
          <p:cNvPr id="7" name="AutoShape 13"/>
          <p:cNvSpPr>
            <a:spLocks noChangeArrowheads="1"/>
          </p:cNvSpPr>
          <p:nvPr/>
        </p:nvSpPr>
        <p:spPr bwMode="auto">
          <a:xfrm rot="10800000">
            <a:off x="661988" y="3074988"/>
            <a:ext cx="1052512" cy="723900"/>
          </a:xfrm>
          <a:prstGeom prst="leftArrow">
            <a:avLst>
              <a:gd name="adj1" fmla="val 50000"/>
              <a:gd name="adj2" fmla="val 31563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vi-VN">
              <a:solidFill>
                <a:srgbClr val="0033CC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4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9900000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0" y="-33338"/>
            <a:ext cx="9144000" cy="69294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0000" b="1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4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icture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-3771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754313" y="5664200"/>
            <a:ext cx="34544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700">
                <a:solidFill>
                  <a:srgbClr val="FF0000"/>
                </a:solidFill>
                <a:latin typeface="Arial Unicode MS" pitchFamily="34" charset="-128"/>
              </a:rPr>
              <a:t>Bài hát: Con gà trống</a:t>
            </a: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296734" y="838200"/>
            <a:ext cx="656113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700">
                <a:solidFill>
                  <a:srgbClr val="FF0000"/>
                </a:solidFill>
                <a:latin typeface="Arial Unicode MS" pitchFamily="34" charset="-128"/>
              </a:rPr>
              <a:t>Bức tranh này tương ứng với bài hát nào?</a:t>
            </a: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6" name="Picture 12" descr="Mơ Thấy Gà Rừng Điềm Báo Gì? Nên Đánh Con Nào Chắc Ăn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46200"/>
            <a:ext cx="6858000" cy="444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on gà trống TC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76713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4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85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6"/>
          <p:cNvSpPr txBox="1">
            <a:spLocks noChangeArrowheads="1"/>
          </p:cNvSpPr>
          <p:nvPr/>
        </p:nvSpPr>
        <p:spPr bwMode="auto">
          <a:xfrm>
            <a:off x="3014650" y="584528"/>
            <a:ext cx="31146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smtClean="0">
                <a:solidFill>
                  <a:srgbClr val="FF0000"/>
                </a:solidFill>
              </a:rPr>
              <a:t>1. Tài năng tỏa sáng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875" y="0"/>
            <a:ext cx="9144000" cy="6858000"/>
          </a:xfrm>
        </p:spPr>
      </p:pic>
      <p:sp>
        <p:nvSpPr>
          <p:cNvPr id="4" name="Rectangle 3"/>
          <p:cNvSpPr/>
          <p:nvPr/>
        </p:nvSpPr>
        <p:spPr>
          <a:xfrm>
            <a:off x="533400" y="833814"/>
            <a:ext cx="8153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Kiến </a:t>
            </a:r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1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1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 các động tác vận động minh họa theo lời bài hát “ Gà trống thổi kèn”.</a:t>
            </a:r>
          </a:p>
          <a:p>
            <a:pPr lvl="0"/>
            <a:r>
              <a:rPr lang="en-US" sz="21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 tên và cách chơi trò chơi “ Nghe giai điệu đoán tên bài hát”</a:t>
            </a:r>
          </a:p>
          <a:p>
            <a:pPr lvl="0"/>
            <a:r>
              <a:rPr lang="en-US" sz="21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Biết </a:t>
            </a:r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 1 số bài hát tương ứng với hình ảnh trên tranh.</a:t>
            </a:r>
          </a:p>
          <a:p>
            <a:pPr lvl="0"/>
            <a:r>
              <a:rPr lang="en-US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Kỹ </a:t>
            </a:r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1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1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 động nhịp nhàng theo nhịp điệu bài hát “Gà trống thổi kèn”</a:t>
            </a:r>
          </a:p>
          <a:p>
            <a:pPr lvl="0"/>
            <a:r>
              <a:rPr lang="en-US" sz="21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lựa chọn và thể hiện hình thức vận động minh họa theo bài hát “Gà trống thổi kèn”</a:t>
            </a:r>
          </a:p>
          <a:p>
            <a:pPr lvl="0"/>
            <a:r>
              <a:rPr lang="en-US" sz="21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 được trình tự các động tác theo câu hát.</a:t>
            </a:r>
          </a:p>
          <a:p>
            <a:pPr lvl="0"/>
            <a:r>
              <a:rPr lang="en-US" sz="21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kỹ năng chơi trò chơi. Trẻ hát bài hát thông qua các hình ảnh. </a:t>
            </a:r>
          </a:p>
          <a:p>
            <a:pPr lvl="0"/>
            <a:r>
              <a:rPr lang="en-US" sz="21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 ý nghe, thích thú (hát, vỗ tay, nhún nhảy, lắc lư) theo giai điệu bài hát.</a:t>
            </a:r>
          </a:p>
          <a:p>
            <a:pPr lvl="0"/>
            <a:r>
              <a:rPr lang="en-US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Giáo </a:t>
            </a:r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21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 dạn, tự tin và hào hứng tham gia hoạt động.</a:t>
            </a:r>
          </a:p>
          <a:p>
            <a:pPr lvl="0"/>
            <a:r>
              <a:rPr lang="en-US" sz="21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Giáo </a:t>
            </a:r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 trẻ yêu mến các con vật gần gũi.</a:t>
            </a:r>
          </a:p>
        </p:txBody>
      </p:sp>
    </p:spTree>
    <p:extLst>
      <p:ext uri="{BB962C8B-B14F-4D97-AF65-F5344CB8AC3E}">
        <p14:creationId xmlns:p14="http://schemas.microsoft.com/office/powerpoint/2010/main" val="48817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 rot="9794353">
            <a:off x="825500" y="46038"/>
            <a:ext cx="7227888" cy="6781800"/>
            <a:chOff x="899" y="171"/>
            <a:chExt cx="4272" cy="403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" y="171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 rot="-6489223">
              <a:off x="1040" y="2281"/>
              <a:ext cx="2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>
                <a:solidFill>
                  <a:srgbClr val="6600CC"/>
                </a:solidFill>
                <a:latin typeface=".VnTime" pitchFamily="34" charset="0"/>
              </a:endParaRPr>
            </a:p>
          </p:txBody>
        </p:sp>
      </p:grpSp>
      <p:sp>
        <p:nvSpPr>
          <p:cNvPr id="6" name="AutoShape 13"/>
          <p:cNvSpPr>
            <a:spLocks noChangeArrowheads="1"/>
          </p:cNvSpPr>
          <p:nvPr/>
        </p:nvSpPr>
        <p:spPr bwMode="auto">
          <a:xfrm rot="10800000">
            <a:off x="661988" y="3074988"/>
            <a:ext cx="1052512" cy="723900"/>
          </a:xfrm>
          <a:prstGeom prst="leftArrow">
            <a:avLst>
              <a:gd name="adj1" fmla="val 50000"/>
              <a:gd name="adj2" fmla="val 31563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vi-VN">
              <a:solidFill>
                <a:srgbClr val="0033CC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1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99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icture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 descr="mus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914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10"/>
          <p:cNvSpPr>
            <a:spLocks noChangeArrowheads="1"/>
          </p:cNvSpPr>
          <p:nvPr/>
        </p:nvSpPr>
        <p:spPr bwMode="auto">
          <a:xfrm>
            <a:off x="2667000" y="228600"/>
            <a:ext cx="39481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400">
                <a:solidFill>
                  <a:schemeClr val="bg1"/>
                </a:solidFill>
                <a:latin typeface="Arial Unicode MS" pitchFamily="34" charset="-128"/>
              </a:rPr>
              <a:t>Bức tranh này </a:t>
            </a:r>
          </a:p>
          <a:p>
            <a:pPr algn="ctr" eaLnBrk="1" hangingPunct="1"/>
            <a:r>
              <a:rPr lang="en-US" sz="2400">
                <a:solidFill>
                  <a:schemeClr val="bg1"/>
                </a:solidFill>
                <a:latin typeface="Arial Unicode MS" pitchFamily="34" charset="-128"/>
              </a:rPr>
              <a:t>tương ứng với bài hát nào? </a:t>
            </a:r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3446463" y="5738813"/>
            <a:ext cx="29368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700">
                <a:solidFill>
                  <a:srgbClr val="C00000"/>
                </a:solidFill>
                <a:latin typeface="Arial Unicode MS" pitchFamily="34" charset="-128"/>
              </a:rPr>
              <a:t>Bài hát: Cô và mẹ</a:t>
            </a:r>
            <a:endParaRPr lang="en-US">
              <a:solidFill>
                <a:srgbClr val="C00000"/>
              </a:solidFill>
              <a:latin typeface="Arial Unicode MS" pitchFamily="34" charset="-128"/>
            </a:endParaRPr>
          </a:p>
        </p:txBody>
      </p:sp>
      <p:pic>
        <p:nvPicPr>
          <p:cNvPr id="2765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1757363"/>
            <a:ext cx="5075237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516063" y="1244600"/>
            <a:ext cx="656113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700">
                <a:solidFill>
                  <a:srgbClr val="FF0000"/>
                </a:solidFill>
                <a:latin typeface="Arial Unicode MS" pitchFamily="34" charset="-128"/>
              </a:rPr>
              <a:t>Bức tranh này tương ứng với bài hát nào?</a:t>
            </a: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2" name="Co va 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31623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0000" b="1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57502"/>
      </p:ext>
    </p:extLst>
  </p:cSld>
  <p:clrMapOvr>
    <a:masterClrMapping/>
  </p:clrMapOvr>
  <p:transition spd="slow">
    <p:fade thruBlk="1"/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2411" grpId="0"/>
      <p:bldP spid="13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icture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516063" y="736600"/>
            <a:ext cx="656113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700">
                <a:solidFill>
                  <a:srgbClr val="FF0000"/>
                </a:solidFill>
                <a:latin typeface="Arial Unicode MS" pitchFamily="34" charset="-128"/>
              </a:rPr>
              <a:t>Bức tranh này tương ứng với bài hát nào?</a:t>
            </a: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12290" name="Picture 2" descr="Gà trống mèo con và cún con - nhacthieunhiaz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244600"/>
            <a:ext cx="8153400" cy="517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à trong mèo TC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87031" y="61121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15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4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 rot="-1282129">
            <a:off x="898406" y="-258171"/>
            <a:ext cx="7780116" cy="7072810"/>
            <a:chOff x="747" y="10"/>
            <a:chExt cx="4724" cy="4206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" y="10"/>
              <a:ext cx="4724" cy="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 rot="-6489223">
              <a:off x="1040" y="2281"/>
              <a:ext cx="2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>
                <a:solidFill>
                  <a:srgbClr val="6600CC"/>
                </a:solidFill>
                <a:latin typeface=".VnTime" pitchFamily="34" charset="0"/>
              </a:endParaRPr>
            </a:p>
          </p:txBody>
        </p:sp>
      </p:grpSp>
      <p:sp>
        <p:nvSpPr>
          <p:cNvPr id="6" name="AutoShape 13"/>
          <p:cNvSpPr>
            <a:spLocks noChangeArrowheads="1"/>
          </p:cNvSpPr>
          <p:nvPr/>
        </p:nvSpPr>
        <p:spPr bwMode="auto">
          <a:xfrm rot="10800000">
            <a:off x="661988" y="3074988"/>
            <a:ext cx="1052512" cy="723900"/>
          </a:xfrm>
          <a:prstGeom prst="leftArrow">
            <a:avLst>
              <a:gd name="adj1" fmla="val 50000"/>
              <a:gd name="adj2" fmla="val 31563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vi-VN">
              <a:solidFill>
                <a:srgbClr val="0033CC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1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99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icture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3" descr="mus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914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11"/>
          <p:cNvSpPr>
            <a:spLocks noChangeArrowheads="1"/>
          </p:cNvSpPr>
          <p:nvPr/>
        </p:nvSpPr>
        <p:spPr bwMode="auto">
          <a:xfrm>
            <a:off x="2667000" y="228600"/>
            <a:ext cx="39481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400">
                <a:solidFill>
                  <a:schemeClr val="bg1"/>
                </a:solidFill>
                <a:latin typeface="Arial Unicode MS" pitchFamily="34" charset="-128"/>
              </a:rPr>
              <a:t>Bức tranh này </a:t>
            </a:r>
          </a:p>
          <a:p>
            <a:pPr algn="ctr" eaLnBrk="1" hangingPunct="1"/>
            <a:r>
              <a:rPr lang="en-US" sz="2400">
                <a:solidFill>
                  <a:schemeClr val="bg1"/>
                </a:solidFill>
                <a:latin typeface="Arial Unicode MS" pitchFamily="34" charset="-128"/>
              </a:rPr>
              <a:t>tương ứng với bài hát nào? </a:t>
            </a:r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3008313" y="5667375"/>
            <a:ext cx="3127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700">
                <a:solidFill>
                  <a:srgbClr val="C00000"/>
                </a:solidFill>
                <a:latin typeface="Arial Unicode MS" pitchFamily="34" charset="-128"/>
              </a:rPr>
              <a:t>Bài hát: Chú bộ đội</a:t>
            </a:r>
            <a:endParaRPr lang="en-US">
              <a:solidFill>
                <a:srgbClr val="C00000"/>
              </a:solidFill>
              <a:latin typeface="Arial Unicode MS" pitchFamily="34" charset="-128"/>
            </a:endParaRPr>
          </a:p>
        </p:txBody>
      </p:sp>
      <p:pic>
        <p:nvPicPr>
          <p:cNvPr id="3072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1795463"/>
            <a:ext cx="531177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516063" y="1244600"/>
            <a:ext cx="656113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700">
                <a:solidFill>
                  <a:srgbClr val="FF0000"/>
                </a:solidFill>
                <a:latin typeface="Arial Unicode MS" pitchFamily="34" charset="-128"/>
              </a:rPr>
              <a:t>Bức tranh này tương ứng với bài hát nào?</a:t>
            </a: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2" name="Chu bo d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200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0000" b="1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20658"/>
      </p:ext>
    </p:extLst>
  </p:cSld>
  <p:clrMapOvr>
    <a:masterClrMapping/>
  </p:clrMapOvr>
  <p:transition spd="slow">
    <p:fade thruBlk="1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icture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icture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517594" y="5667459"/>
            <a:ext cx="410881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700">
                <a:solidFill>
                  <a:srgbClr val="C00000"/>
                </a:solidFill>
                <a:latin typeface="Arial Unicode MS" pitchFamily="34" charset="-128"/>
              </a:rPr>
              <a:t>Bài hát: </a:t>
            </a:r>
            <a:r>
              <a:rPr lang="en-US" sz="2700" smtClean="0">
                <a:solidFill>
                  <a:srgbClr val="C00000"/>
                </a:solidFill>
                <a:latin typeface="Arial Unicode MS" pitchFamily="34" charset="-128"/>
              </a:rPr>
              <a:t>Đàn gà trong sân</a:t>
            </a:r>
            <a:endParaRPr lang="en-US">
              <a:solidFill>
                <a:srgbClr val="C00000"/>
              </a:solidFill>
              <a:latin typeface="Arial Unicode MS" pitchFamily="34" charset="-128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405731" y="990600"/>
            <a:ext cx="656113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700">
                <a:solidFill>
                  <a:srgbClr val="FF0000"/>
                </a:solidFill>
                <a:latin typeface="Arial Unicode MS" pitchFamily="34" charset="-128"/>
              </a:rPr>
              <a:t>Bức tranh này tương ứng với bài hát nào?</a:t>
            </a: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2" name="AutoShape 2" descr="tranh sơn dầu đàn gà, tranh phong thủy đàn gà , tranh g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tranh sơn dầu đàn gà, tranh phong thủy đàn gà , tranh gà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tranh sơn dầu đàn gà, tranh phong thủy đàn gà , tranh gà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Bài toán tính số lượng gà đang nhặt thóc trên sân khiến bạn bị rố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1"/>
            <a:ext cx="7086600" cy="40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an ga trong sân 1 lời mp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3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99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 rot="-9315690">
            <a:off x="828675" y="-93663"/>
            <a:ext cx="7227888" cy="6780213"/>
            <a:chOff x="942" y="184"/>
            <a:chExt cx="4272" cy="403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" y="18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 rot="-6489223">
              <a:off x="1040" y="2281"/>
              <a:ext cx="2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>
                <a:solidFill>
                  <a:srgbClr val="6600CC"/>
                </a:solidFill>
                <a:latin typeface=".VnTime" pitchFamily="34" charset="0"/>
              </a:endParaRPr>
            </a:p>
          </p:txBody>
        </p:sp>
      </p:grpSp>
      <p:sp>
        <p:nvSpPr>
          <p:cNvPr id="6" name="AutoShape 13"/>
          <p:cNvSpPr>
            <a:spLocks noChangeArrowheads="1"/>
          </p:cNvSpPr>
          <p:nvPr/>
        </p:nvSpPr>
        <p:spPr bwMode="auto">
          <a:xfrm rot="10800000">
            <a:off x="661988" y="3074988"/>
            <a:ext cx="1052512" cy="723900"/>
          </a:xfrm>
          <a:prstGeom prst="leftArrow">
            <a:avLst>
              <a:gd name="adj1" fmla="val 50000"/>
              <a:gd name="adj2" fmla="val 31563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vi-VN">
              <a:solidFill>
                <a:srgbClr val="0033CC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3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99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1113"/>
            <a:ext cx="9144000" cy="685800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00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3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ua00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hua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77862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524000" y="1190625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XIN CHÂN THÀNH CẢM ƠN!</a:t>
            </a:r>
            <a:endParaRPr lang="en-US" sz="3600" b="1" kern="10">
              <a:ln w="12700">
                <a:solidFill>
                  <a:srgbClr val="993300"/>
                </a:solidFill>
                <a:round/>
                <a:headEnd/>
                <a:tailEnd/>
              </a:ln>
              <a:solidFill>
                <a:srgbClr val="000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13"/>
          <p:cNvSpPr>
            <a:spLocks noChangeArrowheads="1" noChangeShapeType="1" noTextEdit="1"/>
          </p:cNvSpPr>
          <p:nvPr/>
        </p:nvSpPr>
        <p:spPr bwMode="auto">
          <a:xfrm>
            <a:off x="914400" y="457200"/>
            <a:ext cx="7467600" cy="533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BÀI HỌC ĐẾN ĐÂY LÀ KẾT THÚC</a:t>
            </a:r>
          </a:p>
        </p:txBody>
      </p:sp>
    </p:spTree>
    <p:extLst>
      <p:ext uri="{BB962C8B-B14F-4D97-AF65-F5344CB8AC3E}">
        <p14:creationId xmlns:p14="http://schemas.microsoft.com/office/powerpoint/2010/main" val="112155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5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6"/>
          <p:cNvSpPr txBox="1">
            <a:spLocks noChangeArrowheads="1"/>
          </p:cNvSpPr>
          <p:nvPr/>
        </p:nvSpPr>
        <p:spPr bwMode="auto">
          <a:xfrm>
            <a:off x="3014650" y="584528"/>
            <a:ext cx="31146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smtClean="0">
                <a:solidFill>
                  <a:srgbClr val="FF0000"/>
                </a:solidFill>
              </a:rPr>
              <a:t>1. Tài năng tỏa sáng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9" name="Tiêng gà gáy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2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4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6"/>
          <p:cNvSpPr txBox="1">
            <a:spLocks noChangeArrowheads="1"/>
          </p:cNvSpPr>
          <p:nvPr/>
        </p:nvSpPr>
        <p:spPr bwMode="auto">
          <a:xfrm>
            <a:off x="3014650" y="584528"/>
            <a:ext cx="31146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smtClean="0">
                <a:solidFill>
                  <a:srgbClr val="FF0000"/>
                </a:solidFill>
              </a:rPr>
              <a:t>1. Tài năng tỏa sáng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2" name="GÀ DA SƯA 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57600" y="1752600"/>
            <a:ext cx="609600" cy="609600"/>
          </a:xfrm>
          <a:prstGeom prst="rect">
            <a:avLst/>
          </a:prstGeom>
        </p:spPr>
      </p:pic>
      <p:pic>
        <p:nvPicPr>
          <p:cNvPr id="3" name="GÀ SƯA 2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7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9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942975" y="2449513"/>
            <a:ext cx="72263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722"/>
              </a:avLst>
            </a:prstTxWarp>
          </a:bodyPr>
          <a:lstStyle/>
          <a:p>
            <a:pPr algn="ctr"/>
            <a:r>
              <a:rPr lang="vi-VN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Giai điệu này là của bài hát nào?</a:t>
            </a:r>
            <a:endParaRPr lang="en-US" sz="3600" i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840038" y="698500"/>
            <a:ext cx="36417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800" b="1">
                <a:solidFill>
                  <a:srgbClr val="FF0000"/>
                </a:solidFill>
              </a:rPr>
              <a:t>1. Tài năng tỏa sáng</a:t>
            </a:r>
          </a:p>
        </p:txBody>
      </p:sp>
      <p:pic>
        <p:nvPicPr>
          <p:cNvPr id="2" name="1 lần Gà trống thổi kèn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18177" y="37459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5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1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3281363" y="2093913"/>
            <a:ext cx="2759075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722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Đáp án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840038" y="698500"/>
            <a:ext cx="36417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800" b="1">
                <a:solidFill>
                  <a:srgbClr val="FF0000"/>
                </a:solidFill>
              </a:rPr>
              <a:t>1. Tài năng tỏa sáng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520950" y="3563938"/>
            <a:ext cx="4108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700">
                <a:solidFill>
                  <a:srgbClr val="C00000"/>
                </a:solidFill>
                <a:latin typeface="Arial Unicode MS" pitchFamily="34" charset="-128"/>
              </a:rPr>
              <a:t>Bài hát: Gà trống thổi kèn</a:t>
            </a:r>
            <a:endParaRPr lang="en-US">
              <a:solidFill>
                <a:srgbClr val="C00000"/>
              </a:solidFill>
              <a:latin typeface="Arial Unicode MS" pitchFamily="34" charset="-128"/>
            </a:endParaRPr>
          </a:p>
        </p:txBody>
      </p:sp>
      <p:pic>
        <p:nvPicPr>
          <p:cNvPr id="6" name="đáp án gà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60900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4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99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2133600" y="685800"/>
            <a:ext cx="5081588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722"/>
              </a:avLst>
            </a:prstTxWarp>
          </a:bodyPr>
          <a:lstStyle/>
          <a:p>
            <a:pPr algn="ctr">
              <a:defRPr/>
            </a:pPr>
            <a:r>
              <a:rPr lang="en-US" sz="3600" i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hát</a:t>
            </a:r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trống thổi kèn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 descr="HÌNH ẢNH MẦM NON: HÌNH ẢNH CON GÀ TRỐNG CHUẨN ĐẸ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33" y="1371600"/>
            <a:ext cx="4908521" cy="355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 lần Gà trống thổi kèn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4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2133600" y="685800"/>
            <a:ext cx="5081588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722"/>
              </a:avLst>
            </a:prstTxWarp>
          </a:bodyPr>
          <a:lstStyle/>
          <a:p>
            <a:pPr algn="ctr">
              <a:defRPr/>
            </a:pPr>
            <a:r>
              <a:rPr lang="en-US" sz="3600" i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động theo ý thích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 descr="HÌNH ẢNH MẦM NON: HÌNH ẢNH CON GÀ TRỐNG CHUẨN ĐẸ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33" y="1371600"/>
            <a:ext cx="4908521" cy="355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À SUA 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9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2133600" y="685800"/>
            <a:ext cx="5081588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722"/>
              </a:avLst>
            </a:prstTxWarp>
          </a:bodyPr>
          <a:lstStyle/>
          <a:p>
            <a:pPr algn="ctr">
              <a:defRPr/>
            </a:pPr>
            <a:r>
              <a:rPr lang="en-US" sz="3600" i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VĐMH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ý thích  Gà trống thổi kèn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 descr="HÌNH ẢNH MẦM NON: HÌNH ẢNH CON GÀ TRỐNG CHUẨN ĐẸ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56" y="2286001"/>
            <a:ext cx="4100343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à trống TK có lời 1 lần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4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643</Words>
  <Application>Microsoft Office PowerPoint</Application>
  <PresentationFormat>On-screen Show (4:3)</PresentationFormat>
  <Paragraphs>59</Paragraphs>
  <Slides>29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 Win7x86</dc:creator>
  <cp:lastModifiedBy>All users Win7 x86</cp:lastModifiedBy>
  <cp:revision>24</cp:revision>
  <dcterms:created xsi:type="dcterms:W3CDTF">2006-08-16T00:00:00Z</dcterms:created>
  <dcterms:modified xsi:type="dcterms:W3CDTF">2021-03-04T11:07:20Z</dcterms:modified>
</cp:coreProperties>
</file>