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83" r:id="rId4"/>
    <p:sldId id="258" r:id="rId5"/>
    <p:sldId id="259" r:id="rId6"/>
    <p:sldId id="260" r:id="rId7"/>
    <p:sldId id="277" r:id="rId8"/>
    <p:sldId id="262" r:id="rId9"/>
    <p:sldId id="264" r:id="rId10"/>
    <p:sldId id="265" r:id="rId11"/>
    <p:sldId id="288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0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7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0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7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5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1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1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2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1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7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9" y="-20409"/>
            <a:ext cx="12192000" cy="68481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20475" y="345118"/>
            <a:ext cx="4211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smtClean="0"/>
              <a:t> </a:t>
            </a:r>
            <a:r>
              <a:rPr lang="en-US" b="1" smtClean="0"/>
              <a:t>      </a:t>
            </a:r>
            <a:r>
              <a:rPr lang="vi-VN" b="1" smtClean="0"/>
              <a:t>UBND QUẬN LONG BIÊN</a:t>
            </a:r>
          </a:p>
          <a:p>
            <a:r>
              <a:rPr lang="vi-VN" b="1" smtClean="0"/>
              <a:t>TRƯỜNG MẦM NON ĐỨC GIANG</a:t>
            </a:r>
            <a:endParaRPr lang="vi-VN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521" y="1030940"/>
            <a:ext cx="1034194" cy="766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77" y="2025082"/>
            <a:ext cx="733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1219" y="2905780"/>
            <a:ext cx="320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sen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7517" y="3624287"/>
            <a:ext cx="385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 24 – 36 tháng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34796" y="4226488"/>
            <a:ext cx="438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Thu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3384" y="5599093"/>
            <a:ext cx="34980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2021 - 2022</a:t>
            </a:r>
          </a:p>
          <a:p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" y="3429000"/>
            <a:ext cx="3893578" cy="29096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5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7"/>
    </mc:Choice>
    <mc:Fallback xmlns="">
      <p:transition spd="slow" advTm="13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6096000" y="5521439"/>
            <a:ext cx="408167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Thoang thoảng gió đưa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Mùi hương thơm ngát</a:t>
            </a:r>
            <a:endParaRPr lang="en-US" sz="2800">
              <a:solidFill>
                <a:srgbClr val="FF000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3"/>
    </mc:Choice>
    <mc:Fallback xmlns="">
      <p:transition spd="slow" advTm="6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 1"/>
          <p:cNvSpPr/>
          <p:nvPr/>
        </p:nvSpPr>
        <p:spPr>
          <a:xfrm>
            <a:off x="300445" y="646613"/>
            <a:ext cx="4076808" cy="10515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Lá sen xanh ngát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Đọng hạt sương đêm</a:t>
            </a:r>
            <a:endParaRPr lang="en-US" sz="2800">
              <a:solidFill>
                <a:srgbClr val="FF000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323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"/>
    </mc:Choice>
    <mc:Fallback xmlns="">
      <p:transition spd="slow" advTm="6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" y="-52251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406758" y="365125"/>
            <a:ext cx="377516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Gió rung êm đềm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Sương long lanh chạy</a:t>
            </a:r>
            <a:endParaRPr lang="en-US" sz="2800">
              <a:solidFill>
                <a:srgbClr val="FF000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27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9"/>
    </mc:Choice>
    <mc:Fallback xmlns="">
      <p:transition spd="slow" advTm="9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7623"/>
          </a:xfrm>
        </p:spPr>
      </p:pic>
      <p:sp>
        <p:nvSpPr>
          <p:cNvPr id="5" name="Rectangle 4"/>
          <p:cNvSpPr/>
          <p:nvPr/>
        </p:nvSpPr>
        <p:spPr>
          <a:xfrm>
            <a:off x="2476336" y="4763890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b="1" i="0" smtClean="0">
                <a:solidFill>
                  <a:srgbClr val="333333"/>
                </a:solidFill>
                <a:effectLst/>
                <a:latin typeface="Time New Roman"/>
              </a:rPr>
              <a:t>3. Thái độ:</a:t>
            </a:r>
            <a:endParaRPr lang="vi-VN" sz="2200" b="0" i="0" smtClean="0">
              <a:solidFill>
                <a:srgbClr val="333333"/>
              </a:solidFill>
              <a:effectLst/>
              <a:latin typeface="Time New Roman"/>
            </a:endParaRPr>
          </a:p>
          <a:p>
            <a:r>
              <a:rPr lang="vi-VN" sz="2200" b="0" i="0" smtClean="0">
                <a:solidFill>
                  <a:srgbClr val="333333"/>
                </a:solidFill>
                <a:effectLst/>
                <a:latin typeface="Time New Roman"/>
              </a:rPr>
              <a:t>-Trẻ hứng thú đọc thơ, cảm nhận được nhịp điệu bài thơ.</a:t>
            </a:r>
          </a:p>
          <a:p>
            <a:r>
              <a:rPr lang="vi-VN" sz="2200" b="0" i="0" smtClean="0">
                <a:solidFill>
                  <a:srgbClr val="333333"/>
                </a:solidFill>
                <a:effectLst/>
                <a:latin typeface="Time New Roman"/>
              </a:rPr>
              <a:t>-</a:t>
            </a:r>
            <a:r>
              <a:rPr lang="en-US" sz="2200" b="0" i="0" smtClean="0">
                <a:solidFill>
                  <a:srgbClr val="333333"/>
                </a:solidFill>
                <a:effectLst/>
                <a:latin typeface="Time New Roman"/>
              </a:rPr>
              <a:t> </a:t>
            </a:r>
            <a:r>
              <a:rPr lang="en-US" sz="2200" smtClean="0">
                <a:solidFill>
                  <a:srgbClr val="333333"/>
                </a:solidFill>
                <a:latin typeface="Time New Roman"/>
              </a:rPr>
              <a:t>Giáo dục</a:t>
            </a:r>
            <a:r>
              <a:rPr lang="vi-VN" sz="2200" b="0" i="0" smtClean="0">
                <a:solidFill>
                  <a:srgbClr val="333333"/>
                </a:solidFill>
                <a:effectLst/>
                <a:latin typeface="Time New Roman"/>
              </a:rPr>
              <a:t> trẻ không hái hoa bẻ cành</a:t>
            </a:r>
            <a:endParaRPr lang="vi-VN" sz="2200" b="0" i="0">
              <a:solidFill>
                <a:srgbClr val="333333"/>
              </a:solidFill>
              <a:effectLst/>
              <a:latin typeface="Time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0106" y="1459992"/>
            <a:ext cx="8622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i="0" smtClean="0">
                <a:solidFill>
                  <a:srgbClr val="333333"/>
                </a:solidFill>
                <a:effectLst/>
                <a:latin typeface="Time New Roman"/>
              </a:rPr>
              <a:t>1.Kiến thức:</a:t>
            </a:r>
            <a:endParaRPr lang="vi-VN" sz="2200" b="0" i="0" smtClean="0">
              <a:solidFill>
                <a:srgbClr val="333333"/>
              </a:solidFill>
              <a:effectLst/>
              <a:latin typeface="Time New Roman"/>
            </a:endParaRPr>
          </a:p>
          <a:p>
            <a:r>
              <a:rPr lang="vi-VN" sz="2200" b="0" i="0" smtClean="0">
                <a:solidFill>
                  <a:srgbClr val="333333"/>
                </a:solidFill>
                <a:effectLst/>
                <a:latin typeface="Time New Roman"/>
              </a:rPr>
              <a:t>- Trẻ biết tên bài thơ: “Hoa Sen” của nhà thơ: Nhược </a:t>
            </a:r>
            <a:r>
              <a:rPr lang="en-US" sz="2200" b="0" i="0" smtClean="0">
                <a:solidFill>
                  <a:srgbClr val="333333"/>
                </a:solidFill>
                <a:effectLst/>
                <a:latin typeface="Time New Roman"/>
              </a:rPr>
              <a:t>T</a:t>
            </a:r>
            <a:r>
              <a:rPr lang="vi-VN" sz="2200" b="0" i="0" smtClean="0">
                <a:solidFill>
                  <a:srgbClr val="333333"/>
                </a:solidFill>
                <a:effectLst/>
                <a:latin typeface="Time New Roman"/>
              </a:rPr>
              <a:t>hủy. </a:t>
            </a:r>
          </a:p>
          <a:p>
            <a:r>
              <a:rPr lang="vi-VN" sz="2200" b="0" i="0" smtClean="0">
                <a:solidFill>
                  <a:srgbClr val="333333"/>
                </a:solidFill>
                <a:effectLst/>
                <a:latin typeface="Time New Roman"/>
              </a:rPr>
              <a:t>- Trẻ biết nội dung bài thơ: Bài thơ nói về bông hoa sen nở có mùi </a:t>
            </a:r>
            <a:r>
              <a:rPr lang="en-US" sz="2200" b="0" i="0" smtClean="0">
                <a:solidFill>
                  <a:srgbClr val="333333"/>
                </a:solidFill>
                <a:effectLst/>
                <a:latin typeface="Time New Roman"/>
              </a:rPr>
              <a:t>hương </a:t>
            </a:r>
            <a:r>
              <a:rPr lang="vi-VN" sz="2200" b="0" i="0" smtClean="0">
                <a:solidFill>
                  <a:srgbClr val="333333"/>
                </a:solidFill>
                <a:effectLst/>
                <a:latin typeface="Time New Roman"/>
              </a:rPr>
              <a:t>rất thơm.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7877" y="3112615"/>
            <a:ext cx="74916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200" b="1" i="0" smtClean="0">
                <a:solidFill>
                  <a:srgbClr val="333333"/>
                </a:solidFill>
                <a:effectLst/>
                <a:latin typeface="Time New Roman"/>
              </a:rPr>
              <a:t>2. Kĩ năng</a:t>
            </a:r>
            <a:r>
              <a:rPr lang="en-US" sz="2200" b="1" i="0" smtClean="0">
                <a:solidFill>
                  <a:srgbClr val="333333"/>
                </a:solidFill>
                <a:effectLst/>
                <a:latin typeface="Time New Roman"/>
              </a:rPr>
              <a:t>:</a:t>
            </a:r>
            <a:endParaRPr lang="vi-VN" sz="2200" b="0" i="0" smtClean="0">
              <a:solidFill>
                <a:srgbClr val="333333"/>
              </a:solidFill>
              <a:effectLst/>
              <a:latin typeface="Time New Roman"/>
            </a:endParaRPr>
          </a:p>
          <a:p>
            <a:r>
              <a:rPr lang="vi-VN" sz="2200" b="0" i="0" smtClean="0">
                <a:solidFill>
                  <a:srgbClr val="333333"/>
                </a:solidFill>
                <a:effectLst/>
                <a:latin typeface="Time New Roman"/>
              </a:rPr>
              <a:t>- Trẻ trả lời một số câu hỏi đơn giản theo nội dung bài thơ.</a:t>
            </a:r>
          </a:p>
          <a:p>
            <a:r>
              <a:rPr lang="vi-VN" sz="2200" b="0" i="0" smtClean="0">
                <a:solidFill>
                  <a:srgbClr val="333333"/>
                </a:solidFill>
                <a:effectLst/>
                <a:latin typeface="Time New Roman"/>
              </a:rPr>
              <a:t>- Trẻ đọc được bài thơ với sự giúp đỡ của cô giáo.</a:t>
            </a:r>
          </a:p>
          <a:p>
            <a:r>
              <a:rPr lang="vi-VN" sz="2200" b="0" i="0" smtClean="0">
                <a:solidFill>
                  <a:srgbClr val="333333"/>
                </a:solidFill>
                <a:effectLst/>
                <a:latin typeface="Time New Roman"/>
              </a:rPr>
              <a:t>- Trẻ mạnh dạn khi lên đọc thơ.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99" y="552291"/>
            <a:ext cx="432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 New Roman"/>
              </a:rPr>
              <a:t>I. MỤC ĐÍCH -  YÊU CẦU</a:t>
            </a:r>
            <a:endParaRPr lang="en-US" sz="2800" b="1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47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556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4"/>
    </mc:Choice>
    <mc:Fallback xmlns="">
      <p:transition spd="slow" advTm="1147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414427" y="1844970"/>
            <a:ext cx="2379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Time New Roman"/>
              </a:rPr>
              <a:t>CÂU ĐỐ</a:t>
            </a:r>
            <a:endParaRPr lang="en-US" sz="440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3813" y="2889546"/>
            <a:ext cx="6349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7030A0"/>
                </a:solidFill>
                <a:latin typeface="Time New Roman"/>
              </a:rPr>
              <a:t>Hoa gì nở giữa mùa hè</a:t>
            </a:r>
          </a:p>
          <a:p>
            <a:r>
              <a:rPr lang="en-US" sz="3200" smtClean="0">
                <a:solidFill>
                  <a:srgbClr val="7030A0"/>
                </a:solidFill>
                <a:latin typeface="Time New Roman"/>
              </a:rPr>
              <a:t>Trong đầm thơm ngát </a:t>
            </a:r>
          </a:p>
          <a:p>
            <a:r>
              <a:rPr lang="en-US" sz="3200">
                <a:solidFill>
                  <a:srgbClr val="7030A0"/>
                </a:solidFill>
                <a:latin typeface="Time New Roman"/>
              </a:rPr>
              <a:t>L</a:t>
            </a:r>
            <a:r>
              <a:rPr lang="en-US" sz="3200" smtClean="0">
                <a:solidFill>
                  <a:srgbClr val="7030A0"/>
                </a:solidFill>
                <a:latin typeface="Time New Roman"/>
              </a:rPr>
              <a:t>á che đụng đầu.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1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54"/>
    </mc:Choice>
    <mc:Fallback xmlns="">
      <p:transition spd="slow" advTm="18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45" y="1940297"/>
            <a:ext cx="8723690" cy="5531476"/>
          </a:xfrm>
        </p:spPr>
      </p:pic>
      <p:sp>
        <p:nvSpPr>
          <p:cNvPr id="7" name="TextBox 6"/>
          <p:cNvSpPr txBox="1"/>
          <p:nvPr/>
        </p:nvSpPr>
        <p:spPr>
          <a:xfrm>
            <a:off x="3580327" y="824247"/>
            <a:ext cx="6160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 New Roman"/>
              </a:rPr>
              <a:t>Đố các con biết đó là hoa gì?</a:t>
            </a:r>
            <a:endParaRPr lang="en-US" sz="3600">
              <a:solidFill>
                <a:srgbClr val="7030A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87"/>
    </mc:Choice>
    <mc:Fallback xmlns="">
      <p:transition spd="slow" advTm="24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69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1081" y="2485623"/>
            <a:ext cx="665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7030A0"/>
                </a:solidFill>
                <a:latin typeface="Time New Roman"/>
              </a:rPr>
              <a:t>Bài thơ: Hoa Sen</a:t>
            </a:r>
          </a:p>
          <a:p>
            <a:r>
              <a:rPr lang="en-US" sz="4800" smtClean="0">
                <a:solidFill>
                  <a:srgbClr val="7030A0"/>
                </a:solidFill>
                <a:latin typeface="Time New Roman"/>
              </a:rPr>
              <a:t>Nhà thơ: Nhược Thủy</a:t>
            </a:r>
            <a:endParaRPr lang="en-US" sz="4800">
              <a:solidFill>
                <a:srgbClr val="7030A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71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73"/>
    </mc:Choice>
    <mc:Fallback xmlns="">
      <p:transition spd="slow" advTm="19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17" y="0"/>
            <a:ext cx="12177383" cy="6888227"/>
            <a:chOff x="14617" y="-30227"/>
            <a:chExt cx="12177383" cy="688822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" y="4256"/>
              <a:ext cx="12177382" cy="685374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7361" y="-30227"/>
              <a:ext cx="6874639" cy="688822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716729" y="422174"/>
            <a:ext cx="2463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 New Roman"/>
              </a:rPr>
              <a:t>HOA SEN</a:t>
            </a:r>
            <a:endParaRPr lang="en-US" sz="400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118" y="1188450"/>
            <a:ext cx="289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 New Roman"/>
              </a:rPr>
              <a:t>Hoa sen đã nở</a:t>
            </a:r>
            <a:endParaRPr lang="en-US" sz="320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118" y="1831615"/>
            <a:ext cx="282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 New Roman"/>
              </a:rPr>
              <a:t>Rực rỡ đầy hồ</a:t>
            </a:r>
            <a:endParaRPr lang="en-US" sz="320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315" y="2403752"/>
            <a:ext cx="444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 New Roman"/>
              </a:rPr>
              <a:t>Thoang thoảng gió đưa</a:t>
            </a:r>
            <a:endParaRPr lang="en-US" sz="320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118" y="3034279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 New Roman"/>
              </a:rPr>
              <a:t>Mùi hương thơm ngát</a:t>
            </a:r>
            <a:endParaRPr lang="en-US" sz="320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746" y="3668305"/>
            <a:ext cx="332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 New Roman"/>
              </a:rPr>
              <a:t>Lá sen xanh ngát</a:t>
            </a:r>
            <a:endParaRPr lang="en-US" sz="320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0707" y="4333790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 New Roman"/>
              </a:rPr>
              <a:t>Đọng hạt sương đêm</a:t>
            </a:r>
            <a:endParaRPr lang="en-US" sz="320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006" y="5048526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 New Roman"/>
              </a:rPr>
              <a:t>Lá rung êm đềm</a:t>
            </a:r>
            <a:endParaRPr lang="en-US" sz="320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0707" y="5763262"/>
            <a:ext cx="4213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 New Roman"/>
              </a:rPr>
              <a:t>Sương long lanh chạy</a:t>
            </a:r>
            <a:endParaRPr lang="en-US" sz="3200">
              <a:solidFill>
                <a:srgbClr val="00206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60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88"/>
    </mc:Choice>
    <mc:Fallback xmlns="">
      <p:transition spd="slow" advTm="26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932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1984" y="579550"/>
            <a:ext cx="87671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7030A0"/>
                </a:solidFill>
                <a:latin typeface="Time New Roman"/>
              </a:rPr>
              <a:t>Cô vừa đọc cho các con nghe bài thơ: Hoa sen</a:t>
            </a:r>
          </a:p>
          <a:p>
            <a:r>
              <a:rPr lang="en-US" sz="3200" smtClean="0">
                <a:solidFill>
                  <a:srgbClr val="7030A0"/>
                </a:solidFill>
                <a:latin typeface="Time New Roman"/>
              </a:rPr>
              <a:t>                Của tác giả: Nhược Thủy</a:t>
            </a:r>
            <a:endParaRPr lang="en-US" sz="3200">
              <a:solidFill>
                <a:srgbClr val="7030A0"/>
              </a:solidFill>
              <a:latin typeface="Time New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01531" y="2376152"/>
            <a:ext cx="7173531" cy="4481848"/>
            <a:chOff x="2962140" y="2210273"/>
            <a:chExt cx="7173531" cy="44818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140" y="2210273"/>
              <a:ext cx="7173531" cy="448184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962140" y="2210273"/>
              <a:ext cx="3760630" cy="628658"/>
              <a:chOff x="2962140" y="2210273"/>
              <a:chExt cx="3760630" cy="62865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962140" y="2210273"/>
                <a:ext cx="3760630" cy="62865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Bbbài</a:t>
                </a:r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077644" y="2233947"/>
                <a:ext cx="35296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002060"/>
                    </a:solidFill>
                    <a:latin typeface="Time New Roman"/>
                  </a:rPr>
                  <a:t>BÀI THƠ: HOA SEN</a:t>
                </a:r>
                <a:endParaRPr lang="en-US" sz="2800" b="1">
                  <a:solidFill>
                    <a:srgbClr val="002060"/>
                  </a:solidFill>
                  <a:latin typeface="Time New Roman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47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1"/>
    </mc:Choice>
    <mc:Fallback xmlns="">
      <p:transition spd="slow" advTm="11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608527" y="365125"/>
            <a:ext cx="3922644" cy="1278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HOA SEN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Hoa sen đã nở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Rực rỡ đầy hồ</a:t>
            </a:r>
            <a:endParaRPr lang="en-US" sz="2800">
              <a:solidFill>
                <a:srgbClr val="FF000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69"/>
    </mc:Choice>
    <mc:Fallback xmlns="">
      <p:transition spd="slow" advTm="13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1.6|1.1|1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6|2.5|2.5|1.9|2.5|2.2|2.4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271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59</cp:revision>
  <dcterms:created xsi:type="dcterms:W3CDTF">2022-01-05T14:27:34Z</dcterms:created>
  <dcterms:modified xsi:type="dcterms:W3CDTF">2022-01-19T13:20:15Z</dcterms:modified>
</cp:coreProperties>
</file>