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52" r:id="rId2"/>
    <p:sldId id="341" r:id="rId3"/>
    <p:sldId id="262" r:id="rId4"/>
    <p:sldId id="263" r:id="rId5"/>
    <p:sldId id="266" r:id="rId6"/>
    <p:sldId id="272" r:id="rId7"/>
    <p:sldId id="314" r:id="rId8"/>
    <p:sldId id="315" r:id="rId9"/>
    <p:sldId id="342" r:id="rId10"/>
    <p:sldId id="264" r:id="rId11"/>
    <p:sldId id="320" r:id="rId12"/>
    <p:sldId id="316" r:id="rId13"/>
    <p:sldId id="278" r:id="rId14"/>
    <p:sldId id="317" r:id="rId15"/>
    <p:sldId id="318" r:id="rId16"/>
    <p:sldId id="319" r:id="rId17"/>
    <p:sldId id="275" r:id="rId18"/>
    <p:sldId id="325" r:id="rId19"/>
    <p:sldId id="322" r:id="rId20"/>
    <p:sldId id="323" r:id="rId21"/>
    <p:sldId id="324" r:id="rId22"/>
    <p:sldId id="281" r:id="rId23"/>
    <p:sldId id="283" r:id="rId24"/>
    <p:sldId id="326" r:id="rId25"/>
    <p:sldId id="328" r:id="rId26"/>
    <p:sldId id="293" r:id="rId27"/>
    <p:sldId id="270" r:id="rId28"/>
    <p:sldId id="343" r:id="rId29"/>
    <p:sldId id="349" r:id="rId30"/>
    <p:sldId id="350" r:id="rId31"/>
    <p:sldId id="335" r:id="rId32"/>
    <p:sldId id="337" r:id="rId33"/>
    <p:sldId id="336" r:id="rId34"/>
    <p:sldId id="299" r:id="rId35"/>
    <p:sldId id="338" r:id="rId36"/>
    <p:sldId id="339" r:id="rId37"/>
    <p:sldId id="344" r:id="rId38"/>
    <p:sldId id="345" r:id="rId39"/>
    <p:sldId id="346" r:id="rId40"/>
    <p:sldId id="347" r:id="rId41"/>
    <p:sldId id="351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EF68C"/>
    <a:srgbClr val="EEF892"/>
    <a:srgbClr val="FD8DE8"/>
    <a:srgbClr val="FFFF99"/>
    <a:srgbClr val="CCFFFF"/>
    <a:srgbClr val="2603BD"/>
    <a:srgbClr val="CC0066"/>
    <a:srgbClr val="C53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6" autoAdjust="0"/>
    <p:restoredTop sz="94660"/>
  </p:normalViewPr>
  <p:slideViewPr>
    <p:cSldViewPr>
      <p:cViewPr>
        <p:scale>
          <a:sx n="66" d="100"/>
          <a:sy n="66" d="100"/>
        </p:scale>
        <p:origin x="-86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99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9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1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7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38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38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3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2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9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9000">
              <a:srgbClr val="B6DDDB"/>
            </a:gs>
            <a:gs pos="66000">
              <a:srgbClr val="F0EBD5"/>
            </a:gs>
            <a:gs pos="100000">
              <a:srgbClr val="FFFF00">
                <a:alpha val="58000"/>
                <a:lumMod val="76000"/>
                <a:lumOff val="24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4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704850"/>
            <a:ext cx="83820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7305" y="3048000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: LÀM QUEN CHỮ CÁI</a:t>
            </a:r>
          </a:p>
          <a:p>
            <a:endParaRPr lang="en-US" sz="35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5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tài: Làm quen chữ cái: </a:t>
            </a:r>
            <a:r>
              <a:rPr lang="en-US" sz="5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l, m, n</a:t>
            </a:r>
            <a:endParaRPr lang="en-US" sz="5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5181600"/>
            <a:ext cx="7010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Đào Thị Thu Thủy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=""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2573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=""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700"/>
            <a:ext cx="1143000" cy="1257300"/>
          </a:xfrm>
          <a:prstGeom prst="rect">
            <a:avLst/>
          </a:prstGeom>
        </p:spPr>
      </p:pic>
      <p:pic>
        <p:nvPicPr>
          <p:cNvPr id="12" name="Content Placeholder 13">
            <a:extLst>
              <a:ext uri="{FF2B5EF4-FFF2-40B4-BE49-F238E27FC236}">
                <a16:creationId xmlns=""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1" y="-19050"/>
            <a:ext cx="1142999" cy="1257300"/>
          </a:xfrm>
          <a:prstGeom prst="rect">
            <a:avLst/>
          </a:prstGeom>
        </p:spPr>
      </p:pic>
      <p:pic>
        <p:nvPicPr>
          <p:cNvPr id="13" name="Content Placeholder 13">
            <a:extLst>
              <a:ext uri="{FF2B5EF4-FFF2-40B4-BE49-F238E27FC236}">
                <a16:creationId xmlns=""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906" y="5600700"/>
            <a:ext cx="1142999" cy="125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2079" y="5040868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5 - 6 tuổi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600200"/>
            <a:ext cx="782994" cy="7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8" grpId="0"/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4876800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b¸nh </a:t>
            </a:r>
            <a:r>
              <a:rPr lang="en-US" sz="8000" b="1" smtClean="0">
                <a:solidFill>
                  <a:srgbClr val="EAAD1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8000" b="1" smtClean="0">
                <a:solidFill>
                  <a:srgbClr val="EAAD10"/>
                </a:solidFill>
                <a:latin typeface="Arial" pitchFamily="34" charset="0"/>
                <a:cs typeface="Arial" pitchFamily="34" charset="0"/>
              </a:rPr>
              <a:t>ì</a:t>
            </a:r>
            <a:endParaRPr lang="en-US" sz="80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392537" cy="36041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21242" y="8403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9867899" y="1196401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2" name="Rectangle 11"/>
          <p:cNvSpPr/>
          <p:nvPr/>
        </p:nvSpPr>
        <p:spPr>
          <a:xfrm>
            <a:off x="10178627" y="194120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10259342" y="2438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3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7" grpId="2"/>
      <p:bldP spid="9" grpId="0"/>
      <p:bldP spid="1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4325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Tõ </a:t>
            </a:r>
            <a:r>
              <a:rPr lang="en-US" sz="3600" smtClean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3600" b="1" smtClean="0">
                <a:solidFill>
                  <a:srgbClr val="C00000"/>
                </a:solidFill>
                <a:latin typeface=".VnAvant" pitchFamily="34" charset="0"/>
              </a:rPr>
              <a:t>b¸nh m×</a:t>
            </a:r>
            <a:r>
              <a:rPr lang="en-US" sz="3600" smtClean="0">
                <a:solidFill>
                  <a:srgbClr val="C00000"/>
                </a:solidFill>
                <a:latin typeface=".VnAvant" pitchFamily="34" charset="0"/>
              </a:rPr>
              <a:t>” </a:t>
            </a:r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cã tÊt c¶ mÊy ch÷ c¸i?</a:t>
            </a:r>
            <a:endParaRPr lang="en-US" sz="240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971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C000"/>
                </a:solidFill>
                <a:latin typeface=".VnAvant" pitchFamily="34" charset="0"/>
              </a:rPr>
              <a:t>1.     5 ch÷ c¸i</a:t>
            </a:r>
            <a:endParaRPr lang="en-US" sz="3600" b="1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3733800"/>
            <a:ext cx="36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2603BD"/>
                </a:solidFill>
                <a:latin typeface=".VnAvant" pitchFamily="34" charset="0"/>
              </a:rPr>
              <a:t>2.    6 ch÷ c¸i</a:t>
            </a:r>
            <a:endParaRPr lang="en-US" sz="4000" b="1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470" y="4648200"/>
            <a:ext cx="439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.VnAvant" pitchFamily="34" charset="0"/>
              </a:rPr>
              <a:t>3.     7 ch÷ c¸i</a:t>
            </a:r>
            <a:endParaRPr lang="en-US" sz="36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5000" y="1358592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01200" y="1866423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82200" y="2521376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7400" y="20510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1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0510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2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20510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1800" y="20510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4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2067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5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2067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6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02800" y="3726219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058400" y="2885816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58400" y="343346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906000" y="4095551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0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7746E-6 L -0.00416 -0.1292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2"/>
      <p:bldP spid="9" grpId="0"/>
      <p:bldP spid="11" grpId="0"/>
      <p:bldP spid="12" grpId="0"/>
      <p:bldP spid="10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4000" cy="6839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4876800"/>
            <a:ext cx="9143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b¸nh </a:t>
            </a:r>
            <a:r>
              <a:rPr lang="en-US" sz="8000" b="1" smtClean="0">
                <a:solidFill>
                  <a:srgbClr val="EAAD1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8000" b="1" smtClean="0">
                <a:solidFill>
                  <a:srgbClr val="EAAD1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80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21242" y="8403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438400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b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124200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273723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0200" y="6019800"/>
            <a:ext cx="914400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67899" y="1196401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392537" cy="3604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419600" y="48768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0800" y="5410200"/>
            <a:ext cx="114300" cy="533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9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/>
      <p:bldP spid="17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"/>
            <a:ext cx="9144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9915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10221242" y="8403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Rectangle 9"/>
          <p:cNvSpPr/>
          <p:nvPr/>
        </p:nvSpPr>
        <p:spPr>
          <a:xfrm>
            <a:off x="9867899" y="4841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1" name="Rectangle 10"/>
          <p:cNvSpPr/>
          <p:nvPr/>
        </p:nvSpPr>
        <p:spPr>
          <a:xfrm>
            <a:off x="1600200" y="2068286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5999" y="122516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6" name="Rectangle 15"/>
          <p:cNvSpPr/>
          <p:nvPr/>
        </p:nvSpPr>
        <p:spPr>
          <a:xfrm>
            <a:off x="9906000" y="194517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7" name="Rectangle 16"/>
          <p:cNvSpPr/>
          <p:nvPr/>
        </p:nvSpPr>
        <p:spPr>
          <a:xfrm>
            <a:off x="10001270" y="267903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352800" y="16002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2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5" grpId="0"/>
      <p:bldP spid="16" grpId="0"/>
      <p:bldP spid="17" grpId="0"/>
      <p:bldP spid="18" grpId="0"/>
      <p:bldP spid="18" grpId="1"/>
      <p:bldP spid="1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2068286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5999" y="122516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6" name="Rectangle 15"/>
          <p:cNvSpPr/>
          <p:nvPr/>
        </p:nvSpPr>
        <p:spPr>
          <a:xfrm>
            <a:off x="9906000" y="194517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3" name="Rectangle 22"/>
          <p:cNvSpPr/>
          <p:nvPr/>
        </p:nvSpPr>
        <p:spPr>
          <a:xfrm>
            <a:off x="9514556" y="151529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4" name="Rectangle 23"/>
          <p:cNvSpPr/>
          <p:nvPr/>
        </p:nvSpPr>
        <p:spPr>
          <a:xfrm>
            <a:off x="9514556" y="254399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7" name="Rectangle 26"/>
          <p:cNvSpPr/>
          <p:nvPr/>
        </p:nvSpPr>
        <p:spPr>
          <a:xfrm>
            <a:off x="9514556" y="310242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352800" y="16002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2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U-Turn Arrow 27"/>
          <p:cNvSpPr/>
          <p:nvPr/>
        </p:nvSpPr>
        <p:spPr>
          <a:xfrm flipH="1">
            <a:off x="4335186" y="2667000"/>
            <a:ext cx="1379813" cy="144546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10694" y="3278621"/>
            <a:ext cx="1223305" cy="91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-Turn Arrow 30"/>
          <p:cNvSpPr/>
          <p:nvPr/>
        </p:nvSpPr>
        <p:spPr>
          <a:xfrm flipH="1">
            <a:off x="3420789" y="2653061"/>
            <a:ext cx="1379813" cy="144546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52801" y="3126221"/>
            <a:ext cx="825088" cy="91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581400" y="2691106"/>
            <a:ext cx="375640" cy="14617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9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 animBg="1"/>
      <p:bldP spid="29" grpId="0" animBg="1"/>
      <p:bldP spid="31" grpId="0" animBg="1"/>
      <p:bldP spid="32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072481"/>
            <a:ext cx="6210300" cy="3581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2068286"/>
            <a:ext cx="257314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 kiÓu ch÷ m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252710" y="2852678"/>
            <a:ext cx="2523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smtClean="0">
                <a:solidFill>
                  <a:srgbClr val="FFC000"/>
                </a:solidFill>
                <a:latin typeface=".VnAvant" panose="020B7200000000000000" pitchFamily="34" charset="0"/>
              </a:rPr>
              <a:t>m</a:t>
            </a:r>
            <a:endParaRPr lang="en-US" sz="18000" b="1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609600" y="2823865"/>
            <a:ext cx="2643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endParaRPr lang="en-US" sz="1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63596" y="177681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10089013" y="278310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1" name="Rectangle 20"/>
          <p:cNvSpPr/>
          <p:nvPr/>
        </p:nvSpPr>
        <p:spPr>
          <a:xfrm>
            <a:off x="10221242" y="367025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2" name="Rectangle 21"/>
          <p:cNvSpPr/>
          <p:nvPr/>
        </p:nvSpPr>
        <p:spPr>
          <a:xfrm>
            <a:off x="10221242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5" name="Rectangle 14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9" b="89894" l="1227" r="89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31" y="4199648"/>
            <a:ext cx="2495550" cy="1439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8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3999" cy="6839857"/>
          </a:xfrm>
        </p:spPr>
      </p:pic>
      <p:sp>
        <p:nvSpPr>
          <p:cNvPr id="7" name="Rectangle 6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 quen với chữ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en-US" sz="4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5029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b¸nh cèm</a:t>
            </a:r>
            <a:endParaRPr lang="en-US" sz="80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68" y="1143000"/>
            <a:ext cx="5598332" cy="3877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35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1543258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.VnAvant" pitchFamily="34" charset="0"/>
              </a:rPr>
              <a:t>Trong tõ </a:t>
            </a:r>
            <a:r>
              <a:rPr lang="en-US" sz="3200" smtClean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3200" b="1" smtClean="0">
                <a:solidFill>
                  <a:srgbClr val="C00000"/>
                </a:solidFill>
                <a:latin typeface=".VnAvant" pitchFamily="34" charset="0"/>
              </a:rPr>
              <a:t>b¸nh cèm</a:t>
            </a:r>
            <a:r>
              <a:rPr lang="en-US" sz="3200" smtClean="0">
                <a:solidFill>
                  <a:srgbClr val="C00000"/>
                </a:solidFill>
                <a:latin typeface=".VnAvant" pitchFamily="34" charset="0"/>
              </a:rPr>
              <a:t>” </a:t>
            </a:r>
            <a:r>
              <a:rPr lang="en-US" sz="2400">
                <a:solidFill>
                  <a:srgbClr val="C00000"/>
                </a:solidFill>
                <a:latin typeface=".VnAvant" pitchFamily="34" charset="0"/>
              </a:rPr>
              <a:t>cã ch÷ </a:t>
            </a:r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c¸i</a:t>
            </a:r>
          </a:p>
          <a:p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nµo </a:t>
            </a:r>
            <a:r>
              <a:rPr lang="en-US" sz="2400">
                <a:solidFill>
                  <a:srgbClr val="C00000"/>
                </a:solidFill>
                <a:latin typeface=".VnAvant" pitchFamily="34" charset="0"/>
              </a:rPr>
              <a:t>con </a:t>
            </a:r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võa häc?</a:t>
            </a:r>
            <a:endParaRPr lang="en-US" sz="240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2971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C000"/>
                </a:solidFill>
                <a:latin typeface=".VnAvant" pitchFamily="34" charset="0"/>
              </a:rPr>
              <a:t>1. Ch÷: b</a:t>
            </a:r>
            <a:endParaRPr lang="en-US" sz="3600" b="1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3733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2603BD"/>
                </a:solidFill>
                <a:latin typeface=".VnAvant" pitchFamily="34" charset="0"/>
              </a:rPr>
              <a:t>2. Ch÷: h</a:t>
            </a:r>
            <a:endParaRPr lang="en-US" sz="4000" b="1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6470" y="4648200"/>
            <a:ext cx="500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.VnAvant" pitchFamily="34" charset="0"/>
              </a:rPr>
              <a:t>3. Ch÷ m</a:t>
            </a:r>
            <a:endParaRPr lang="en-US" sz="36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1200" y="200833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01200" y="2487432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63100" y="3244334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2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5029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b¸nh cèm</a:t>
            </a:r>
            <a:endParaRPr lang="en-US" sz="80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905000" y="5038165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590800" y="5028104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6197600"/>
            <a:ext cx="457200" cy="7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68" y="1143000"/>
            <a:ext cx="5598332" cy="3877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 quen với chữ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en-US" sz="4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886200" y="5028104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740323" y="50292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410200" y="504251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6096000" y="50292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276600" y="50292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58400" y="10420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3" name="Rectangle 22"/>
          <p:cNvSpPr/>
          <p:nvPr/>
        </p:nvSpPr>
        <p:spPr>
          <a:xfrm>
            <a:off x="9966799" y="180165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705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3999" cy="6839857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038600" y="19050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2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0" y="17526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 quen với chữ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en-US" sz="4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59147" y="2362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1"/>
      <p:bldP spid="14" grpId="2"/>
      <p:bldP spid="18" grpId="0"/>
      <p:bldP spid="19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66800" y="1098521"/>
            <a:ext cx="734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>
                <a:solidFill>
                  <a:srgbClr val="002060"/>
                </a:solidFill>
                <a:latin typeface="Times New Roman" pitchFamily="18" charset="0"/>
              </a:rPr>
              <a:t>1. Kiến thức</a:t>
            </a:r>
            <a:endParaRPr lang="en-US" sz="240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Trẻ biết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tên, cách phát âm và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nét của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các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chữ cái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l, m, n:</a:t>
            </a:r>
            <a:endParaRPr lang="en-US" sz="240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+ Chữ l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một nét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sổ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thẳng </a:t>
            </a:r>
            <a:endParaRPr lang="en-US" sz="240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Chữ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m: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một nét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sổ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thẳng và 2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 nét móc xuôi</a:t>
            </a:r>
          </a:p>
          <a:p>
            <a:pPr eaLnBrk="1" hangingPunct="1"/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+ Chữ n: một nét sổ thẳng và 1 nét móc xuôi</a:t>
            </a:r>
            <a:endParaRPr lang="en-US" sz="40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895600" y="547687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30300" y="3190406"/>
            <a:ext cx="72771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>
                <a:solidFill>
                  <a:srgbClr val="002060"/>
                </a:solidFill>
                <a:latin typeface="Times New Roman" pitchFamily="18" charset="0"/>
              </a:rPr>
              <a:t>2. Kỹ năng</a:t>
            </a:r>
          </a:p>
          <a:p>
            <a:pPr eaLnBrk="1" hangingPunct="1"/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Trẻ phát âm được chính xác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3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chữ cái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l, m, n</a:t>
            </a:r>
            <a:endParaRPr lang="en-US" sz="240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Nói được các nét để tạo nên chữ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l, m, n</a:t>
            </a:r>
            <a:endParaRPr lang="en-US" sz="240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Phân biệt điểm giống và khác nhau giữa hai chữ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m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và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n</a:t>
            </a:r>
            <a:endParaRPr lang="en-US" sz="240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Tìm được chữ cái đã học trong từ dưới tranh.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33054" y="5265737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i="1">
                <a:solidFill>
                  <a:srgbClr val="002060"/>
                </a:solidFill>
                <a:latin typeface="Times New Roman" pitchFamily="18" charset="0"/>
              </a:rPr>
              <a:t>3. Thái độ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eaLnBrk="1" hangingPunct="1"/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Trẻ tham gia học tích cực.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=""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"/>
            <a:ext cx="762000" cy="8382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=""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15000"/>
            <a:ext cx="762000" cy="8382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=""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1" y="95250"/>
            <a:ext cx="761999" cy="8382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=""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8506" y="5715000"/>
            <a:ext cx="761999" cy="838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4"/>
            <a:ext cx="9143999" cy="6839856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038600" y="19050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 quen với chữ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en-US" sz="4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U-Turn Arrow 15"/>
          <p:cNvSpPr/>
          <p:nvPr/>
        </p:nvSpPr>
        <p:spPr>
          <a:xfrm flipH="1">
            <a:off x="4106586" y="2971800"/>
            <a:ext cx="1456013" cy="144546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599" y="3444960"/>
            <a:ext cx="870653" cy="912379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198" y="3009845"/>
            <a:ext cx="396385" cy="14617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6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12" grpId="0"/>
      <p:bldP spid="16" grpId="0" animBg="1"/>
      <p:bldP spid="17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246894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 kiÓu ch÷ n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42315" y="76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886200" y="2314263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B0F0"/>
                </a:solidFill>
                <a:latin typeface=".VnAvant" panose="020B7200000000000000" pitchFamily="34" charset="0"/>
              </a:rPr>
              <a:t>n</a:t>
            </a:r>
            <a:endParaRPr lang="en-US" sz="200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838200" y="2314265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2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2" b="89973" l="20741" r="72315">
                        <a14:backgroundMark x1="22037" y1="72900" x2="32778" y2="71951"/>
                        <a14:backgroundMark x1="38704" y1="71274" x2="56574" y2="71951"/>
                        <a14:backgroundMark x1="63611" y1="71680" x2="68796" y2="70732"/>
                        <a14:backgroundMark x1="35370" y1="74255" x2="36759" y2="73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86" y="2933330"/>
            <a:ext cx="3736200" cy="25530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 quen với chữ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en-US" sz="4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78800" y="190053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8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4" grpId="0"/>
      <p:bldP spid="15" grpId="0"/>
      <p:bldP spid="1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14400" y="457200"/>
            <a:ext cx="7162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So s¸nh ch÷ </a:t>
            </a:r>
            <a:r>
              <a:rPr lang="en-US" sz="6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m</a:t>
            </a:r>
            <a:r>
              <a:rPr lang="en-US" sz="4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 vµ </a:t>
            </a:r>
            <a:r>
              <a:rPr lang="en-US" sz="6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n</a:t>
            </a:r>
            <a:endParaRPr lang="en-US" sz="6000" b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14556" y="254399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514555" y="32518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677400" y="4092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6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543258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Ch÷ </a:t>
            </a:r>
            <a:r>
              <a:rPr lang="en-US" sz="4000" b="1" smtClean="0">
                <a:solidFill>
                  <a:srgbClr val="C00000"/>
                </a:solidFill>
                <a:latin typeface=".VnAvant" pitchFamily="34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vµ ch÷ </a:t>
            </a:r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n</a:t>
            </a:r>
            <a:r>
              <a:rPr lang="en-US" sz="280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cã ®iÓm g× gièng nhau?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971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C000"/>
                </a:solidFill>
                <a:latin typeface=".VnAvant" pitchFamily="34" charset="0"/>
              </a:rPr>
              <a:t>1. §Òu cã 1 nÐt ngang </a:t>
            </a:r>
            <a:endParaRPr lang="en-US" sz="2800" b="1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3733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2603BD"/>
                </a:solidFill>
                <a:latin typeface=".VnAvant" pitchFamily="34" charset="0"/>
              </a:rPr>
              <a:t>2. §Òu cã 1 nÐt th¼ng</a:t>
            </a:r>
            <a:endParaRPr lang="en-US" sz="2800" b="1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6470" y="4648200"/>
            <a:ext cx="698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.VnAvant" pitchFamily="34" charset="0"/>
              </a:rPr>
              <a:t>3. Kh«ng cã ®iÓm gièng nhau</a:t>
            </a:r>
            <a:endParaRPr lang="en-US" sz="2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14555" y="32518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9677400" y="4648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6324600" y="3251878"/>
            <a:ext cx="457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6400800" y="3921664"/>
            <a:ext cx="457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83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417 -0.160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543258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Ch÷ </a:t>
            </a:r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 vµ ch÷ </a:t>
            </a:r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n</a:t>
            </a:r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 cã ®iÓm g× </a:t>
            </a:r>
            <a:r>
              <a:rPr lang="en-US" sz="2800" smtClean="0">
                <a:solidFill>
                  <a:srgbClr val="C00000"/>
                </a:solidFill>
                <a:latin typeface=".VnAvant" pitchFamily="34" charset="0"/>
              </a:rPr>
              <a:t>kh¸c </a:t>
            </a:r>
            <a:r>
              <a:rPr lang="en-US" sz="2800">
                <a:solidFill>
                  <a:srgbClr val="C00000"/>
                </a:solidFill>
                <a:latin typeface=".VnAvant" pitchFamily="34" charset="0"/>
              </a:rPr>
              <a:t>nhau?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29028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603BD"/>
                </a:solidFill>
                <a:latin typeface=".VnAvant" pitchFamily="34" charset="0"/>
              </a:rPr>
              <a:t>1</a:t>
            </a:r>
            <a:r>
              <a:rPr lang="en-US" sz="2400" b="1" smtClean="0">
                <a:solidFill>
                  <a:srgbClr val="2603BD"/>
                </a:solidFill>
                <a:latin typeface=".VnAvant" pitchFamily="34" charset="0"/>
              </a:rPr>
              <a:t>. Ch÷ n cã 2 nÐt mãc xu«i cßn ch÷ m cã 1 nÐt mãc xu«i</a:t>
            </a:r>
            <a:endParaRPr lang="en-US" sz="2400" b="1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1514" y="4059864"/>
            <a:ext cx="698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.VnAvant" pitchFamily="34" charset="0"/>
              </a:rPr>
              <a:t>2</a:t>
            </a:r>
            <a:r>
              <a:rPr lang="en-US" sz="2400" b="1" smtClean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2400" b="1">
                <a:solidFill>
                  <a:srgbClr val="00B050"/>
                </a:solidFill>
                <a:latin typeface=".VnAvant" pitchFamily="34" charset="0"/>
              </a:rPr>
              <a:t>Ch÷ </a:t>
            </a:r>
            <a:r>
              <a:rPr lang="en-US" sz="2400" b="1" smtClean="0">
                <a:solidFill>
                  <a:srgbClr val="00B050"/>
                </a:solidFill>
                <a:latin typeface=".VnAvant" pitchFamily="34" charset="0"/>
              </a:rPr>
              <a:t>m </a:t>
            </a:r>
            <a:r>
              <a:rPr lang="en-US" sz="2400" b="1">
                <a:solidFill>
                  <a:srgbClr val="00B050"/>
                </a:solidFill>
                <a:latin typeface=".VnAvant" pitchFamily="34" charset="0"/>
              </a:rPr>
              <a:t>cã 2 nÐt mãc xu«i cßn ch÷ </a:t>
            </a:r>
            <a:r>
              <a:rPr lang="en-US" sz="2400" b="1" smtClean="0">
                <a:solidFill>
                  <a:srgbClr val="00B050"/>
                </a:solidFill>
                <a:latin typeface=".VnAvant" pitchFamily="34" charset="0"/>
              </a:rPr>
              <a:t>n </a:t>
            </a:r>
            <a:r>
              <a:rPr lang="en-US" sz="2400" b="1">
                <a:solidFill>
                  <a:srgbClr val="00B050"/>
                </a:solidFill>
                <a:latin typeface=".VnAvant" pitchFamily="34" charset="0"/>
              </a:rPr>
              <a:t>cã 1 nÐt mãc </a:t>
            </a:r>
            <a:r>
              <a:rPr lang="en-US" sz="2400" b="1" smtClean="0">
                <a:solidFill>
                  <a:srgbClr val="00B050"/>
                </a:solidFill>
                <a:latin typeface=".VnAvant" pitchFamily="34" charset="0"/>
              </a:rPr>
              <a:t>xu«i</a:t>
            </a:r>
            <a:endParaRPr lang="en-US" sz="24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14555" y="32518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9677400" y="4648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6" name="Rectangle 15"/>
          <p:cNvSpPr/>
          <p:nvPr/>
        </p:nvSpPr>
        <p:spPr>
          <a:xfrm>
            <a:off x="9867897" y="516994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7" name="Rectangle 16"/>
          <p:cNvSpPr/>
          <p:nvPr/>
        </p:nvSpPr>
        <p:spPr>
          <a:xfrm>
            <a:off x="9677399" y="3856911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10037112" y="587783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4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0751E-6 L -0.00295 -0.1856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9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2"/>
      <p:bldP spid="11" grpId="0"/>
      <p:bldP spid="11" grpId="1"/>
      <p:bldP spid="12" grpId="0"/>
      <p:bldP spid="13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"/>
            <a:ext cx="9144000" cy="6822281"/>
          </a:xfrm>
        </p:spPr>
      </p:pic>
      <p:sp>
        <p:nvSpPr>
          <p:cNvPr id="9" name="Rectangle 8"/>
          <p:cNvSpPr/>
          <p:nvPr/>
        </p:nvSpPr>
        <p:spPr>
          <a:xfrm>
            <a:off x="1371600" y="1447800"/>
            <a:ext cx="6477000" cy="426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362200" y="1219200"/>
            <a:ext cx="13716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  <a:latin typeface=".VnAvant" panose="020B7200000000000000" pitchFamily="34" charset="0"/>
              </a:rPr>
              <a:t>m</a:t>
            </a:r>
            <a:endParaRPr lang="en-US" sz="100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14556" y="254399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514555" y="32518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677400" y="4092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7" name="Rectangle 16"/>
          <p:cNvSpPr/>
          <p:nvPr/>
        </p:nvSpPr>
        <p:spPr>
          <a:xfrm>
            <a:off x="914400" y="457200"/>
            <a:ext cx="7162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So s¸nh ch÷ </a:t>
            </a:r>
            <a:r>
              <a:rPr lang="en-US" sz="6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m</a:t>
            </a:r>
            <a:r>
              <a:rPr lang="en-US" sz="4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 vµ </a:t>
            </a:r>
            <a:r>
              <a:rPr lang="en-US" sz="6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vant" pitchFamily="34" charset="0"/>
              </a:rPr>
              <a:t>n</a:t>
            </a:r>
            <a:endParaRPr lang="en-US" sz="6000" b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638800" y="1219200"/>
            <a:ext cx="13716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1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U-Turn Arrow 23"/>
          <p:cNvSpPr/>
          <p:nvPr/>
        </p:nvSpPr>
        <p:spPr>
          <a:xfrm flipH="1">
            <a:off x="2734985" y="3581400"/>
            <a:ext cx="1379813" cy="144546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0493" y="4193021"/>
            <a:ext cx="1223305" cy="91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-Turn Arrow 25"/>
          <p:cNvSpPr/>
          <p:nvPr/>
        </p:nvSpPr>
        <p:spPr>
          <a:xfrm flipH="1">
            <a:off x="1820588" y="3567461"/>
            <a:ext cx="1379813" cy="144546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52600" y="4040621"/>
            <a:ext cx="825088" cy="91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81199" y="3605506"/>
            <a:ext cx="375640" cy="14617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-Turn Arrow 28"/>
          <p:cNvSpPr/>
          <p:nvPr/>
        </p:nvSpPr>
        <p:spPr>
          <a:xfrm flipH="1">
            <a:off x="5401987" y="3581400"/>
            <a:ext cx="1456013" cy="1445465"/>
          </a:xfrm>
          <a:prstGeom prst="utur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34000" y="4054560"/>
            <a:ext cx="870653" cy="91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62599" y="3619445"/>
            <a:ext cx="396385" cy="14617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5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17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514556" y="2543992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514555" y="32518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677400" y="4092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pic>
        <p:nvPicPr>
          <p:cNvPr id="1026" name="Picture 2" descr="D:\TRƯỜNG MN ĐỨC GIANG\Du lieu - Mau giao lớn A4 năm hoc 2021-2022\BGDT- PP- E- từ năm 2020\MN Duc Giang- Hoi thi thiet ke bai giang dien tu- DThuy- LQCC h k\du lieu anh lqcc h, k\anhbaochiGiaChinh-1628698501-9843-16286985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6576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3893523"/>
            <a:ext cx="2438400" cy="18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RƯỜNG MN ĐỨC GIANG\Du lieu - Mau giao lớn A4 năm hoc 2021-2022\BGDT- PP- E- từ năm 2020\MN Duc Giang- Hoi thi thiet ke bai giang dien tu- DThuy- LQCC h k\du lieu anh lqcc h, k\Biển-số-nhà-bằng-đồng-chữ-mica-nổi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3200047" cy="32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RƯỜNG MN ĐỨC GIANG\Du lieu - Mau giao lớn A4 năm hoc 2021-2022\BGDT- PP- E- từ năm 2020\MN Duc Giang- Hoi thi thiet ke bai giang dien tu- DThuy- LQCC h k\du lieu anh lqcc h, k\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143000"/>
            <a:ext cx="3596275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06578" y="343878"/>
            <a:ext cx="6235643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Con thÊy ch÷:  l, m, n cã ë nh÷ng ®©u?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796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8" name="Rectangle 7"/>
          <p:cNvSpPr/>
          <p:nvPr/>
        </p:nvSpPr>
        <p:spPr>
          <a:xfrm>
            <a:off x="1676400" y="511314"/>
            <a:ext cx="5562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ch¬i</a:t>
            </a:r>
          </a:p>
          <a:p>
            <a:pPr algn="ctr"/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BÐ khÐo tay</a:t>
            </a:r>
          </a:p>
          <a:p>
            <a:pPr algn="ctr"/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1" name="Rectangle 20"/>
          <p:cNvSpPr/>
          <p:nvPr/>
        </p:nvSpPr>
        <p:spPr>
          <a:xfrm>
            <a:off x="9753600" y="402553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TextBox 6"/>
          <p:cNvSpPr txBox="1"/>
          <p:nvPr/>
        </p:nvSpPr>
        <p:spPr>
          <a:xfrm>
            <a:off x="914400" y="2031305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Cách chơi: </a:t>
            </a:r>
          </a:p>
          <a:p>
            <a:r>
              <a:rPr lang="en-US" sz="3200" b="1" smtClean="0">
                <a:solidFill>
                  <a:srgbClr val="FF0000"/>
                </a:solidFill>
              </a:rPr>
              <a:t>Trên màn hình có những chiếc bánh có gắn chữ cái. Bé hãy xếp những chiếc bánh về khay hoặc đĩa theo yêu cầu nhé.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94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18142"/>
            <a:ext cx="9119809" cy="6839857"/>
          </a:xfr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5938" l="2500" r="96641">
                        <a14:foregroundMark x1="16172" y1="30312" x2="28125" y2="23958"/>
                        <a14:foregroundMark x1="28438" y1="24375" x2="39688" y2="21563"/>
                        <a14:foregroundMark x1="41094" y1="21771" x2="51250" y2="20938"/>
                        <a14:foregroundMark x1="51563" y1="20938" x2="60000" y2="22188"/>
                        <a14:foregroundMark x1="61250" y1="22188" x2="66797" y2="23021"/>
                        <a14:foregroundMark x1="66484" y1="23958" x2="72734" y2="25000"/>
                        <a14:foregroundMark x1="74609" y1="26875" x2="79219" y2="28542"/>
                        <a14:foregroundMark x1="78594" y1="27292" x2="71719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75" y="4286602"/>
            <a:ext cx="5272525" cy="28761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1" name="Rectangle 20"/>
          <p:cNvSpPr/>
          <p:nvPr/>
        </p:nvSpPr>
        <p:spPr>
          <a:xfrm>
            <a:off x="9753600" y="402553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grpSp>
        <p:nvGrpSpPr>
          <p:cNvPr id="31" name="Group 30"/>
          <p:cNvGrpSpPr/>
          <p:nvPr/>
        </p:nvGrpSpPr>
        <p:grpSpPr>
          <a:xfrm>
            <a:off x="4621334" y="3121342"/>
            <a:ext cx="1474666" cy="1679258"/>
            <a:chOff x="4621334" y="3121342"/>
            <a:chExt cx="1474666" cy="16792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825" b="97559" l="29797" r="67095">
                          <a14:backgroundMark x1="38986" y1="51266" x2="31486" y2="88969"/>
                          <a14:backgroundMark x1="42703" y1="49638" x2="66284" y2="73870"/>
                          <a14:backgroundMark x1="50405" y1="60217" x2="57297" y2="67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50000" r="34374"/>
            <a:stretch/>
          </p:blipFill>
          <p:spPr>
            <a:xfrm>
              <a:off x="4621334" y="3121342"/>
              <a:ext cx="1474666" cy="1679258"/>
            </a:xfrm>
            <a:prstGeom prst="rect">
              <a:avLst/>
            </a:prstGeom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4825267" y="3308578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97599" y="762000"/>
            <a:ext cx="1474664" cy="1722460"/>
            <a:chOff x="3097599" y="762000"/>
            <a:chExt cx="1474664" cy="17224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25" b="97559" l="29797" r="67095">
                          <a14:backgroundMark x1="38986" y1="51266" x2="31486" y2="88969"/>
                          <a14:backgroundMark x1="42703" y1="49638" x2="66284" y2="73870"/>
                          <a14:backgroundMark x1="50405" y1="60217" x2="57297" y2="67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50000" r="34374"/>
            <a:stretch/>
          </p:blipFill>
          <p:spPr>
            <a:xfrm rot="10591234">
              <a:off x="3097599" y="805202"/>
              <a:ext cx="1474664" cy="1679258"/>
            </a:xfrm>
            <a:prstGeom prst="rect">
              <a:avLst/>
            </a:prstGeom>
          </p:spPr>
        </p:pic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505200" y="762000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45540" y="381000"/>
            <a:ext cx="1679260" cy="1550866"/>
            <a:chOff x="6199126" y="491367"/>
            <a:chExt cx="1679260" cy="15508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825" b="97559" l="29797" r="67095">
                          <a14:backgroundMark x1="38986" y1="51266" x2="31486" y2="88969"/>
                          <a14:backgroundMark x1="42703" y1="49638" x2="66284" y2="73870"/>
                          <a14:backgroundMark x1="50405" y1="60217" x2="57297" y2="67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50000" r="34374"/>
            <a:stretch/>
          </p:blipFill>
          <p:spPr>
            <a:xfrm rot="14410166">
              <a:off x="6301423" y="465270"/>
              <a:ext cx="1474666" cy="1679260"/>
            </a:xfrm>
            <a:prstGeom prst="rect">
              <a:avLst/>
            </a:prstGeom>
          </p:spPr>
        </p:pic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6811586" y="491367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48400" y="2362200"/>
            <a:ext cx="1676400" cy="1648903"/>
            <a:chOff x="6400800" y="2362200"/>
            <a:chExt cx="1676400" cy="16489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714" b="81013" l="41419" r="90000">
                          <a14:foregroundMark x1="48243" y1="54340" x2="60743" y2="66908"/>
                          <a14:foregroundMark x1="70946" y1="49367" x2="71554" y2="59132"/>
                          <a14:backgroundMark x1="42500" y1="54069" x2="63514" y2="816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t="34569" r="22917" b="18038"/>
            <a:stretch/>
          </p:blipFill>
          <p:spPr>
            <a:xfrm>
              <a:off x="6400800" y="2419399"/>
              <a:ext cx="1657244" cy="1591704"/>
            </a:xfrm>
            <a:prstGeom prst="rect">
              <a:avLst/>
            </a:prstGeom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7010400" y="2362200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9142" y="939930"/>
            <a:ext cx="1679258" cy="1574670"/>
            <a:chOff x="489292" y="533400"/>
            <a:chExt cx="1679258" cy="15746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825" b="97559" l="29797" r="67095">
                          <a14:backgroundMark x1="38986" y1="51266" x2="31486" y2="88969"/>
                          <a14:backgroundMark x1="42703" y1="49638" x2="66284" y2="73870"/>
                          <a14:backgroundMark x1="50405" y1="60217" x2="57297" y2="67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50000" r="34374"/>
            <a:stretch/>
          </p:blipFill>
          <p:spPr>
            <a:xfrm rot="7275065">
              <a:off x="591589" y="531109"/>
              <a:ext cx="1474664" cy="1679258"/>
            </a:xfrm>
            <a:prstGeom prst="rect">
              <a:avLst/>
            </a:prstGeom>
          </p:spPr>
        </p:pic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838200" y="533400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0" y="277183"/>
            <a:ext cx="1905000" cy="1591704"/>
            <a:chOff x="6400800" y="2419399"/>
            <a:chExt cx="1905000" cy="159170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714" b="81013" l="41419" r="90000">
                          <a14:foregroundMark x1="48243" y1="54340" x2="60743" y2="66908"/>
                          <a14:foregroundMark x1="70946" y1="49367" x2="71554" y2="59132"/>
                          <a14:backgroundMark x1="42500" y1="54069" x2="63514" y2="816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t="34569" r="22917" b="18038"/>
            <a:stretch/>
          </p:blipFill>
          <p:spPr>
            <a:xfrm>
              <a:off x="6400800" y="2419399"/>
              <a:ext cx="1657244" cy="1591704"/>
            </a:xfrm>
            <a:prstGeom prst="rect">
              <a:avLst/>
            </a:prstGeom>
          </p:spPr>
        </p:pic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7239000" y="2447016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l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19356" y="1905000"/>
            <a:ext cx="1657244" cy="1704362"/>
            <a:chOff x="6400800" y="2306741"/>
            <a:chExt cx="1657244" cy="170436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714" b="81013" l="41419" r="90000">
                          <a14:foregroundMark x1="48243" y1="54340" x2="60743" y2="66908"/>
                          <a14:foregroundMark x1="70946" y1="49367" x2="71554" y2="59132"/>
                          <a14:backgroundMark x1="42500" y1="54069" x2="63514" y2="816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8" t="34569" r="22917" b="18038"/>
            <a:stretch/>
          </p:blipFill>
          <p:spPr>
            <a:xfrm>
              <a:off x="6400800" y="2419399"/>
              <a:ext cx="1657244" cy="1591704"/>
            </a:xfrm>
            <a:prstGeom prst="rect">
              <a:avLst/>
            </a:prstGeom>
          </p:spPr>
        </p:pic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6858000" y="2306741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m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753600" y="449086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grpSp>
        <p:nvGrpSpPr>
          <p:cNvPr id="40" name="Group 39"/>
          <p:cNvGrpSpPr/>
          <p:nvPr/>
        </p:nvGrpSpPr>
        <p:grpSpPr>
          <a:xfrm rot="18108647">
            <a:off x="729371" y="4463248"/>
            <a:ext cx="1679258" cy="1474664"/>
            <a:chOff x="489292" y="633406"/>
            <a:chExt cx="1679258" cy="14746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825" b="97559" l="29797" r="67095">
                          <a14:backgroundMark x1="38986" y1="51266" x2="31486" y2="88969"/>
                          <a14:backgroundMark x1="42703" y1="49638" x2="66284" y2="73870"/>
                          <a14:backgroundMark x1="50405" y1="60217" x2="57297" y2="67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3" t="50000" r="34374"/>
            <a:stretch/>
          </p:blipFill>
          <p:spPr>
            <a:xfrm rot="7275065">
              <a:off x="591589" y="531109"/>
              <a:ext cx="1474664" cy="1679258"/>
            </a:xfrm>
            <a:prstGeom prst="rect">
              <a:avLst/>
            </a:prstGeom>
          </p:spPr>
        </p:pic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 rot="3491353">
              <a:off x="838200" y="533400"/>
              <a:ext cx="106680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100" b="1" smtClean="0">
                  <a:solidFill>
                    <a:srgbClr val="00B0F0"/>
                  </a:solidFill>
                  <a:latin typeface=".VnAvant" pitchFamily="34" charset="0"/>
                </a:rPr>
                <a:t>n</a:t>
              </a:r>
              <a:endParaRPr lang="en-US" sz="8100" b="1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7239000" y="48311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</a:t>
            </a:r>
            <a:endParaRPr lang="en-US" sz="9600"/>
          </a:p>
        </p:txBody>
      </p:sp>
      <p:sp>
        <p:nvSpPr>
          <p:cNvPr id="46" name="Rectangle 45"/>
          <p:cNvSpPr/>
          <p:nvPr/>
        </p:nvSpPr>
        <p:spPr>
          <a:xfrm>
            <a:off x="9896926" y="520058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2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8728E-6 L -0.00261 0.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9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5723E-6 L -0.15 0.235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1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73 0.06636 L -0.18385 0.386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6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7 L 0.08073 0.3186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1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78035E-8 L 0.27136 0.395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98844E-6 L 0.30816 0.001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9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457" b="98789" l="99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64056" r="42284"/>
          <a:stretch/>
        </p:blipFill>
        <p:spPr>
          <a:xfrm>
            <a:off x="1309914" y="4452257"/>
            <a:ext cx="6614886" cy="232954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5863" y="685800"/>
            <a:ext cx="2094329" cy="1623105"/>
            <a:chOff x="505863" y="685800"/>
            <a:chExt cx="2094329" cy="16231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63" y="685800"/>
              <a:ext cx="2094329" cy="1623105"/>
            </a:xfrm>
            <a:prstGeom prst="rect">
              <a:avLst/>
            </a:prstGeom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990600" y="685800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609600"/>
            <a:ext cx="2094329" cy="1623105"/>
            <a:chOff x="2362200" y="609600"/>
            <a:chExt cx="2094329" cy="16231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609600"/>
              <a:ext cx="2094329" cy="1623105"/>
            </a:xfrm>
            <a:prstGeom prst="rect">
              <a:avLst/>
            </a:prstGeom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276600" y="816224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l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6529" y="609600"/>
            <a:ext cx="2094329" cy="1623105"/>
            <a:chOff x="4456529" y="609600"/>
            <a:chExt cx="2094329" cy="16231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529" y="609600"/>
              <a:ext cx="2094329" cy="1623105"/>
            </a:xfrm>
            <a:prstGeom prst="rect">
              <a:avLst/>
            </a:prstGeom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029200" y="609600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0436" y="609600"/>
            <a:ext cx="2094329" cy="1623105"/>
            <a:chOff x="6420436" y="609600"/>
            <a:chExt cx="2094329" cy="16231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436" y="609600"/>
              <a:ext cx="2094329" cy="1623105"/>
            </a:xfrm>
            <a:prstGeom prst="rect">
              <a:avLst/>
            </a:prstGeom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934200" y="609600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24000" y="1958295"/>
            <a:ext cx="2094329" cy="1623105"/>
            <a:chOff x="1524000" y="1958295"/>
            <a:chExt cx="2094329" cy="16231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958295"/>
              <a:ext cx="2094329" cy="1623105"/>
            </a:xfrm>
            <a:prstGeom prst="rect">
              <a:avLst/>
            </a:prstGeom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2066792" y="2112865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n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62600" y="1980066"/>
            <a:ext cx="2094329" cy="1623105"/>
            <a:chOff x="5562600" y="1980066"/>
            <a:chExt cx="2094329" cy="162310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1980066"/>
              <a:ext cx="2094329" cy="1623105"/>
            </a:xfrm>
            <a:prstGeom prst="rect">
              <a:avLst/>
            </a:prstGeom>
          </p:spPr>
        </p:pic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6103900" y="2169682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70192" y="1958295"/>
            <a:ext cx="2094329" cy="1623105"/>
            <a:chOff x="3570192" y="1958295"/>
            <a:chExt cx="2094329" cy="16231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4" b="89845" l="10000" r="926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192" y="1958295"/>
              <a:ext cx="2094329" cy="1623105"/>
            </a:xfrm>
            <a:prstGeom prst="rect">
              <a:avLst/>
            </a:prstGeom>
          </p:spPr>
        </p:pic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83957" y="2074611"/>
              <a:ext cx="10668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200" b="1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72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35" name="Rectangle 34"/>
          <p:cNvSpPr/>
          <p:nvPr/>
        </p:nvSpPr>
        <p:spPr>
          <a:xfrm>
            <a:off x="10020297" y="34609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36" name="Rectangle 35"/>
          <p:cNvSpPr/>
          <p:nvPr/>
        </p:nvSpPr>
        <p:spPr>
          <a:xfrm>
            <a:off x="10221239" y="432126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38" name="Rectangle 37"/>
          <p:cNvSpPr/>
          <p:nvPr/>
        </p:nvSpPr>
        <p:spPr>
          <a:xfrm>
            <a:off x="7239000" y="44501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</a:t>
            </a:r>
            <a:endParaRPr lang="en-US" sz="9600"/>
          </a:p>
        </p:txBody>
      </p:sp>
      <p:sp>
        <p:nvSpPr>
          <p:cNvPr id="39" name="Rectangle 38"/>
          <p:cNvSpPr/>
          <p:nvPr/>
        </p:nvSpPr>
        <p:spPr>
          <a:xfrm>
            <a:off x="10221239" y="502915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245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8208E-6 L 0.14688 0.536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2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9191E-6 L -0.02986 0.362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8844E-6 L -0.08107 0.359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17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58382E-6 L -0.16024 0.425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2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382E-6 L -0.16667 0.425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Rectangle 6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0" y="50292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66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¸nh b«ng lan</a:t>
            </a:r>
            <a:endParaRPr lang="en-US" sz="66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52480"/>
            <a:ext cx="6629400" cy="3873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53600" y="10126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2" name="Rectangle 11"/>
          <p:cNvSpPr/>
          <p:nvPr/>
        </p:nvSpPr>
        <p:spPr>
          <a:xfrm>
            <a:off x="9740030" y="1905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9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2"/>
      <p:bldP spid="8" grpId="3"/>
      <p:bldP spid="8" grpId="4"/>
      <p:bldP spid="11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5938" l="2500" r="96641">
                        <a14:foregroundMark x1="16172" y1="30312" x2="28125" y2="23958"/>
                        <a14:foregroundMark x1="28438" y1="24375" x2="39688" y2="21563"/>
                        <a14:foregroundMark x1="41094" y1="21771" x2="51250" y2="20938"/>
                        <a14:foregroundMark x1="51563" y1="20938" x2="60000" y2="22188"/>
                        <a14:foregroundMark x1="61250" y1="22188" x2="66797" y2="23021"/>
                        <a14:foregroundMark x1="66484" y1="23958" x2="72734" y2="25000"/>
                        <a14:foregroundMark x1="74609" y1="26875" x2="79219" y2="28542"/>
                        <a14:foregroundMark x1="78594" y1="27292" x2="71719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75" y="4286602"/>
            <a:ext cx="5272525" cy="287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31658" l="9876" r="67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2" r="35701" b="66389"/>
          <a:stretch/>
        </p:blipFill>
        <p:spPr>
          <a:xfrm>
            <a:off x="4915471" y="228600"/>
            <a:ext cx="1674075" cy="198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3" b="89945" l="9953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1" t="35422" r="35657" b="35411"/>
          <a:stretch/>
        </p:blipFill>
        <p:spPr>
          <a:xfrm>
            <a:off x="685800" y="2057400"/>
            <a:ext cx="1592014" cy="1723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8900" l="1400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70853"/>
          <a:stretch/>
        </p:blipFill>
        <p:spPr>
          <a:xfrm>
            <a:off x="6596900" y="304800"/>
            <a:ext cx="1739726" cy="1838201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10200" y="1066800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chemeClr val="bg1"/>
                </a:solidFill>
                <a:latin typeface=".VnAvant" pitchFamily="34" charset="0"/>
              </a:rPr>
              <a:t>n</a:t>
            </a:r>
            <a:endParaRPr lang="en-US" sz="60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58500" y="1992629"/>
            <a:ext cx="1785100" cy="1838201"/>
            <a:chOff x="4158500" y="1992629"/>
            <a:chExt cx="1785100" cy="18382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6" b="98900" l="1400" r="89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89" r="70853"/>
            <a:stretch/>
          </p:blipFill>
          <p:spPr>
            <a:xfrm>
              <a:off x="4158500" y="1992629"/>
              <a:ext cx="1739726" cy="1838201"/>
            </a:xfrm>
            <a:prstGeom prst="rect">
              <a:avLst/>
            </a:prstGeom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4876800" y="2718137"/>
              <a:ext cx="1066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chemeClr val="bg1"/>
                  </a:solidFill>
                  <a:latin typeface=".VnAvant" pitchFamily="34" charset="0"/>
                </a:rPr>
                <a:t>l</a:t>
              </a: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86600" y="1041737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chemeClr val="bg1"/>
                </a:solidFill>
                <a:latin typeface=".VnAvant" pitchFamily="34" charset="0"/>
              </a:rPr>
              <a:t>m</a:t>
            </a:r>
            <a:endParaRPr lang="en-US" sz="60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38239" y="2183090"/>
            <a:ext cx="1720657" cy="1698694"/>
            <a:chOff x="6138239" y="2183090"/>
            <a:chExt cx="1720657" cy="16986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8" b="89866" l="6835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73" t="36805" b="34444"/>
            <a:stretch/>
          </p:blipFill>
          <p:spPr>
            <a:xfrm>
              <a:off x="6138239" y="2183090"/>
              <a:ext cx="1720657" cy="1698694"/>
            </a:xfrm>
            <a:prstGeom prst="rect">
              <a:avLst/>
            </a:prstGeom>
          </p:spPr>
        </p:pic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6705600" y="2743200"/>
              <a:ext cx="1066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chemeClr val="bg1"/>
                  </a:solidFill>
                  <a:latin typeface=".VnAvant" pitchFamily="34" charset="0"/>
                </a:rPr>
                <a:t>l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24671" y="1976488"/>
            <a:ext cx="1713929" cy="1985912"/>
            <a:chOff x="2324671" y="1976488"/>
            <a:chExt cx="1713929" cy="19859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00" b="31658" l="9876" r="675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2" r="35701" b="66389"/>
            <a:stretch/>
          </p:blipFill>
          <p:spPr>
            <a:xfrm>
              <a:off x="2324671" y="1976488"/>
              <a:ext cx="1674075" cy="1985912"/>
            </a:xfrm>
            <a:prstGeom prst="rect">
              <a:avLst/>
            </a:prstGeom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2971800" y="2717800"/>
              <a:ext cx="1066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chemeClr val="bg1"/>
                  </a:solidFill>
                  <a:latin typeface=".VnAvant" pitchFamily="34" charset="0"/>
                </a:rPr>
                <a:t>l</a:t>
              </a: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90600" y="2743200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chemeClr val="bg1"/>
                </a:solidFill>
                <a:latin typeface=".VnAvant" pitchFamily="34" charset="0"/>
              </a:rPr>
              <a:t>m</a:t>
            </a:r>
            <a:endParaRPr lang="en-US" sz="60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7" name="Rectangle 26"/>
          <p:cNvSpPr/>
          <p:nvPr/>
        </p:nvSpPr>
        <p:spPr>
          <a:xfrm>
            <a:off x="10020297" y="34609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8" name="Rectangle 27"/>
          <p:cNvSpPr/>
          <p:nvPr/>
        </p:nvSpPr>
        <p:spPr>
          <a:xfrm>
            <a:off x="10172697" y="36133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grpSp>
        <p:nvGrpSpPr>
          <p:cNvPr id="29" name="Group 28"/>
          <p:cNvGrpSpPr/>
          <p:nvPr/>
        </p:nvGrpSpPr>
        <p:grpSpPr>
          <a:xfrm>
            <a:off x="3232787" y="354111"/>
            <a:ext cx="1644013" cy="1779489"/>
            <a:chOff x="3232787" y="354111"/>
            <a:chExt cx="1644013" cy="17794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3" b="89945" l="9953" r="995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1" t="35422" r="35657" b="35411"/>
            <a:stretch/>
          </p:blipFill>
          <p:spPr>
            <a:xfrm>
              <a:off x="3232787" y="354111"/>
              <a:ext cx="1592014" cy="1723313"/>
            </a:xfrm>
            <a:prstGeom prst="rect">
              <a:avLst/>
            </a:prstGeom>
          </p:spPr>
        </p:pic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810000" y="1117937"/>
              <a:ext cx="1066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000" b="1">
                  <a:solidFill>
                    <a:schemeClr val="bg1"/>
                  </a:solidFill>
                  <a:latin typeface=".VnAvant" pitchFamily="34" charset="0"/>
                </a:rPr>
                <a:t>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20839" y="451316"/>
            <a:ext cx="1720657" cy="1698694"/>
            <a:chOff x="1420839" y="451316"/>
            <a:chExt cx="1720657" cy="16986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8" b="89866" l="6835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73" t="36805" b="34444"/>
            <a:stretch/>
          </p:blipFill>
          <p:spPr>
            <a:xfrm>
              <a:off x="1420839" y="451316"/>
              <a:ext cx="1720657" cy="1698694"/>
            </a:xfrm>
            <a:prstGeom prst="rect">
              <a:avLst/>
            </a:prstGeom>
          </p:spPr>
        </p:pic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981200" y="1117937"/>
              <a:ext cx="1066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H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.VnTimeH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.VnTimeH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.VnTimeH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.VnTimeH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H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6000" b="1" smtClean="0">
                  <a:solidFill>
                    <a:schemeClr val="bg1"/>
                  </a:solidFill>
                  <a:latin typeface=".VnAvant" pitchFamily="34" charset="0"/>
                </a:rPr>
                <a:t>l</a:t>
              </a:r>
              <a:endParaRPr lang="en-US" sz="60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391400" y="4800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9600"/>
          </a:p>
        </p:txBody>
      </p:sp>
      <p:sp>
        <p:nvSpPr>
          <p:cNvPr id="36" name="Rectangle 35"/>
          <p:cNvSpPr/>
          <p:nvPr/>
        </p:nvSpPr>
        <p:spPr>
          <a:xfrm>
            <a:off x="10172696" y="4572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906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16185E-6 L 0.14219 0.609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30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62428E-7 L 0.07327 0.629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3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78035E-8 L 0.33541 0.366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8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5723E-6 L -0.08576 0.208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10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50289E-6 L -0.13195 0.2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" y="10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8" name="Rectangle 7"/>
          <p:cNvSpPr/>
          <p:nvPr/>
        </p:nvSpPr>
        <p:spPr>
          <a:xfrm>
            <a:off x="1524000" y="511314"/>
            <a:ext cx="5867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ch¬i</a:t>
            </a:r>
          </a:p>
          <a:p>
            <a:pPr algn="ctr"/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BÐ tinh m¾t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1" name="Rectangle 20"/>
          <p:cNvSpPr/>
          <p:nvPr/>
        </p:nvSpPr>
        <p:spPr>
          <a:xfrm>
            <a:off x="9753600" y="402553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3" name="TextBox 2"/>
          <p:cNvSpPr txBox="1"/>
          <p:nvPr/>
        </p:nvSpPr>
        <p:spPr>
          <a:xfrm>
            <a:off x="1524000" y="2098389"/>
            <a:ext cx="594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Cách chơi: </a:t>
            </a:r>
          </a:p>
          <a:p>
            <a:r>
              <a:rPr lang="en-US" sz="3200" b="1" smtClean="0">
                <a:solidFill>
                  <a:srgbClr val="FF0000"/>
                </a:solidFill>
              </a:rPr>
              <a:t>Trên màn hình xuất hiện ảnh và tên các loại bánh. Bé hãy tìm các chữ cái “l, m, n” vừa học có trong tên các loại bánh đó nhé! 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4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2578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¸nh bét läc</a:t>
            </a:r>
          </a:p>
        </p:txBody>
      </p:sp>
      <p:pic>
        <p:nvPicPr>
          <p:cNvPr id="38093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9906"/>
            <a:ext cx="6213322" cy="4864094"/>
          </a:xfrm>
        </p:spPr>
      </p:pic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667000" y="52578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0" y="52578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>
                <a:solidFill>
                  <a:srgbClr val="FF33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82200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9982200" y="2286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899139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7" grpId="0"/>
      <p:bldP spid="8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953000"/>
            <a:ext cx="77724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9300" b="1" smtClean="0">
                <a:solidFill>
                  <a:srgbClr val="0000FF"/>
                </a:solidFill>
                <a:latin typeface=".VnAvant" pitchFamily="34" charset="0"/>
              </a:rPr>
              <a:t>b¸nh da lîn</a:t>
            </a:r>
          </a:p>
        </p:txBody>
      </p:sp>
      <p:pic>
        <p:nvPicPr>
          <p:cNvPr id="38093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7200"/>
            <a:ext cx="6248400" cy="4531538"/>
          </a:xfrm>
        </p:spPr>
      </p:pic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2514600" y="4953506"/>
            <a:ext cx="10668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3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93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72200" y="4953506"/>
            <a:ext cx="10668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300" b="1" smtClean="0">
                <a:solidFill>
                  <a:srgbClr val="FF3300"/>
                </a:solidFill>
                <a:latin typeface=".VnAvant" pitchFamily="34" charset="0"/>
              </a:rPr>
              <a:t>l</a:t>
            </a:r>
            <a:endParaRPr lang="en-US" sz="93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39000" y="4953506"/>
            <a:ext cx="10668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3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9300" b="1">
              <a:solidFill>
                <a:srgbClr val="FF33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410200"/>
            <a:ext cx="8534400" cy="1524000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sz="10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10000" b="1" smtClean="0">
                <a:solidFill>
                  <a:srgbClr val="0000FF"/>
                </a:solidFill>
                <a:latin typeface=".VnAvant" pitchFamily="34" charset="0"/>
              </a:rPr>
              <a:t>¸nh chÝn tÇng m©y</a:t>
            </a:r>
          </a:p>
        </p:txBody>
      </p:sp>
      <p:pic>
        <p:nvPicPr>
          <p:cNvPr id="38093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781800" cy="4473102"/>
          </a:xfrm>
        </p:spPr>
      </p:pic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1600200" y="5232737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60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62400" y="5254508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60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5232736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60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05600" y="5232735"/>
            <a:ext cx="106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60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48650" y="402698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085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0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9530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b¸nh nhóng</a:t>
            </a:r>
          </a:p>
        </p:txBody>
      </p:sp>
      <p:pic>
        <p:nvPicPr>
          <p:cNvPr id="380931" name="Picture 3"/>
          <p:cNvPicPr>
            <a:picLocks noGrp="1" noChangeAspect="1" noChangeArrowheads="1"/>
          </p:cNvPicPr>
          <p:nvPr>
            <p:ph type="ctrTitle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t="56407" r="-495"/>
          <a:stretch/>
        </p:blipFill>
        <p:spPr>
          <a:xfrm>
            <a:off x="1447800" y="534427"/>
            <a:ext cx="6176293" cy="4418573"/>
          </a:xfrm>
        </p:spPr>
      </p:pic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172200" y="49396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19400" y="49530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43400" y="49396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23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6700" y="51054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¸nh l¸ m¬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150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0" y="51054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33400"/>
            <a:ext cx="6934200" cy="46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l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4183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9452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6700" y="51054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¸nh m¨ng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960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971800" y="51054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551371"/>
            <a:ext cx="7493203" cy="44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958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4183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126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6700" y="51054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¸nh tÐt l¸ cÈm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4676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05000" y="51054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84" y="609600"/>
            <a:ext cx="740281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530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l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4183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126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5334000"/>
            <a:ext cx="91440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600" b="1" smtClean="0">
                <a:solidFill>
                  <a:srgbClr val="0000FF"/>
                </a:solidFill>
                <a:latin typeface=".VnAvant" pitchFamily="34" charset="0"/>
              </a:rPr>
              <a:t>¸nh t»m khoai m×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15200" y="5334000"/>
            <a:ext cx="1066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66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52600" y="5334000"/>
            <a:ext cx="10668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6600" b="1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67179"/>
            <a:ext cx="6934200" cy="45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733800" y="5320605"/>
            <a:ext cx="1066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66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4183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126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43258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.VnAvant" pitchFamily="34" charset="0"/>
              </a:rPr>
              <a:t>Trong tõ </a:t>
            </a:r>
            <a:r>
              <a:rPr lang="en-US" sz="3600" smtClean="0">
                <a:solidFill>
                  <a:srgbClr val="C00000"/>
                </a:solidFill>
                <a:latin typeface=".VnAvant" pitchFamily="34" charset="0"/>
              </a:rPr>
              <a:t>“</a:t>
            </a:r>
            <a:r>
              <a:rPr lang="en-US" sz="3600" b="1" smtClean="0">
                <a:solidFill>
                  <a:srgbClr val="C00000"/>
                </a:solidFill>
                <a:latin typeface=".VnAvant" pitchFamily="34" charset="0"/>
              </a:rPr>
              <a:t>b¸nh b«ng lan</a:t>
            </a:r>
            <a:r>
              <a:rPr lang="en-US" sz="3600" smtClean="0">
                <a:solidFill>
                  <a:srgbClr val="C00000"/>
                </a:solidFill>
                <a:latin typeface=".VnAvant" pitchFamily="34" charset="0"/>
              </a:rPr>
              <a:t>” </a:t>
            </a:r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cã nh÷ng</a:t>
            </a:r>
          </a:p>
          <a:p>
            <a:r>
              <a:rPr lang="en-US" sz="2400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>
                <a:solidFill>
                  <a:srgbClr val="C00000"/>
                </a:solidFill>
                <a:latin typeface=".VnAvant" pitchFamily="34" charset="0"/>
              </a:rPr>
              <a:t>÷ c¸i nµo con ®· häc?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2971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C000"/>
                </a:solidFill>
                <a:latin typeface=".VnAvant" pitchFamily="34" charset="0"/>
              </a:rPr>
              <a:t>1. Ch÷: a, </a:t>
            </a:r>
            <a:r>
              <a:rPr lang="en-US" sz="3600" b="1">
                <a:solidFill>
                  <a:srgbClr val="FFC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3733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2603BD"/>
                </a:solidFill>
                <a:latin typeface=".VnAvant" pitchFamily="34" charset="0"/>
              </a:rPr>
              <a:t>2. Ch÷: b, h, «</a:t>
            </a:r>
            <a:endParaRPr lang="en-US" sz="4000" b="1">
              <a:solidFill>
                <a:srgbClr val="2603BD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470" y="4648200"/>
            <a:ext cx="439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.VnAvant" pitchFamily="34" charset="0"/>
              </a:rPr>
              <a:t>3. Ch÷: b, a, h, «</a:t>
            </a:r>
            <a:endParaRPr lang="en-US" sz="36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25000" y="1358592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01200" y="1866423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82200" y="2521376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82200" y="3294965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38657" y="3903077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82200" y="4915894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.VnAvant" pitchFamily="34" charset="0"/>
              </a:rPr>
              <a:t>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6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6700" y="5105400"/>
            <a:ext cx="86868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8000" b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8000" b="1" smtClean="0">
                <a:solidFill>
                  <a:srgbClr val="0000FF"/>
                </a:solidFill>
                <a:latin typeface=".VnAvant" pitchFamily="34" charset="0"/>
              </a:rPr>
              <a:t>¸nh ram Ýt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7897" y="3308578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9867897" y="38100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9900554" y="41678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562600" y="5092005"/>
            <a:ext cx="106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m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0" y="510540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smtClean="0">
                <a:solidFill>
                  <a:srgbClr val="FF3300"/>
                </a:solidFill>
                <a:latin typeface=".VnAvant" pitchFamily="34" charset="0"/>
              </a:rPr>
              <a:t>n</a:t>
            </a:r>
            <a:endParaRPr lang="en-US" sz="8100" b="1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33400"/>
            <a:ext cx="6934200" cy="456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4183" y="47244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126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0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 build="p"/>
      <p:bldP spid="5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19572"/>
            <a:ext cx="5567039" cy="32524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0" y="480647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b¸nh b«ng lan</a:t>
            </a:r>
            <a:endParaRPr lang="en-US" sz="8000" b="1">
              <a:solidFill>
                <a:srgbClr val="EAAD1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838200" y="4793771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b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3673523" y="480647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b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5889842"/>
            <a:ext cx="321401" cy="568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6569123" y="480647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524000" y="48006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819400" y="480647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58400" y="7118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343400" y="4806472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6797723" y="4800600"/>
            <a:ext cx="105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8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9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18" grpId="0"/>
      <p:bldP spid="19" grpId="0"/>
      <p:bldP spid="20" grpId="0" animBg="1"/>
      <p:bldP spid="21" grpId="0"/>
      <p:bldP spid="26" grpId="0"/>
      <p:bldP spid="27" grpId="0"/>
      <p:bldP spid="28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3999" cy="6839857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038600" y="19050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2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41737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Ph¸t ©m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0" y="17526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3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1"/>
      <p:bldP spid="14" grpId="2"/>
      <p:bldP spid="18" grpId="0"/>
      <p:bldP spid="1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3999" cy="6839857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13933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CÊu t¹o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038600" y="1905000"/>
            <a:ext cx="1981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2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3999" cy="6839857"/>
          </a:xfrm>
        </p:spPr>
      </p:pic>
      <p:sp>
        <p:nvSpPr>
          <p:cNvPr id="11" name="Rectangle 10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8" name="Rectangle 17"/>
          <p:cNvSpPr/>
          <p:nvPr/>
        </p:nvSpPr>
        <p:spPr>
          <a:xfrm>
            <a:off x="9906000" y="538045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9" name="Rectangle 18"/>
          <p:cNvSpPr/>
          <p:nvPr/>
        </p:nvSpPr>
        <p:spPr>
          <a:xfrm>
            <a:off x="9937376" y="1044714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0" name="Rectangle 19"/>
          <p:cNvSpPr/>
          <p:nvPr/>
        </p:nvSpPr>
        <p:spPr>
          <a:xfrm>
            <a:off x="868624" y="1900535"/>
            <a:ext cx="235833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C¸c kiÓu ch÷ l</a:t>
            </a:r>
            <a:endParaRPr lang="en-US" sz="2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42315" y="76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170114" y="2145756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B0F0"/>
                </a:solidFill>
                <a:latin typeface=".VnAvant" panose="020B7200000000000000" pitchFamily="34" charset="0"/>
              </a:rPr>
              <a:t>l</a:t>
            </a:r>
            <a:endParaRPr lang="en-US" sz="200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523999" y="2145758"/>
            <a:ext cx="198120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7030A0"/>
                </a:solidFill>
                <a:latin typeface=".VnAvant" panose="020B7200000000000000" pitchFamily="34" charset="0"/>
              </a:rPr>
              <a:t>L</a:t>
            </a:r>
            <a:endParaRPr lang="en-US" sz="2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</a:t>
            </a:r>
            <a:r>
              <a:rPr lang="en-US" sz="40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endParaRPr lang="en-US" sz="40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1759" y1="82794" x2="38241" y2="83626"/>
                        <a14:backgroundMark x1="48611" y1="83071" x2="88426" y2="83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2272"/>
            <a:ext cx="2514600" cy="251692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37376" y="1804386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22" name="Rectangle 21"/>
          <p:cNvSpPr/>
          <p:nvPr/>
        </p:nvSpPr>
        <p:spPr>
          <a:xfrm>
            <a:off x="9895114" y="2743200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0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/>
      <p:bldP spid="16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4000" cy="6839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18143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10221242" y="840329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9867899" y="1196401"/>
            <a:ext cx="70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4000"/>
          </a:p>
        </p:txBody>
      </p:sp>
      <p:sp>
        <p:nvSpPr>
          <p:cNvPr id="16" name="Rectangle 15"/>
          <p:cNvSpPr/>
          <p:nvPr/>
        </p:nvSpPr>
        <p:spPr>
          <a:xfrm>
            <a:off x="-1" y="3048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Làm quen với chữ 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25401" y="175260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Câu đố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2590800"/>
            <a:ext cx="65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 vào lò nướng tu thân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Bánh gì ruột trắng, da rân rân vàng.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 ăn ai cũng nhẹ nhàng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Pa-tê kèm nó ngon càng thêm ngon?</a:t>
            </a:r>
          </a:p>
          <a:p>
            <a:pPr algn="ctr"/>
            <a:endParaRPr lang="en-US" sz="28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en-US" sz="28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 bánh gì?</a:t>
            </a:r>
            <a:endParaRPr lang="en-US" sz="2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19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  <p:bldP spid="18" grpId="0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5A57B1-101F-4106-87E1-29B69B4B99F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TIMING" val="|0.001|2|2|2|2|1.25"/>
  <p:tag name="ISPRING_CUSTOM_TIMING_USED" val="1"/>
  <p:tag name="ISPRING_SLIDE_ID_2" val="{FDA92FA4-5E3E-49F1-8877-67B81BCB5FE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2|1"/>
  <p:tag name="ISPRING_CUSTOM_TIMING_USED" val="1"/>
  <p:tag name="ISPRING_SLIDE_ID_2" val="{B2B0D31A-DA2D-4297-8287-BD5DC47DEAD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2|1"/>
  <p:tag name="ISPRING_CUSTOM_TIMING_USED" val="1"/>
  <p:tag name="ISPRING_SLIDE_ID_2" val="{B2B0D31A-DA2D-4297-8287-BD5DC47DEADC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2|1"/>
  <p:tag name="ISPRING_CUSTOM_TIMING_USED" val="1"/>
  <p:tag name="ISPRING_SLIDE_ID_2" val="{B2B0D31A-DA2D-4297-8287-BD5DC47DEADC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751"/>
  <p:tag name="TIMING" val="|0.001|2|2|2|0.75"/>
  <p:tag name="ISPRING_CUSTOM_TIMING_USED" val="1"/>
  <p:tag name="ISPRING_SLIDE_ID_2" val="{0992617B-DC96-4387-B290-B19F64ED4DB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228551-244D-4BAF-B0A3-DB56CA909F6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751"/>
  <p:tag name="TIMING" val="|0.001|2|2|2|0.75"/>
  <p:tag name="ISPRING_CUSTOM_TIMING_USED" val="1"/>
  <p:tag name="ISPRING_SLIDE_ID_2" val="{0992617B-DC96-4387-B290-B19F64ED4DB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751"/>
  <p:tag name="TIMING" val="|0.001|2|2|2|0.75"/>
  <p:tag name="ISPRING_CUSTOM_TIMING_USED" val="1"/>
  <p:tag name="ISPRING_SLIDE_ID_2" val="{0992617B-DC96-4387-B290-B19F64ED4DB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E124572-7C0F-4529-A89A-E4FF5EFB9AD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03F5C89-6D58-4C6F-A772-B2747F313A5D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03F5C89-6D58-4C6F-A772-B2747F313A5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E124572-7C0F-4529-A89A-E4FF5EFB9AD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60C4115-04A4-4FF0-812D-A198BC1238BA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D5A57B1-101F-4106-87E1-29B69B4B99F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3.751"/>
  <p:tag name="TIMING" val="|0.001|2|2|2|2|1.5|2|1|1|2|1.5|2|2.75"/>
  <p:tag name="ISPRING_CUSTOM_TIMING_USED" val="1"/>
  <p:tag name="ISPRING_SLIDE_ID_2" val="{7FE3E02B-3094-4C10-AFF0-B3F575C6330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2|1|1|1"/>
  <p:tag name="ISPRING_CUSTOM_TIMING_USED" val="1"/>
  <p:tag name="ISPRING_SLIDE_ID_2" val="{92D369F0-4187-4D15-8E7A-BE05264E1A1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TIMING" val="|0.001|2|2|2|2|1.25"/>
  <p:tag name="ISPRING_CUSTOM_TIMING_USED" val="1"/>
  <p:tag name="ISPRING_SLIDE_ID_2" val="{FDA92FA4-5E3E-49F1-8877-67B81BCB5FE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251"/>
  <p:tag name="TIMING" val="|0.001|2|2|2|2|1.25"/>
  <p:tag name="ISPRING_CUSTOM_TIMING_USED" val="1"/>
  <p:tag name="ISPRING_SLIDE_ID_2" val="{FDA92FA4-5E3E-49F1-8877-67B81BCB5FE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938</Words>
  <Application>Microsoft Office PowerPoint</Application>
  <PresentationFormat>On-screen Show (4:3)</PresentationFormat>
  <Paragraphs>363</Paragraphs>
  <Slides>41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TRAN MINH TUAN</cp:lastModifiedBy>
  <cp:revision>158</cp:revision>
  <dcterms:created xsi:type="dcterms:W3CDTF">2006-08-16T00:00:00Z</dcterms:created>
  <dcterms:modified xsi:type="dcterms:W3CDTF">2021-12-15T14:23:35Z</dcterms:modified>
</cp:coreProperties>
</file>