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7" r:id="rId18"/>
    <p:sldId id="279" r:id="rId19"/>
    <p:sldId id="282" r:id="rId20"/>
    <p:sldId id="284" r:id="rId21"/>
    <p:sldId id="286" r:id="rId22"/>
  </p:sldIdLst>
  <p:sldSz cx="18288000" cy="10287000"/>
  <p:notesSz cx="6858000" cy="9144000"/>
  <p:embeddedFontLst>
    <p:embeddedFont>
      <p:font typeface="Arimo Bold" charset="0"/>
      <p:regular r:id="rId23"/>
    </p:embeddedFont>
    <p:embeddedFont>
      <p:font typeface="UTM Flavour"/>
      <p:regular r:id="rId24"/>
    </p:embeddedFont>
    <p:embeddedFont>
      <p:font typeface="Noto Serif Display Black"/>
      <p:regular r:id="rId25"/>
    </p:embeddedFont>
    <p:embeddedFont>
      <p:font typeface="DejaVu Serif Bold" charset="0"/>
      <p:regular r:id="rId26"/>
    </p:embeddedFont>
    <p:embeddedFont>
      <p:font typeface="Arimo" charset="0"/>
      <p:regular r:id="rId27"/>
    </p:embeddedFont>
    <p:embeddedFont>
      <p:font typeface="Muli Regular Bold" charset="0"/>
      <p:regular r:id="rId28"/>
    </p:embeddedFont>
    <p:embeddedFont>
      <p:font typeface="DejaVu Serif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3" d="100"/>
          <a:sy n="53" d="100"/>
        </p:scale>
        <p:origin x="-1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31.png"/><Relationship Id="rId4" Type="http://schemas.openxmlformats.org/officeDocument/2006/relationships/image" Target="../media/image50.sv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3" Type="http://schemas.openxmlformats.org/officeDocument/2006/relationships/image" Target="../media/image17.png"/><Relationship Id="rId7" Type="http://schemas.openxmlformats.org/officeDocument/2006/relationships/image" Target="../media/image30.sv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1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757" b="97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5474" y="-289303"/>
            <a:ext cx="793190" cy="8667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4621" y="1837560"/>
            <a:ext cx="1858759" cy="18708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3725597"/>
            <a:ext cx="18288000" cy="4490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2"/>
              </a:lnSpc>
            </a:pPr>
            <a:r>
              <a:rPr lang="en-US" sz="6623">
                <a:solidFill>
                  <a:srgbClr val="1D00AD"/>
                </a:solidFill>
                <a:latin typeface="Noto Serif Display Black"/>
              </a:rPr>
              <a:t>LĨNH VỰC PHÁT TRIỂN NGÔN NGỮ</a:t>
            </a:r>
          </a:p>
          <a:p>
            <a:pPr algn="ctr">
              <a:lnSpc>
                <a:spcPts val="9552"/>
              </a:lnSpc>
            </a:pPr>
            <a:endParaRPr lang="en-US" sz="6623">
              <a:solidFill>
                <a:srgbClr val="1D00AD"/>
              </a:solidFill>
              <a:latin typeface="Noto Serif Display Black"/>
            </a:endParaRPr>
          </a:p>
          <a:p>
            <a:pPr algn="ctr">
              <a:lnSpc>
                <a:spcPts val="9692"/>
              </a:lnSpc>
            </a:pPr>
            <a:r>
              <a:rPr lang="en-US" sz="6923">
                <a:solidFill>
                  <a:srgbClr val="1D00AD"/>
                </a:solidFill>
                <a:latin typeface="Noto Serif Display Black"/>
              </a:rPr>
              <a:t> </a:t>
            </a:r>
          </a:p>
          <a:p>
            <a:pPr algn="ctr">
              <a:lnSpc>
                <a:spcPts val="7032"/>
              </a:lnSpc>
            </a:pPr>
            <a:endParaRPr lang="en-US" sz="6923">
              <a:solidFill>
                <a:srgbClr val="1D00AD"/>
              </a:solidFill>
              <a:latin typeface="Noto Serif Display Bla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134115"/>
            <a:ext cx="18288000" cy="160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A904ED"/>
                </a:solidFill>
                <a:latin typeface="Muli Black Bold"/>
              </a:rPr>
              <a:t>UỶ BAN NHÂN DÂN QUẬN LONG BIÊN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A904ED"/>
                </a:solidFill>
                <a:latin typeface="Muli Black Bold"/>
              </a:rPr>
              <a:t> TRƯỜNG MẦM NON ĐỨC GIANG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5285685"/>
            <a:ext cx="18288000" cy="5379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FF0000"/>
                </a:solidFill>
                <a:latin typeface="UTM Flavour"/>
              </a:rPr>
              <a:t>Truyện: Chim gõ kiến và cây sồi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D00AD"/>
                </a:solidFill>
                <a:latin typeface="UTM Flavour"/>
              </a:rPr>
              <a:t> </a:t>
            </a:r>
          </a:p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1D00AD"/>
                </a:solidFill>
                <a:latin typeface="UTM Flavour"/>
              </a:rPr>
              <a:t>Lứa tuổi: 4-5 Tuổi</a:t>
            </a:r>
          </a:p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1D00AD"/>
                </a:solidFill>
                <a:latin typeface="UTM Flavour"/>
              </a:rPr>
              <a:t> Giáo viên: Nguyễn Thị Hương</a:t>
            </a:r>
          </a:p>
          <a:p>
            <a:pPr algn="ctr">
              <a:lnSpc>
                <a:spcPts val="8259"/>
              </a:lnSpc>
            </a:pPr>
            <a:endParaRPr lang="en-US" sz="5899">
              <a:solidFill>
                <a:srgbClr val="1D00AD"/>
              </a:solidFill>
              <a:latin typeface="UTM Flavou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85236" y="-757252"/>
            <a:ext cx="12369329" cy="12369279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0693" r="-1263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17270" y="274718"/>
            <a:ext cx="9072818" cy="1216929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B7BF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366495" y="-2983896"/>
            <a:ext cx="4453286" cy="445328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794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502676" y="8804440"/>
            <a:ext cx="2965121" cy="2965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EE6DC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09647" y="2597687"/>
            <a:ext cx="7607666" cy="666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97"/>
              </a:lnSpc>
            </a:pPr>
            <a:r>
              <a:rPr lang="en-US" sz="10151">
                <a:solidFill>
                  <a:srgbClr val="FFFFFF"/>
                </a:solidFill>
                <a:latin typeface="Muli Regular Bold"/>
              </a:rPr>
              <a:t>Câu chuyện có những nhân vật nào?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49195" y="4698297"/>
            <a:ext cx="3881838" cy="2179805"/>
            <a:chOff x="0" y="0"/>
            <a:chExt cx="9566737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66737" cy="5372100"/>
            </a:xfrm>
            <a:custGeom>
              <a:avLst/>
              <a:gdLst/>
              <a:ahLst/>
              <a:cxnLst/>
              <a:rect l="l" t="t" r="r" b="b"/>
              <a:pathLst>
                <a:path w="9566737" h="5372100">
                  <a:moveTo>
                    <a:pt x="8016067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8016067" y="5372100"/>
                  </a:lnTo>
                  <a:lnTo>
                    <a:pt x="9566737" y="2686050"/>
                  </a:lnTo>
                  <a:lnTo>
                    <a:pt x="8016067" y="0"/>
                  </a:ln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073160" y="4895703"/>
            <a:ext cx="4233908" cy="168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0"/>
              </a:lnSpc>
            </a:pPr>
            <a:r>
              <a:rPr lang="en-US" sz="4771">
                <a:solidFill>
                  <a:srgbClr val="000000"/>
                </a:solidFill>
                <a:latin typeface="DejaVu Serif Bold"/>
              </a:rPr>
              <a:t>Chim gõ kiến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432716" y="1379088"/>
            <a:ext cx="3024949" cy="1684972"/>
            <a:chOff x="0" y="0"/>
            <a:chExt cx="9644275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44275" cy="5372100"/>
            </a:xfrm>
            <a:custGeom>
              <a:avLst/>
              <a:gdLst/>
              <a:ahLst/>
              <a:cxnLst/>
              <a:rect l="l" t="t" r="r" b="b"/>
              <a:pathLst>
                <a:path w="9644275" h="5372100">
                  <a:moveTo>
                    <a:pt x="80936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8093604" y="5372100"/>
                  </a:lnTo>
                  <a:lnTo>
                    <a:pt x="9644275" y="2686050"/>
                  </a:lnTo>
                  <a:lnTo>
                    <a:pt x="8093604" y="0"/>
                  </a:ln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614617" y="1715891"/>
            <a:ext cx="4661148" cy="90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Cây sồi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06" b="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61967" y="722972"/>
            <a:ext cx="5406088" cy="4420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6"/>
              </a:lnSpc>
              <a:spcBef>
                <a:spcPct val="0"/>
              </a:spcBef>
            </a:pPr>
            <a:r>
              <a:rPr lang="en-US" sz="8383">
                <a:solidFill>
                  <a:srgbClr val="000000"/>
                </a:solidFill>
                <a:latin typeface="UTM Flavour"/>
              </a:rPr>
              <a:t>Cây sồi là nhân vật thế nào?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89223" y="-119262"/>
            <a:ext cx="1956588" cy="19210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59804" y="-1479901"/>
            <a:ext cx="3448202" cy="344820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50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148052" y="-386646"/>
            <a:ext cx="1261691" cy="126169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86D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99813" y="6889914"/>
            <a:ext cx="1166441" cy="116644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3628" t="14778" r="3864" b="19460"/>
          <a:stretch>
            <a:fillRect/>
          </a:stretch>
        </p:blipFill>
        <p:spPr>
          <a:xfrm>
            <a:off x="5035761" y="639661"/>
            <a:ext cx="12727976" cy="90076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12805" y="1854001"/>
            <a:ext cx="4932186" cy="6657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6283">
                <a:solidFill>
                  <a:srgbClr val="000000"/>
                </a:solidFill>
                <a:latin typeface="UTM Flavour"/>
              </a:rPr>
              <a:t>cây sồi rất to khỏe nhưng kiêu ngạo về vóc dáng và sức mạnh của mình.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89223" y="-119262"/>
            <a:ext cx="1956588" cy="19210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59804" y="-1479901"/>
            <a:ext cx="3448202" cy="344820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50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148052" y="-386646"/>
            <a:ext cx="1261691" cy="126169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86D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99813" y="6889914"/>
            <a:ext cx="1166441" cy="116644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3628" t="14778" r="3864" b="19460"/>
          <a:stretch>
            <a:fillRect/>
          </a:stretch>
        </p:blipFill>
        <p:spPr>
          <a:xfrm>
            <a:off x="5035761" y="639661"/>
            <a:ext cx="12727976" cy="90076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33058" y="3052607"/>
            <a:ext cx="5068819" cy="4420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6"/>
              </a:lnSpc>
              <a:spcBef>
                <a:spcPct val="0"/>
              </a:spcBef>
            </a:pPr>
            <a:r>
              <a:rPr lang="en-US" sz="8383">
                <a:solidFill>
                  <a:srgbClr val="000000"/>
                </a:solidFill>
                <a:latin typeface="UTM Flavour"/>
              </a:rPr>
              <a:t> Cây sồi chỉ thích kết bạn với ai 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357669"/>
            <a:ext cx="11145090" cy="1114504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9376739">
            <a:off x="2575260" y="8882112"/>
            <a:ext cx="4196783" cy="214417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446648" y="3736586"/>
            <a:ext cx="12841352" cy="253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6"/>
              </a:lnSpc>
              <a:spcBef>
                <a:spcPct val="0"/>
              </a:spcBef>
            </a:pPr>
            <a:r>
              <a:rPr lang="en-US" sz="7283">
                <a:solidFill>
                  <a:srgbClr val="1D00AD"/>
                </a:solidFill>
                <a:latin typeface="UTM Flavour"/>
              </a:rPr>
              <a:t>Cây sồi có thích kết bạn với chim gõ kiến không ? vì sao?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9194407" cy="9954575"/>
            <a:chOff x="0" y="0"/>
            <a:chExt cx="12259210" cy="1327276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259210" cy="13272766"/>
            </a:xfrm>
            <a:prstGeom prst="rect">
              <a:avLst/>
            </a:prstGeom>
          </p:spPr>
        </p:pic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01820" y="101491"/>
              <a:ext cx="12055569" cy="13069784"/>
              <a:chOff x="0" y="0"/>
              <a:chExt cx="585724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85724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857240" h="6350000">
                    <a:moveTo>
                      <a:pt x="2928620" y="0"/>
                    </a:moveTo>
                    <a:lnTo>
                      <a:pt x="2928620" y="0"/>
                    </a:lnTo>
                    <a:cubicBezTo>
                      <a:pt x="4546600" y="0"/>
                      <a:pt x="5857240" y="1310640"/>
                      <a:pt x="5857240" y="2928620"/>
                    </a:cubicBezTo>
                    <a:lnTo>
                      <a:pt x="5857240" y="6350000"/>
                    </a:lnTo>
                    <a:lnTo>
                      <a:pt x="5857240" y="6350000"/>
                    </a:lnTo>
                    <a:lnTo>
                      <a:pt x="0" y="6350000"/>
                    </a:lnTo>
                    <a:lnTo>
                      <a:pt x="0" y="6350000"/>
                    </a:lnTo>
                    <a:lnTo>
                      <a:pt x="0" y="2928620"/>
                    </a:lnTo>
                    <a:cubicBezTo>
                      <a:pt x="0" y="1310640"/>
                      <a:pt x="1310640" y="0"/>
                      <a:pt x="292862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34321" r="-34321"/>
                </a:stretch>
              </a:blipFill>
            </p:spPr>
          </p:sp>
        </p:grpSp>
      </p:grpSp>
      <p:sp>
        <p:nvSpPr>
          <p:cNvPr id="6" name="TextBox 6"/>
          <p:cNvSpPr txBox="1"/>
          <p:nvPr/>
        </p:nvSpPr>
        <p:spPr>
          <a:xfrm>
            <a:off x="11077985" y="2116542"/>
            <a:ext cx="5772084" cy="562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6"/>
              </a:lnSpc>
              <a:spcBef>
                <a:spcPct val="0"/>
              </a:spcBef>
            </a:pPr>
            <a:r>
              <a:rPr lang="en-US" sz="7983">
                <a:solidFill>
                  <a:srgbClr val="1D00AD"/>
                </a:solidFill>
                <a:latin typeface="UTM Flavour"/>
              </a:rPr>
              <a:t>Chim gõ kiến xấu xí nên cây sồi không muốn kết bạn</a:t>
            </a:r>
            <a:r>
              <a:rPr lang="en-US" sz="7983">
                <a:solidFill>
                  <a:srgbClr val="000000"/>
                </a:solidFill>
                <a:latin typeface="UTM Flavour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6152" y="1856745"/>
            <a:ext cx="6079448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36"/>
              </a:lnSpc>
              <a:spcBef>
                <a:spcPct val="0"/>
              </a:spcBef>
            </a:pP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Chuyện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 </a:t>
            </a: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gì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 </a:t>
            </a: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xẩy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 </a:t>
            </a: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ra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 </a:t>
            </a: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với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 </a:t>
            </a: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cây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 </a:t>
            </a: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sồi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 </a:t>
            </a:r>
            <a:r>
              <a:rPr lang="en-US" sz="8383" dirty="0" err="1">
                <a:solidFill>
                  <a:srgbClr val="1D00AD"/>
                </a:solidFill>
                <a:latin typeface="UTM Flavour"/>
              </a:rPr>
              <a:t>vậy</a:t>
            </a:r>
            <a:r>
              <a:rPr lang="en-US" sz="8383" dirty="0">
                <a:solidFill>
                  <a:srgbClr val="1D00AD"/>
                </a:solidFill>
                <a:latin typeface="UTM Flavour"/>
              </a:rPr>
              <a:t>?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5511"/>
            <a:ext cx="10591800" cy="1059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5" b="31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530605" y="8078440"/>
            <a:ext cx="3556996" cy="323363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622993" y="8078440"/>
            <a:ext cx="4704784" cy="3651320"/>
            <a:chOff x="0" y="0"/>
            <a:chExt cx="6273045" cy="486842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9376739">
              <a:off x="338668" y="1004764"/>
              <a:ext cx="5595710" cy="285889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28858" y="-3641329"/>
            <a:ext cx="7117197" cy="6481739"/>
            <a:chOff x="0" y="0"/>
            <a:chExt cx="9489596" cy="864231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6422398">
              <a:off x="1435373" y="372822"/>
              <a:ext cx="6618850" cy="7896676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042306" y="6974085"/>
            <a:ext cx="7129925" cy="293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6"/>
              </a:lnSpc>
              <a:spcBef>
                <a:spcPct val="0"/>
              </a:spcBef>
            </a:pPr>
            <a:r>
              <a:rPr lang="en-US" sz="8383">
                <a:solidFill>
                  <a:srgbClr val="1D00AD"/>
                </a:solidFill>
                <a:latin typeface="UTM Flavour"/>
              </a:rPr>
              <a:t>cây sồi đã nghĩ tới ai?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36870" y="-1973759"/>
            <a:ext cx="14234519" cy="142345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598933"/>
            <a:ext cx="7492149" cy="6488900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D63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33022" y="3597530"/>
            <a:ext cx="6083504" cy="293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36"/>
              </a:lnSpc>
              <a:spcBef>
                <a:spcPct val="0"/>
              </a:spcBef>
            </a:pPr>
            <a:r>
              <a:rPr lang="en-US" sz="8383">
                <a:solidFill>
                  <a:srgbClr val="1D00AD"/>
                </a:solidFill>
                <a:latin typeface="UTM Flavour"/>
              </a:rPr>
              <a:t>Cây sồi hiểu ra điều gì?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474" b="1147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23673" y="1516082"/>
            <a:ext cx="16035627" cy="883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DejaVu Serif Bold"/>
              </a:rPr>
              <a:t>1. Kiến thức: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DejaVu Serif"/>
              </a:rPr>
              <a:t>- Trẻ nhớ tên truyện, các nhân vật trong truyện.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DejaVu Serif"/>
              </a:rPr>
              <a:t>- Trẻ hiểu nội dung truyện, trẻ biết được cây xanh tốt cần sự giúp đỡ của một số loại chim hàng ngày bắt sâu,... 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Arimo Bold"/>
              </a:rPr>
              <a:t>2. Kỹ năng: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DejaVu Serif"/>
              </a:rPr>
              <a:t>- Trẻ trả lời đúng, đủ câu, rõ ràng, mạch lạc.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Arimo"/>
              </a:rPr>
              <a:t>- Trẻ thể hiện giọng nói, điệu bộ của các nhân vật.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Arimo Bold"/>
              </a:rPr>
              <a:t>3. Thái độ: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DejaVu Serif"/>
              </a:rPr>
              <a:t>- Trẻ hứng thú , tích cực tham gia vào các hoạt động. </a:t>
            </a:r>
          </a:p>
          <a:p>
            <a:pPr>
              <a:lnSpc>
                <a:spcPts val="5987"/>
              </a:lnSpc>
            </a:pPr>
            <a:r>
              <a:rPr lang="en-US" sz="4276">
                <a:solidFill>
                  <a:srgbClr val="1D00AD"/>
                </a:solidFill>
                <a:latin typeface="Arimo"/>
              </a:rPr>
              <a:t>- Luôn khiêm tốn, biết yêu thương và không kiêu căng với bạn bè</a:t>
            </a:r>
          </a:p>
          <a:p>
            <a:pPr>
              <a:lnSpc>
                <a:spcPts val="3604"/>
              </a:lnSpc>
            </a:pPr>
            <a:endParaRPr lang="en-US" sz="4276">
              <a:solidFill>
                <a:srgbClr val="1D00AD"/>
              </a:solidFill>
              <a:latin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365500" y="-1222421"/>
            <a:ext cx="10417299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dirty="0"/>
          </a:p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1D00AD"/>
                </a:solidFill>
                <a:latin typeface="DejaVu Serif Bold"/>
              </a:rPr>
              <a:t>MỤC ĐÍCH – YÊU CẦU</a:t>
            </a:r>
          </a:p>
          <a:p>
            <a:pPr algn="ctr">
              <a:lnSpc>
                <a:spcPts val="8400"/>
              </a:lnSpc>
            </a:pPr>
            <a:endParaRPr lang="en-US" sz="6000" dirty="0">
              <a:solidFill>
                <a:srgbClr val="1D00AD"/>
              </a:solidFill>
              <a:latin typeface="DejaVu Serif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10194" y="3543293"/>
            <a:ext cx="14843974" cy="516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4"/>
              </a:lnSpc>
              <a:spcBef>
                <a:spcPct val="0"/>
              </a:spcBef>
            </a:pPr>
            <a:r>
              <a:rPr lang="en-US" sz="7331">
                <a:solidFill>
                  <a:srgbClr val="1D00AD"/>
                </a:solidFill>
                <a:latin typeface="UTM Flavour"/>
              </a:rPr>
              <a:t> Qua câu chuyện cũng nhắc nhở chúng mình rằng khi chúng mình chơi với các bạn chúng mình phải đoàn kết và yêu thương, giúp đỡ nhau.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122315"/>
            <a:ext cx="16230600" cy="60423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332" b="313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71376" y="285750"/>
            <a:ext cx="7583191" cy="948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15"/>
              </a:lnSpc>
            </a:pPr>
            <a:r>
              <a:rPr lang="en-US" sz="11582">
                <a:solidFill>
                  <a:srgbClr val="FF0000"/>
                </a:solidFill>
                <a:latin typeface="UTM Flavour"/>
              </a:rPr>
              <a:t>Câu đố</a:t>
            </a:r>
          </a:p>
          <a:p>
            <a:pPr algn="ctr">
              <a:lnSpc>
                <a:spcPts val="11736"/>
              </a:lnSpc>
            </a:pPr>
            <a:r>
              <a:rPr lang="en-US" sz="8383">
                <a:solidFill>
                  <a:srgbClr val="1D00AD"/>
                </a:solidFill>
                <a:latin typeface="UTM Flavour"/>
              </a:rPr>
              <a:t>Mỏ cứng như dùi</a:t>
            </a:r>
          </a:p>
          <a:p>
            <a:pPr algn="ctr">
              <a:lnSpc>
                <a:spcPts val="11736"/>
              </a:lnSpc>
            </a:pPr>
            <a:r>
              <a:rPr lang="en-US" sz="8383">
                <a:solidFill>
                  <a:srgbClr val="1D00AD"/>
                </a:solidFill>
                <a:latin typeface="UTM Flavour"/>
              </a:rPr>
              <a:t>Gõ luôn không mỏi</a:t>
            </a:r>
          </a:p>
          <a:p>
            <a:pPr algn="ctr">
              <a:lnSpc>
                <a:spcPts val="11736"/>
              </a:lnSpc>
            </a:pPr>
            <a:r>
              <a:rPr lang="en-US" sz="8383">
                <a:solidFill>
                  <a:srgbClr val="1D00AD"/>
                </a:solidFill>
                <a:latin typeface="UTM Flavour"/>
              </a:rPr>
              <a:t>Cây nào sâu đục</a:t>
            </a:r>
          </a:p>
          <a:p>
            <a:pPr algn="ctr">
              <a:lnSpc>
                <a:spcPts val="11736"/>
              </a:lnSpc>
            </a:pPr>
            <a:r>
              <a:rPr lang="en-US" sz="8383">
                <a:solidFill>
                  <a:srgbClr val="1D00AD"/>
                </a:solidFill>
                <a:latin typeface="UTM Flavour"/>
              </a:rPr>
              <a:t>Có tôi có tôi</a:t>
            </a:r>
          </a:p>
          <a:p>
            <a:pPr algn="ctr">
              <a:lnSpc>
                <a:spcPts val="11736"/>
              </a:lnSpc>
              <a:spcBef>
                <a:spcPct val="0"/>
              </a:spcBef>
            </a:pPr>
            <a:r>
              <a:rPr lang="en-US" sz="8383">
                <a:solidFill>
                  <a:srgbClr val="000000"/>
                </a:solidFill>
                <a:latin typeface="UTM Flavour"/>
              </a:rPr>
              <a:t>Là con chim gì?</a:t>
            </a:r>
            <a:r>
              <a:rPr lang="en-US" sz="8383">
                <a:solidFill>
                  <a:srgbClr val="1D00AD"/>
                </a:solidFill>
                <a:latin typeface="UTM Flavour"/>
              </a:rPr>
              <a:t> 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122" b="10360"/>
          <a:stretch>
            <a:fillRect/>
          </a:stretch>
        </p:blipFill>
        <p:spPr>
          <a:xfrm>
            <a:off x="10964213" y="4519127"/>
            <a:ext cx="7323787" cy="63183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70197" y="0"/>
            <a:ext cx="1517803" cy="15276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7054" y="0"/>
            <a:ext cx="9615496" cy="9615496"/>
            <a:chOff x="0" y="0"/>
            <a:chExt cx="12820661" cy="128206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2820661" cy="12820661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128444" y="128469"/>
              <a:ext cx="12563774" cy="12563724"/>
              <a:chOff x="0" y="0"/>
              <a:chExt cx="6350000" cy="63499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6326" r="-16326"/>
                </a:stretch>
              </a:blip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0906668" y="3079621"/>
            <a:ext cx="7629141" cy="3456254"/>
            <a:chOff x="0" y="0"/>
            <a:chExt cx="15320880" cy="6940868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5176101" cy="6796088"/>
            </a:xfrm>
            <a:custGeom>
              <a:avLst/>
              <a:gdLst/>
              <a:ahLst/>
              <a:cxnLst/>
              <a:rect l="l" t="t" r="r" b="b"/>
              <a:pathLst>
                <a:path w="15176101" h="6796088">
                  <a:moveTo>
                    <a:pt x="0" y="0"/>
                  </a:moveTo>
                  <a:lnTo>
                    <a:pt x="15176101" y="0"/>
                  </a:lnTo>
                  <a:lnTo>
                    <a:pt x="15176101" y="6796088"/>
                  </a:lnTo>
                  <a:lnTo>
                    <a:pt x="0" y="6796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9C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320880" cy="6940868"/>
            </a:xfrm>
            <a:custGeom>
              <a:avLst/>
              <a:gdLst/>
              <a:ahLst/>
              <a:cxnLst/>
              <a:rect l="l" t="t" r="r" b="b"/>
              <a:pathLst>
                <a:path w="15320880" h="6940868">
                  <a:moveTo>
                    <a:pt x="15176100" y="6796088"/>
                  </a:moveTo>
                  <a:lnTo>
                    <a:pt x="15320880" y="6796088"/>
                  </a:lnTo>
                  <a:lnTo>
                    <a:pt x="15320880" y="6940868"/>
                  </a:lnTo>
                  <a:lnTo>
                    <a:pt x="15176100" y="6940868"/>
                  </a:lnTo>
                  <a:lnTo>
                    <a:pt x="15176100" y="67960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796088"/>
                  </a:lnTo>
                  <a:lnTo>
                    <a:pt x="0" y="6796088"/>
                  </a:lnTo>
                  <a:lnTo>
                    <a:pt x="0" y="144780"/>
                  </a:lnTo>
                  <a:close/>
                  <a:moveTo>
                    <a:pt x="0" y="6796088"/>
                  </a:moveTo>
                  <a:lnTo>
                    <a:pt x="144780" y="6796088"/>
                  </a:lnTo>
                  <a:lnTo>
                    <a:pt x="144780" y="6940868"/>
                  </a:lnTo>
                  <a:lnTo>
                    <a:pt x="0" y="6940868"/>
                  </a:lnTo>
                  <a:lnTo>
                    <a:pt x="0" y="6796088"/>
                  </a:lnTo>
                  <a:close/>
                  <a:moveTo>
                    <a:pt x="15176100" y="144780"/>
                  </a:moveTo>
                  <a:lnTo>
                    <a:pt x="15320880" y="144780"/>
                  </a:lnTo>
                  <a:lnTo>
                    <a:pt x="15320880" y="6796088"/>
                  </a:lnTo>
                  <a:lnTo>
                    <a:pt x="15176100" y="6796088"/>
                  </a:lnTo>
                  <a:lnTo>
                    <a:pt x="15176100" y="144780"/>
                  </a:lnTo>
                  <a:close/>
                  <a:moveTo>
                    <a:pt x="144780" y="6796088"/>
                  </a:moveTo>
                  <a:lnTo>
                    <a:pt x="15176100" y="6796088"/>
                  </a:lnTo>
                  <a:lnTo>
                    <a:pt x="15176100" y="6940868"/>
                  </a:lnTo>
                  <a:lnTo>
                    <a:pt x="144780" y="6940868"/>
                  </a:lnTo>
                  <a:lnTo>
                    <a:pt x="144780" y="6796088"/>
                  </a:lnTo>
                  <a:close/>
                  <a:moveTo>
                    <a:pt x="15176100" y="0"/>
                  </a:moveTo>
                  <a:lnTo>
                    <a:pt x="15320880" y="0"/>
                  </a:lnTo>
                  <a:lnTo>
                    <a:pt x="15320880" y="144780"/>
                  </a:lnTo>
                  <a:lnTo>
                    <a:pt x="15176100" y="144780"/>
                  </a:lnTo>
                  <a:lnTo>
                    <a:pt x="151761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176100" y="0"/>
                  </a:lnTo>
                  <a:lnTo>
                    <a:pt x="151761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1655082" y="3694474"/>
            <a:ext cx="6132314" cy="15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6"/>
              </a:lnSpc>
              <a:spcBef>
                <a:spcPct val="0"/>
              </a:spcBef>
            </a:pPr>
            <a:r>
              <a:rPr lang="en-US" sz="9283">
                <a:solidFill>
                  <a:srgbClr val="FF0000"/>
                </a:solidFill>
                <a:latin typeface="UTM Flavour"/>
              </a:rPr>
              <a:t>Chim gõ kiến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54558" y="0"/>
            <a:ext cx="1533442" cy="15434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36" b="301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31598" y="1314229"/>
            <a:ext cx="7073708" cy="7658542"/>
            <a:chOff x="0" y="0"/>
            <a:chExt cx="9431611" cy="10211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431611" cy="10211390"/>
            </a:xfrm>
            <a:prstGeom prst="rect">
              <a:avLst/>
            </a:prstGeom>
          </p:spPr>
        </p:pic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78335" y="78082"/>
              <a:ext cx="9274940" cy="10055226"/>
              <a:chOff x="0" y="0"/>
              <a:chExt cx="585724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85724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857240" h="6350000">
                    <a:moveTo>
                      <a:pt x="2928620" y="0"/>
                    </a:moveTo>
                    <a:lnTo>
                      <a:pt x="2928620" y="0"/>
                    </a:lnTo>
                    <a:cubicBezTo>
                      <a:pt x="4546600" y="0"/>
                      <a:pt x="5857240" y="1310640"/>
                      <a:pt x="5857240" y="2928620"/>
                    </a:cubicBezTo>
                    <a:lnTo>
                      <a:pt x="5857240" y="6350000"/>
                    </a:lnTo>
                    <a:lnTo>
                      <a:pt x="5857240" y="6350000"/>
                    </a:lnTo>
                    <a:lnTo>
                      <a:pt x="0" y="6350000"/>
                    </a:lnTo>
                    <a:lnTo>
                      <a:pt x="0" y="6350000"/>
                    </a:lnTo>
                    <a:lnTo>
                      <a:pt x="0" y="2928620"/>
                    </a:lnTo>
                    <a:cubicBezTo>
                      <a:pt x="0" y="1310640"/>
                      <a:pt x="1310640" y="0"/>
                      <a:pt x="292862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4321" r="-34321"/>
                </a:stretch>
              </a:blip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028700" y="0"/>
            <a:ext cx="8115300" cy="2502474"/>
            <a:chOff x="0" y="0"/>
            <a:chExt cx="16297188" cy="5025482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16152409" cy="4880702"/>
            </a:xfrm>
            <a:custGeom>
              <a:avLst/>
              <a:gdLst/>
              <a:ahLst/>
              <a:cxnLst/>
              <a:rect l="l" t="t" r="r" b="b"/>
              <a:pathLst>
                <a:path w="16152409" h="4880702">
                  <a:moveTo>
                    <a:pt x="0" y="0"/>
                  </a:moveTo>
                  <a:lnTo>
                    <a:pt x="16152409" y="0"/>
                  </a:lnTo>
                  <a:lnTo>
                    <a:pt x="16152409" y="4880702"/>
                  </a:lnTo>
                  <a:lnTo>
                    <a:pt x="0" y="48807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9C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6297188" cy="5025482"/>
            </a:xfrm>
            <a:custGeom>
              <a:avLst/>
              <a:gdLst/>
              <a:ahLst/>
              <a:cxnLst/>
              <a:rect l="l" t="t" r="r" b="b"/>
              <a:pathLst>
                <a:path w="16297188" h="5025482">
                  <a:moveTo>
                    <a:pt x="16152408" y="4880702"/>
                  </a:moveTo>
                  <a:lnTo>
                    <a:pt x="16297188" y="4880702"/>
                  </a:lnTo>
                  <a:lnTo>
                    <a:pt x="16297188" y="5025482"/>
                  </a:lnTo>
                  <a:lnTo>
                    <a:pt x="16152408" y="5025482"/>
                  </a:lnTo>
                  <a:lnTo>
                    <a:pt x="16152408" y="48807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880702"/>
                  </a:lnTo>
                  <a:lnTo>
                    <a:pt x="0" y="4880702"/>
                  </a:lnTo>
                  <a:lnTo>
                    <a:pt x="0" y="144780"/>
                  </a:lnTo>
                  <a:close/>
                  <a:moveTo>
                    <a:pt x="0" y="4880702"/>
                  </a:moveTo>
                  <a:lnTo>
                    <a:pt x="144780" y="4880702"/>
                  </a:lnTo>
                  <a:lnTo>
                    <a:pt x="144780" y="5025482"/>
                  </a:lnTo>
                  <a:lnTo>
                    <a:pt x="0" y="5025482"/>
                  </a:lnTo>
                  <a:lnTo>
                    <a:pt x="0" y="4880702"/>
                  </a:lnTo>
                  <a:close/>
                  <a:moveTo>
                    <a:pt x="16152408" y="144780"/>
                  </a:moveTo>
                  <a:lnTo>
                    <a:pt x="16297188" y="144780"/>
                  </a:lnTo>
                  <a:lnTo>
                    <a:pt x="16297188" y="4880702"/>
                  </a:lnTo>
                  <a:lnTo>
                    <a:pt x="16152408" y="4880702"/>
                  </a:lnTo>
                  <a:lnTo>
                    <a:pt x="16152408" y="144780"/>
                  </a:lnTo>
                  <a:close/>
                  <a:moveTo>
                    <a:pt x="144780" y="4880702"/>
                  </a:moveTo>
                  <a:lnTo>
                    <a:pt x="16152408" y="4880702"/>
                  </a:lnTo>
                  <a:lnTo>
                    <a:pt x="16152408" y="5025482"/>
                  </a:lnTo>
                  <a:lnTo>
                    <a:pt x="144780" y="5025482"/>
                  </a:lnTo>
                  <a:lnTo>
                    <a:pt x="144780" y="4880702"/>
                  </a:lnTo>
                  <a:close/>
                  <a:moveTo>
                    <a:pt x="16152408" y="0"/>
                  </a:moveTo>
                  <a:lnTo>
                    <a:pt x="16297188" y="0"/>
                  </a:lnTo>
                  <a:lnTo>
                    <a:pt x="16297188" y="144780"/>
                  </a:lnTo>
                  <a:lnTo>
                    <a:pt x="16152408" y="144780"/>
                  </a:lnTo>
                  <a:lnTo>
                    <a:pt x="1615240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152408" y="0"/>
                  </a:lnTo>
                  <a:lnTo>
                    <a:pt x="1615240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99810" y="3455529"/>
            <a:ext cx="6136537" cy="6136537"/>
            <a:chOff x="0" y="0"/>
            <a:chExt cx="8182049" cy="818204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182049" cy="818204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30496" y="130512"/>
              <a:ext cx="7921057" cy="7921025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6666" r="-16666"/>
                </a:stretch>
              </a:blipFill>
            </p:spPr>
          </p:sp>
        </p:grpSp>
      </p:grpSp>
      <p:sp>
        <p:nvSpPr>
          <p:cNvPr id="15" name="TextBox 15"/>
          <p:cNvSpPr txBox="1"/>
          <p:nvPr/>
        </p:nvSpPr>
        <p:spPr>
          <a:xfrm>
            <a:off x="1299810" y="256378"/>
            <a:ext cx="7334246" cy="205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6"/>
              </a:lnSpc>
              <a:spcBef>
                <a:spcPct val="0"/>
              </a:spcBef>
            </a:pPr>
            <a:r>
              <a:rPr lang="en-US" sz="5904">
                <a:solidFill>
                  <a:srgbClr val="FF0000"/>
                </a:solidFill>
                <a:latin typeface="UTM Flavour"/>
              </a:rPr>
              <a:t>Chim gõ kiến chăm chỉ bắt sâu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754759" y="0"/>
            <a:ext cx="1533241" cy="15432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6479" y="-100611"/>
            <a:ext cx="18850391" cy="105904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50882" y="-2271318"/>
            <a:ext cx="29789763" cy="14931907"/>
            <a:chOff x="0" y="0"/>
            <a:chExt cx="39719685" cy="1990921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909210" cy="199092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495" b="144"/>
            <a:stretch>
              <a:fillRect/>
            </a:stretch>
          </p:blipFill>
          <p:spPr>
            <a:xfrm>
              <a:off x="19909210" y="0"/>
              <a:ext cx="19810475" cy="19880428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9444" y="769721"/>
            <a:ext cx="2714099" cy="14758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01151" y="8586510"/>
            <a:ext cx="4615570" cy="2509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6000" y="3165718"/>
            <a:ext cx="128016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ctr">
              <a:lnSpc>
                <a:spcPts val="11736"/>
              </a:lnSpc>
              <a:spcBef>
                <a:spcPct val="0"/>
              </a:spcBef>
              <a:buFontTx/>
              <a:buChar char="-"/>
            </a:pP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Cô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kể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truyện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</a:p>
          <a:p>
            <a:pPr marL="1143000" indent="-1143000" algn="ctr">
              <a:lnSpc>
                <a:spcPts val="11736"/>
              </a:lnSpc>
              <a:spcBef>
                <a:spcPct val="0"/>
              </a:spcBef>
              <a:buFontTx/>
              <a:buChar char="-"/>
            </a:pP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“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Chim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gõ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Kiến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và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cây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 </a:t>
            </a:r>
            <a:r>
              <a:rPr lang="en-US" sz="8383" dirty="0" err="1" smtClean="0">
                <a:solidFill>
                  <a:srgbClr val="000000"/>
                </a:solidFill>
                <a:latin typeface="UTM Flavour"/>
              </a:rPr>
              <a:t>sồi</a:t>
            </a:r>
            <a:r>
              <a:rPr lang="en-US" sz="8383" dirty="0" smtClean="0">
                <a:solidFill>
                  <a:srgbClr val="000000"/>
                </a:solidFill>
                <a:latin typeface="UTM Flavour"/>
              </a:rPr>
              <a:t>”</a:t>
            </a:r>
            <a:endParaRPr lang="en-US" sz="8383" dirty="0">
              <a:solidFill>
                <a:srgbClr val="000000"/>
              </a:solidFill>
              <a:latin typeface="UTM Flavou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2" r="2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971" r="274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7226238"/>
            <a:ext cx="1642592" cy="362821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06773" y="2135511"/>
            <a:ext cx="6034846" cy="7028408"/>
            <a:chOff x="0" y="0"/>
            <a:chExt cx="13561060" cy="15793720"/>
          </a:xfrm>
        </p:grpSpPr>
        <p:sp>
          <p:nvSpPr>
            <p:cNvPr id="5" name="Freeform 5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516242">
            <a:off x="15163354" y="3998644"/>
            <a:ext cx="2234256" cy="5163197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45637" y="2135511"/>
            <a:ext cx="6034846" cy="7028408"/>
            <a:chOff x="0" y="0"/>
            <a:chExt cx="13561060" cy="15793720"/>
          </a:xfrm>
        </p:grpSpPr>
        <p:sp>
          <p:nvSpPr>
            <p:cNvPr id="9" name="Freeform 9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8"/>
              <a:stretch>
                <a:fillRect l="-11016" r="-1101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5"/>
              <a:stretch>
                <a:fillRect t="-144" b="-144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968970" y="-785408"/>
            <a:ext cx="1780014" cy="39317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36765" y="-601933"/>
            <a:ext cx="1569063" cy="21414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286413">
            <a:off x="14807739" y="8001426"/>
            <a:ext cx="1530960" cy="9143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00655">
            <a:off x="15451434" y="9830853"/>
            <a:ext cx="4117487" cy="245905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100710">
            <a:off x="1005254" y="2486129"/>
            <a:ext cx="8911229" cy="4617671"/>
            <a:chOff x="0" y="0"/>
            <a:chExt cx="2354406" cy="78394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4406" cy="783942"/>
            </a:xfrm>
            <a:custGeom>
              <a:avLst/>
              <a:gdLst/>
              <a:ahLst/>
              <a:cxnLst/>
              <a:rect l="l" t="t" r="r" b="b"/>
              <a:pathLst>
                <a:path w="2354406" h="783942">
                  <a:moveTo>
                    <a:pt x="0" y="0"/>
                  </a:moveTo>
                  <a:lnTo>
                    <a:pt x="2354406" y="0"/>
                  </a:lnTo>
                  <a:lnTo>
                    <a:pt x="2354406" y="783942"/>
                  </a:lnTo>
                  <a:lnTo>
                    <a:pt x="0" y="783942"/>
                  </a:lnTo>
                  <a:close/>
                </a:path>
              </a:pathLst>
            </a:custGeom>
            <a:solidFill>
              <a:srgbClr val="FCE8D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675566" y="6158180"/>
            <a:ext cx="427771" cy="52003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-105325">
            <a:off x="1246638" y="4632410"/>
            <a:ext cx="8513623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Cô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vừa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kể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chuyện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? </a:t>
            </a:r>
            <a:endParaRPr lang="en-US" sz="4800" dirty="0" smtClean="0">
              <a:solidFill>
                <a:srgbClr val="000000"/>
              </a:solidFill>
              <a:latin typeface="DejaVu Serif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89162">
            <a:off x="9360959" y="9458372"/>
            <a:ext cx="2194524" cy="19750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3746" y="1028700"/>
            <a:ext cx="8495519" cy="8463951"/>
            <a:chOff x="0" y="0"/>
            <a:chExt cx="11327359" cy="112852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6958152">
              <a:off x="975748" y="2622049"/>
              <a:ext cx="7900329" cy="711029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577480">
              <a:off x="2063554" y="1738587"/>
              <a:ext cx="7900329" cy="711029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4295" r="1424" b="6843"/>
          <a:stretch>
            <a:fillRect/>
          </a:stretch>
        </p:blipFill>
        <p:spPr>
          <a:xfrm>
            <a:off x="0" y="0"/>
            <a:ext cx="12409119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872419" y="3412256"/>
            <a:ext cx="5786675" cy="97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7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2409119" y="2237105"/>
            <a:ext cx="5878881" cy="471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7"/>
              </a:lnSpc>
            </a:pPr>
            <a:endParaRPr/>
          </a:p>
          <a:p>
            <a:pPr algn="ctr">
              <a:lnSpc>
                <a:spcPts val="12517"/>
              </a:lnSpc>
              <a:spcBef>
                <a:spcPct val="0"/>
              </a:spcBef>
            </a:pPr>
            <a:r>
              <a:rPr lang="en-US" sz="8940">
                <a:solidFill>
                  <a:srgbClr val="000000"/>
                </a:solidFill>
                <a:latin typeface="UTM Flavour"/>
              </a:rPr>
              <a:t>Chim gõ kiến và cây sồi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t="1617" b="1617"/>
          <a:stretch>
            <a:fillRect/>
          </a:stretch>
        </p:blipFill>
        <p:spPr>
          <a:xfrm>
            <a:off x="16748881" y="93270"/>
            <a:ext cx="1539119" cy="14990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343</Words>
  <Application>Microsoft Office PowerPoint</Application>
  <PresentationFormat>Custom</PresentationFormat>
  <Paragraphs>45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Muli Black Bold</vt:lpstr>
      <vt:lpstr>Arimo Bold</vt:lpstr>
      <vt:lpstr>UTM Flavour</vt:lpstr>
      <vt:lpstr>Noto Serif Display Black</vt:lpstr>
      <vt:lpstr>DejaVu Serif Bold</vt:lpstr>
      <vt:lpstr>Arimo</vt:lpstr>
      <vt:lpstr>Muli Regular Bold</vt:lpstr>
      <vt:lpstr>DejaVu Serif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TruyÊn"Chim gõ kiến và cây sồi </dc:title>
  <cp:lastModifiedBy>Admin</cp:lastModifiedBy>
  <cp:revision>4</cp:revision>
  <dcterms:created xsi:type="dcterms:W3CDTF">2006-08-16T00:00:00Z</dcterms:created>
  <dcterms:modified xsi:type="dcterms:W3CDTF">2022-01-03T04:43:06Z</dcterms:modified>
  <dc:identifier>DAEy3sQ4c7Q</dc:identifier>
</cp:coreProperties>
</file>