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57" r:id="rId5"/>
    <p:sldId id="258" r:id="rId6"/>
    <p:sldId id="274" r:id="rId7"/>
    <p:sldId id="276" r:id="rId8"/>
    <p:sldId id="277" r:id="rId9"/>
    <p:sldId id="278" r:id="rId10"/>
    <p:sldId id="279" r:id="rId11"/>
    <p:sldId id="280" r:id="rId12"/>
    <p:sldId id="281" r:id="rId13"/>
    <p:sldId id="282" r:id="rId14"/>
    <p:sldId id="259" r:id="rId15"/>
    <p:sldId id="283" r:id="rId16"/>
    <p:sldId id="260" r:id="rId17"/>
    <p:sldId id="266" r:id="rId18"/>
    <p:sldId id="284" r:id="rId19"/>
    <p:sldId id="269" r:id="rId20"/>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2DFF"/>
    <a:srgbClr val="3D7AF5"/>
    <a:srgbClr val="0A00DA"/>
    <a:srgbClr val="12018D"/>
    <a:srgbClr val="99C9F1"/>
    <a:srgbClr val="6595F5"/>
    <a:srgbClr val="948FFF"/>
    <a:srgbClr val="535BFF"/>
    <a:srgbClr val="FFB3B3"/>
    <a:srgbClr val="FF9693"/>
  </p:clrMru>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4" d="100"/>
          <a:sy n="44" d="100"/>
        </p:scale>
        <p:origin x="-1258"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6415BC-07E8-44A8-BEE0-00BA74FEBF4C}"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6415BC-07E8-44A8-BEE0-00BA74FEBF4C}"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6415BC-07E8-44A8-BEE0-00BA74FEBF4C}"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6415BC-07E8-44A8-BEE0-00BA74FEBF4C}"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6415BC-07E8-44A8-BEE0-00BA74FEBF4C}" type="datetimeFigureOut">
              <a:rPr lang="en-US" smtClean="0"/>
              <a:pPr/>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6415BC-07E8-44A8-BEE0-00BA74FEBF4C}"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6415BC-07E8-44A8-BEE0-00BA74FEBF4C}" type="datetimeFigureOut">
              <a:rPr lang="en-US" smtClean="0"/>
              <a:pPr/>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6415BC-07E8-44A8-BEE0-00BA74FEBF4C}" type="datetimeFigureOut">
              <a:rPr lang="en-US" smtClean="0"/>
              <a:pPr/>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6415BC-07E8-44A8-BEE0-00BA74FEBF4C}" type="datetimeFigureOut">
              <a:rPr lang="en-US" smtClean="0"/>
              <a:pPr/>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6415BC-07E8-44A8-BEE0-00BA74FEBF4C}"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6415BC-07E8-44A8-BEE0-00BA74FEBF4C}" type="datetimeFigureOut">
              <a:rPr lang="en-US" smtClean="0"/>
              <a:pPr/>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3DB16E-88F5-4A0B-B12A-1D7F60FB3C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6415BC-07E8-44A8-BEE0-00BA74FEBF4C}" type="datetimeFigureOut">
              <a:rPr lang="en-US" smtClean="0"/>
              <a:pPr/>
              <a:t>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3DB16E-88F5-4A0B-B12A-1D7F60FB3C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video" Target="file:///D:\L&#7899;p%20M&#7851;u%20gi&#225;o%20l&#7899;n%20A3\N&#259;m%20h&#7885;c%202020%20-%202021\B&#224;i%20gi&#7843;ng%20t&#432;&#417;ng%20t&#225;c\GV%20-%20Ph&#7841;m%20Th&#7883;%20Huy&#7873;n%20Trang\Th&#225;ng%2010\An%20to&#224;n%20trong%20gia%20&#273;&#236;nh\An%20to&#224;n%20cho%20tr&#7867;%20em%20-%20An%20to&#224;n%20v&#7899;i%20v&#7853;t%20s&#7855;c%20nh&#7885;n.mp4"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slideLayout" Target="../slideLayouts/slideLayout7.xml"/><Relationship Id="rId1" Type="http://schemas.openxmlformats.org/officeDocument/2006/relationships/audio" Target="file:///D:\A3\Cac%20bai%20giang%20dien%20tu\KPXH%20Be%20tu%20gioi%20thieu%20ve%20minh\Nam%20tay%20than%20thiet%20(H&#204;NH%20MINH%20H&#7884;A%20THEO%20L&#7900;I%20B&#192;I%20H&#193;T).mp3" TargetMode="External"/><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1752600" y="228600"/>
            <a:ext cx="5456109" cy="400110"/>
          </a:xfrm>
          <a:prstGeom prst="rect">
            <a:avLst/>
          </a:prstGeom>
          <a:noFill/>
        </p:spPr>
        <p:txBody>
          <a:bodyPr wrap="none" lIns="91440" tIns="45720" rIns="91440" bIns="45720">
            <a:spAutoFit/>
          </a:bodyPr>
          <a:lstStyle/>
          <a:p>
            <a:pPr algn="ctr"/>
            <a:r>
              <a:rPr lang="en-US" sz="2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PHÒNG GIÁO DỤC VÀ ĐÀO TẠO QUẬN LONG BIÊN</a:t>
            </a:r>
            <a:endParaRPr lang="en-US" sz="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5" name="Rectangle 4"/>
          <p:cNvSpPr/>
          <p:nvPr/>
        </p:nvSpPr>
        <p:spPr>
          <a:xfrm>
            <a:off x="2133600" y="609600"/>
            <a:ext cx="4686436" cy="400110"/>
          </a:xfrm>
          <a:prstGeom prst="rect">
            <a:avLst/>
          </a:prstGeom>
          <a:noFill/>
        </p:spPr>
        <p:txBody>
          <a:bodyPr wrap="square" lIns="91440" tIns="45720" rIns="91440" bIns="45720">
            <a:spAutoFit/>
          </a:bodyPr>
          <a:lstStyle/>
          <a:p>
            <a:pPr algn="ctr"/>
            <a:r>
              <a:rPr lang="en-US" sz="20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TRƯỜNG MẦM </a:t>
            </a:r>
            <a:r>
              <a:rPr lang="en-US" sz="2000" b="1" cap="none" spc="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NON </a:t>
            </a:r>
            <a:r>
              <a:rPr lang="en-US" sz="2000" b="1" cap="none" spc="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GIA QUÂT</a:t>
            </a:r>
            <a:endParaRPr lang="en-US" sz="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Rectangle 5"/>
          <p:cNvSpPr/>
          <p:nvPr/>
        </p:nvSpPr>
        <p:spPr>
          <a:xfrm>
            <a:off x="2057400" y="2811959"/>
            <a:ext cx="4607352"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KHÁM PHÁ XÃ HỘI</a:t>
            </a:r>
          </a:p>
        </p:txBody>
      </p:sp>
      <p:sp>
        <p:nvSpPr>
          <p:cNvPr id="9" name="Rectangle 8"/>
          <p:cNvSpPr/>
          <p:nvPr/>
        </p:nvSpPr>
        <p:spPr>
          <a:xfrm>
            <a:off x="3733800" y="6457890"/>
            <a:ext cx="2374368" cy="40011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Năm</a:t>
            </a:r>
            <a:r>
              <a:rPr lang="en-US"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2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học</a:t>
            </a:r>
            <a:r>
              <a:rPr lang="en-US" sz="20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2000" b="1" cap="none" spc="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2021-2022</a:t>
            </a:r>
            <a:endParaRPr lang="en-US" sz="2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8" name="Rectangle 7"/>
          <p:cNvSpPr/>
          <p:nvPr/>
        </p:nvSpPr>
        <p:spPr>
          <a:xfrm>
            <a:off x="2209800" y="3733800"/>
            <a:ext cx="5119478" cy="1815882"/>
          </a:xfrm>
          <a:prstGeom prst="rect">
            <a:avLst/>
          </a:prstGeom>
          <a:noFill/>
        </p:spPr>
        <p:txBody>
          <a:bodyPr wrap="square" lIns="91440" tIns="45720" rIns="91440" bIns="45720">
            <a:spAutoFit/>
          </a:bodyPr>
          <a:lstStyle/>
          <a:p>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Đề</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tài</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An </a:t>
            </a:r>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toàn</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trong</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gia</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đình</a:t>
            </a:r>
            <a:endPar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Chủ</a:t>
            </a: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đề</a:t>
            </a: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An </a:t>
            </a:r>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toàn</a:t>
            </a: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trong</a:t>
            </a: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gia</a:t>
            </a: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đình</a:t>
            </a:r>
            <a:endPar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Lứa</a:t>
            </a: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tuổi</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Mẫu</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giáo</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lớn</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(5-6 </a:t>
            </a:r>
            <a:r>
              <a:rPr lang="en-US" sz="28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tuổi</a:t>
            </a:r>
            <a:r>
              <a:rPr lang="en-US"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r>
          </a:p>
          <a:p>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Giáo</a:t>
            </a:r>
            <a:r>
              <a:rPr lang="en-US" sz="2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sz="2800" b="1" cap="none" spc="0"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viên</a:t>
            </a:r>
            <a:r>
              <a:rPr lang="en-US" sz="2800" b="1" cap="none" spc="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a:t>
            </a:r>
            <a:r>
              <a:rPr lang="en-US" sz="2800" b="1" cap="none" spc="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Nguyễn Thị Hường</a:t>
            </a:r>
            <a:endParaRPr lang="en-US"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403-sp-am-dun-nuoc-am-dun-nuoc-inox-sunhouse-3l.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m_su.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uyet-minh-ve-cai-phich-nuoc.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6949331211e46a9c72c110da6ab7423.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188215" y="1219200"/>
            <a:ext cx="9055171" cy="1754326"/>
          </a:xfrm>
          <a:prstGeom prst="rect">
            <a:avLst/>
          </a:prstGeom>
          <a:noFill/>
        </p:spPr>
        <p:txBody>
          <a:bodyPr wrap="none" lIns="91440" tIns="45720" rIns="91440" bIns="45720">
            <a:spAutoFit/>
          </a:bodyPr>
          <a:lstStyle/>
          <a:p>
            <a:pPr algn="ct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Mời</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bé</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cùng</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xem</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1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tình</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huống</a:t>
            </a:r>
            <a:endPar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r>
              <a:rPr lang="en-US" sz="5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của</a:t>
            </a:r>
            <a:r>
              <a:rPr lang="en-US"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1 </a:t>
            </a:r>
            <a:r>
              <a:rPr lang="en-US" sz="54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ạn</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nhỏ</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với</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vật</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sắc</a:t>
            </a: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nhọn</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n toàn cho trẻ em - An toàn với vật sắc nhọn.mp4">
            <a:hlinkClick r:id="" action="ppaction://media"/>
          </p:cNvPr>
          <p:cNvPicPr>
            <a:picLocks noRot="1" noChangeAspect="1"/>
          </p:cNvPicPr>
          <p:nvPr>
            <a:videoFile r:link="rId1"/>
          </p:nvPr>
        </p:nvPicPr>
        <p:blipFill>
          <a:blip r:embed="rId3"/>
          <a:stretch>
            <a:fillRect/>
          </a:stretch>
        </p:blipFill>
        <p:spPr>
          <a:xfrm>
            <a:off x="0" y="0"/>
            <a:ext cx="9144000" cy="6858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457200" y="1066800"/>
            <a:ext cx="8229600" cy="329320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spc="50" dirty="0" smtClean="0">
                <a:ln w="11430"/>
                <a:solidFill>
                  <a:srgbClr val="FF0000"/>
                </a:solidFill>
                <a:effectLst>
                  <a:outerShdw blurRad="76200" dist="50800" dir="5400000" algn="tl" rotWithShape="0">
                    <a:srgbClr val="000000">
                      <a:alpha val="65000"/>
                    </a:srgbClr>
                  </a:outerShdw>
                </a:effectLst>
              </a:rPr>
              <a:t>GIÁO DỤC TRẺ:</a:t>
            </a:r>
          </a:p>
          <a:p>
            <a:pPr algn="just"/>
            <a:r>
              <a:rPr lang="en-US" sz="4000" b="1" spc="50" dirty="0" smtClean="0">
                <a:ln w="11430"/>
                <a:solidFill>
                  <a:srgbClr val="FF0000"/>
                </a:solidFill>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Phải</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biết</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giữ</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gìn</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đồ</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dùng</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trong</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gia</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đình</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thật</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cẩn</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thận</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tránh</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làm</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hư</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hỏng</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sẽ</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làm</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đồ</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dùng</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mất</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giá</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trị</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và</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không</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đảm</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bảo</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thẩm</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mỹ</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Khi</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sử</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dụng</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phải</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biể</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ngăn</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nắp</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cẩn</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thận</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với</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các</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đồ</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vật</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gây</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nguy</a:t>
            </a:r>
            <a:r>
              <a:rPr lang="en-US" sz="3200" b="1" spc="50" dirty="0" smtClean="0">
                <a:ln w="11430"/>
                <a:effectLst>
                  <a:outerShdw blurRad="76200" dist="50800" dir="5400000" algn="tl" rotWithShape="0">
                    <a:srgbClr val="000000">
                      <a:alpha val="65000"/>
                    </a:srgbClr>
                  </a:outerShdw>
                </a:effectLst>
              </a:rPr>
              <a:t> </a:t>
            </a:r>
            <a:r>
              <a:rPr lang="en-US" sz="3200" b="1" spc="50" dirty="0" err="1" smtClean="0">
                <a:ln w="11430"/>
                <a:effectLst>
                  <a:outerShdw blurRad="76200" dist="50800" dir="5400000" algn="tl" rotWithShape="0">
                    <a:srgbClr val="000000">
                      <a:alpha val="65000"/>
                    </a:srgbClr>
                  </a:outerShdw>
                </a:effectLst>
              </a:rPr>
              <a:t>hiểm</a:t>
            </a:r>
            <a:r>
              <a:rPr lang="en-US" sz="3200" b="1" spc="50" dirty="0" smtClean="0">
                <a:ln w="11430"/>
                <a:effectLst>
                  <a:outerShdw blurRad="76200" dist="50800" dir="5400000" algn="tl" rotWithShape="0">
                    <a:srgbClr val="000000">
                      <a:alpha val="65000"/>
                    </a:srgbClr>
                  </a:outerShdw>
                </a:effectLst>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28600" y="1828800"/>
            <a:ext cx="8686800" cy="3600986"/>
          </a:xfrm>
          <a:prstGeom prst="rect">
            <a:avLst/>
          </a:prstGeom>
          <a:noFill/>
        </p:spPr>
        <p:txBody>
          <a:bodyPr wrap="square" lIns="91440" tIns="45720" rIns="91440" bIns="45720">
            <a:spAutoFit/>
          </a:bodyPr>
          <a:lstStyle/>
          <a:p>
            <a:pPr algn="ctr"/>
            <a:r>
              <a:rPr lang="en-US" sz="5400" dirty="0" smtClean="0"/>
              <a:t> </a:t>
            </a:r>
            <a:r>
              <a:rPr lang="en-US" sz="5400" b="1" dirty="0" err="1" smtClean="0">
                <a:solidFill>
                  <a:srgbClr val="2D2DFF"/>
                </a:solidFill>
              </a:rPr>
              <a:t>Củng</a:t>
            </a:r>
            <a:r>
              <a:rPr lang="en-US" sz="5400" b="1" dirty="0" smtClean="0">
                <a:solidFill>
                  <a:srgbClr val="2D2DFF"/>
                </a:solidFill>
              </a:rPr>
              <a:t> </a:t>
            </a:r>
            <a:r>
              <a:rPr lang="en-US" sz="5400" b="1" dirty="0" err="1" smtClean="0">
                <a:solidFill>
                  <a:srgbClr val="2D2DFF"/>
                </a:solidFill>
              </a:rPr>
              <a:t>cố</a:t>
            </a:r>
            <a:r>
              <a:rPr lang="en-US" sz="5400" b="1" dirty="0" smtClean="0">
                <a:solidFill>
                  <a:srgbClr val="2D2DFF"/>
                </a:solidFill>
              </a:rPr>
              <a:t>:</a:t>
            </a:r>
          </a:p>
          <a:p>
            <a:pPr algn="ctr"/>
            <a:r>
              <a:rPr lang="en-US" sz="5400" b="1" dirty="0" err="1" smtClean="0">
                <a:solidFill>
                  <a:srgbClr val="2D2DFF"/>
                </a:solidFill>
              </a:rPr>
              <a:t>Trò</a:t>
            </a:r>
            <a:r>
              <a:rPr lang="en-US" sz="5400" b="1" dirty="0" smtClean="0">
                <a:solidFill>
                  <a:srgbClr val="2D2DFF"/>
                </a:solidFill>
              </a:rPr>
              <a:t> </a:t>
            </a:r>
            <a:r>
              <a:rPr lang="en-US" sz="5400" b="1" dirty="0" err="1" smtClean="0">
                <a:solidFill>
                  <a:srgbClr val="2D2DFF"/>
                </a:solidFill>
              </a:rPr>
              <a:t>chơi</a:t>
            </a:r>
            <a:r>
              <a:rPr lang="en-US" sz="5400" b="1" dirty="0" smtClean="0">
                <a:solidFill>
                  <a:srgbClr val="2D2DFF"/>
                </a:solidFill>
              </a:rPr>
              <a:t> 1: </a:t>
            </a:r>
            <a:r>
              <a:rPr lang="en-US" sz="5400" b="1" dirty="0" err="1" smtClean="0">
                <a:solidFill>
                  <a:srgbClr val="2D2DFF"/>
                </a:solidFill>
              </a:rPr>
              <a:t>Thi</a:t>
            </a:r>
            <a:r>
              <a:rPr lang="en-US" sz="5400" b="1" dirty="0" smtClean="0">
                <a:solidFill>
                  <a:srgbClr val="2D2DFF"/>
                </a:solidFill>
              </a:rPr>
              <a:t> </a:t>
            </a:r>
            <a:r>
              <a:rPr lang="en-US" sz="5400" b="1" dirty="0" err="1" smtClean="0">
                <a:solidFill>
                  <a:srgbClr val="2D2DFF"/>
                </a:solidFill>
              </a:rPr>
              <a:t>xem</a:t>
            </a:r>
            <a:r>
              <a:rPr lang="en-US" sz="5400" b="1" dirty="0" smtClean="0">
                <a:solidFill>
                  <a:srgbClr val="2D2DFF"/>
                </a:solidFill>
              </a:rPr>
              <a:t> </a:t>
            </a:r>
            <a:r>
              <a:rPr lang="en-US" sz="5400" b="1" dirty="0" err="1" smtClean="0">
                <a:solidFill>
                  <a:srgbClr val="2D2DFF"/>
                </a:solidFill>
              </a:rPr>
              <a:t>ai</a:t>
            </a:r>
            <a:r>
              <a:rPr lang="en-US" sz="5400" b="1" dirty="0" smtClean="0">
                <a:solidFill>
                  <a:srgbClr val="2D2DFF"/>
                </a:solidFill>
              </a:rPr>
              <a:t> </a:t>
            </a:r>
            <a:r>
              <a:rPr lang="en-US" sz="5400" b="1" dirty="0" err="1" smtClean="0">
                <a:solidFill>
                  <a:srgbClr val="2D2DFF"/>
                </a:solidFill>
              </a:rPr>
              <a:t>nhanh</a:t>
            </a:r>
            <a:endParaRPr lang="en-US" sz="5400" b="1" dirty="0" smtClean="0">
              <a:solidFill>
                <a:srgbClr val="2D2DFF"/>
              </a:solidFill>
            </a:endParaRPr>
          </a:p>
          <a:p>
            <a:pPr algn="just"/>
            <a:r>
              <a:rPr lang="vi-VN" sz="2400" dirty="0" smtClean="0">
                <a:solidFill>
                  <a:srgbClr val="C00000"/>
                </a:solidFill>
              </a:rPr>
              <a:t>-</a:t>
            </a:r>
            <a:r>
              <a:rPr lang="vi-VN" sz="2400" b="1" dirty="0" smtClean="0">
                <a:solidFill>
                  <a:srgbClr val="C00000"/>
                </a:solidFill>
              </a:rPr>
              <a:t>Cách chơi </a:t>
            </a:r>
            <a:r>
              <a:rPr lang="vi-VN" sz="2400" dirty="0" smtClean="0"/>
              <a:t>: Khi cô nói đồ dùng để ăn thì các con giơ lô tô bát thìa, đồ dùng để uống giơ lô  tô cốc ca, đồ dùng để nấu giơ lô tô xoong chảo và ngược lại</a:t>
            </a:r>
          </a:p>
          <a:p>
            <a:pPr algn="just"/>
            <a:r>
              <a:rPr lang="vi-VN" sz="2400" b="1" dirty="0" smtClean="0">
                <a:solidFill>
                  <a:srgbClr val="C00000"/>
                </a:solidFill>
              </a:rPr>
              <a:t>-Luật chơi</a:t>
            </a:r>
            <a:r>
              <a:rPr lang="vi-VN" sz="2400" dirty="0" smtClean="0"/>
              <a:t>: Ai mà giơ nhầm sẽ phải nhẩy lò cò</a:t>
            </a:r>
          </a:p>
          <a:p>
            <a:pPr algn="just"/>
            <a:endParaRPr lang="en-US" sz="2400" b="1" dirty="0" smtClean="0">
              <a:solidFill>
                <a:srgbClr val="2D2DFF"/>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inh-nen-powerpoint-mau-xanh-duong_012323932.jpg"/>
          <p:cNvPicPr>
            <a:picLocks noChangeAspect="1"/>
          </p:cNvPicPr>
          <p:nvPr/>
        </p:nvPicPr>
        <p:blipFill>
          <a:blip r:embed="rId2"/>
          <a:stretch>
            <a:fillRect/>
          </a:stretch>
        </p:blipFill>
        <p:spPr>
          <a:xfrm>
            <a:off x="0" y="0"/>
            <a:ext cx="9144000" cy="6858000"/>
          </a:xfrm>
          <a:prstGeom prst="rect">
            <a:avLst/>
          </a:prstGeom>
        </p:spPr>
      </p:pic>
      <p:sp>
        <p:nvSpPr>
          <p:cNvPr id="3" name="Rectangle 2"/>
          <p:cNvSpPr/>
          <p:nvPr/>
        </p:nvSpPr>
        <p:spPr>
          <a:xfrm>
            <a:off x="533401" y="609600"/>
            <a:ext cx="8001000" cy="923330"/>
          </a:xfrm>
          <a:prstGeom prst="rect">
            <a:avLst/>
          </a:prstGeom>
        </p:spPr>
        <p:txBody>
          <a:bodyPr wrap="square">
            <a:spAutoFit/>
          </a:bodyPr>
          <a:lstStyle/>
          <a:p>
            <a:pPr algn="ctr"/>
            <a:r>
              <a:rPr lang="en-US" sz="5400" b="1" dirty="0" err="1" smtClean="0">
                <a:solidFill>
                  <a:srgbClr val="2D2DFF"/>
                </a:solidFill>
              </a:rPr>
              <a:t>Trò</a:t>
            </a:r>
            <a:r>
              <a:rPr lang="en-US" sz="5400" b="1" dirty="0" smtClean="0">
                <a:solidFill>
                  <a:srgbClr val="2D2DFF"/>
                </a:solidFill>
              </a:rPr>
              <a:t> </a:t>
            </a:r>
            <a:r>
              <a:rPr lang="en-US" sz="5400" b="1" dirty="0" err="1" smtClean="0">
                <a:solidFill>
                  <a:srgbClr val="2D2DFF"/>
                </a:solidFill>
              </a:rPr>
              <a:t>chơi</a:t>
            </a:r>
            <a:r>
              <a:rPr lang="en-US" sz="5400" b="1" dirty="0" smtClean="0">
                <a:solidFill>
                  <a:srgbClr val="2D2DFF"/>
                </a:solidFill>
              </a:rPr>
              <a:t> 3: </a:t>
            </a:r>
            <a:r>
              <a:rPr lang="en-US" sz="5400" b="1" dirty="0" err="1" smtClean="0">
                <a:solidFill>
                  <a:srgbClr val="2D2DFF"/>
                </a:solidFill>
              </a:rPr>
              <a:t>Về</a:t>
            </a:r>
            <a:r>
              <a:rPr lang="en-US" sz="5400" b="1" dirty="0" smtClean="0">
                <a:solidFill>
                  <a:srgbClr val="2D2DFF"/>
                </a:solidFill>
              </a:rPr>
              <a:t> </a:t>
            </a:r>
            <a:r>
              <a:rPr lang="en-US" sz="5400" b="1" dirty="0" err="1" smtClean="0">
                <a:solidFill>
                  <a:srgbClr val="2D2DFF"/>
                </a:solidFill>
              </a:rPr>
              <a:t>đúng</a:t>
            </a:r>
            <a:r>
              <a:rPr lang="en-US" sz="5400" b="1" dirty="0" smtClean="0">
                <a:solidFill>
                  <a:srgbClr val="2D2DFF"/>
                </a:solidFill>
              </a:rPr>
              <a:t> </a:t>
            </a:r>
            <a:r>
              <a:rPr lang="en-US" sz="5400" b="1" dirty="0" err="1" smtClean="0">
                <a:solidFill>
                  <a:srgbClr val="2D2DFF"/>
                </a:solidFill>
              </a:rPr>
              <a:t>nhà</a:t>
            </a:r>
            <a:endParaRPr lang="en-US" sz="5400" b="1" dirty="0" smtClean="0">
              <a:solidFill>
                <a:srgbClr val="2D2DFF"/>
              </a:solidFill>
            </a:endParaRPr>
          </a:p>
        </p:txBody>
      </p:sp>
      <p:sp>
        <p:nvSpPr>
          <p:cNvPr id="4" name="Rectangle 3"/>
          <p:cNvSpPr/>
          <p:nvPr/>
        </p:nvSpPr>
        <p:spPr>
          <a:xfrm>
            <a:off x="914400" y="1905000"/>
            <a:ext cx="7162800" cy="3539430"/>
          </a:xfrm>
          <a:prstGeom prst="rect">
            <a:avLst/>
          </a:prstGeom>
        </p:spPr>
        <p:txBody>
          <a:bodyPr wrap="square">
            <a:spAutoFit/>
          </a:bodyPr>
          <a:lstStyle/>
          <a:p>
            <a:r>
              <a:rPr lang="vi-VN" sz="3200" b="1" dirty="0" smtClean="0">
                <a:solidFill>
                  <a:srgbClr val="C00000"/>
                </a:solidFill>
              </a:rPr>
              <a:t>-Cách chơi: </a:t>
            </a:r>
            <a:r>
              <a:rPr lang="vi-VN" sz="3200" dirty="0" smtClean="0"/>
              <a:t>Có 3 ngôi nhà đã dán các đồ dùng trong gia đình .mỗi bạn sẽ lấy 1 lô tô mình thích, khi hết bản nhạc thì các con phải tự tìm về đúng nhà .</a:t>
            </a:r>
          </a:p>
          <a:p>
            <a:r>
              <a:rPr lang="vi-VN" sz="3200" b="1" dirty="0" smtClean="0">
                <a:solidFill>
                  <a:srgbClr val="C00000"/>
                </a:solidFill>
              </a:rPr>
              <a:t>- Luật chơi</a:t>
            </a:r>
            <a:r>
              <a:rPr lang="vi-VN" sz="3200" dirty="0" smtClean="0">
                <a:solidFill>
                  <a:schemeClr val="tx1">
                    <a:lumMod val="85000"/>
                    <a:lumOff val="15000"/>
                  </a:schemeClr>
                </a:solidFill>
              </a:rPr>
              <a:t>:ai </a:t>
            </a:r>
            <a:r>
              <a:rPr lang="vi-VN" sz="3200" dirty="0" smtClean="0"/>
              <a:t>về nhầm nhà sẽ phải nhẩy lò cò.</a:t>
            </a:r>
            <a:endParaRPr lang="vi-VN"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7000" r="-17000"/>
          </a:stretch>
        </a:blipFill>
        <a:effectLst/>
      </p:bgPr>
    </p:bg>
    <p:spTree>
      <p:nvGrpSpPr>
        <p:cNvPr id="1" name=""/>
        <p:cNvGrpSpPr/>
        <p:nvPr/>
      </p:nvGrpSpPr>
      <p:grpSpPr>
        <a:xfrm>
          <a:off x="0" y="0"/>
          <a:ext cx="0" cy="0"/>
          <a:chOff x="0" y="0"/>
          <a:chExt cx="0" cy="0"/>
        </a:xfrm>
      </p:grpSpPr>
      <p:sp>
        <p:nvSpPr>
          <p:cNvPr id="2" name="Rectangle 1"/>
          <p:cNvSpPr/>
          <p:nvPr/>
        </p:nvSpPr>
        <p:spPr>
          <a:xfrm>
            <a:off x="0" y="2438400"/>
            <a:ext cx="8296438" cy="1446550"/>
          </a:xfrm>
          <a:prstGeom prst="rect">
            <a:avLst/>
          </a:prstGeom>
          <a:noFill/>
        </p:spPr>
        <p:txBody>
          <a:bodyPr wrap="square" lIns="91440" tIns="45720" rIns="91440" bIns="45720">
            <a:spAutoFit/>
          </a:bodyPr>
          <a:lstStyle/>
          <a:p>
            <a:pPr algn="ctr"/>
            <a:r>
              <a:rPr lang="en-US" sz="4400" b="1" cap="all"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3. KẾT THÚC</a:t>
            </a:r>
          </a:p>
          <a:p>
            <a:pPr algn="ctr"/>
            <a:r>
              <a:rPr lang="en-US" sz="4400" b="1" cap="all" dirty="0" err="1"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Cô</a:t>
            </a:r>
            <a:r>
              <a:rPr lang="en-US" sz="4400" b="1" cap="all"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 </a:t>
            </a:r>
            <a:r>
              <a:rPr lang="en-US" sz="4400" b="1" cap="all" dirty="0" err="1"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nhận</a:t>
            </a:r>
            <a:r>
              <a:rPr lang="en-US" sz="4400" b="1" cap="all"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 </a:t>
            </a:r>
            <a:r>
              <a:rPr lang="en-US" sz="4400" b="1" cap="all" dirty="0" err="1"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xét</a:t>
            </a:r>
            <a:r>
              <a:rPr lang="en-US" sz="4400" b="1" cap="all"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 </a:t>
            </a:r>
            <a:r>
              <a:rPr lang="en-US" sz="4400" b="1" cap="all" dirty="0" err="1"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tuyên</a:t>
            </a:r>
            <a:r>
              <a:rPr lang="en-US" sz="4400" b="1" cap="all"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 </a:t>
            </a:r>
            <a:r>
              <a:rPr lang="en-US" sz="4400" b="1" cap="all" dirty="0" err="1"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dương</a:t>
            </a:r>
            <a:r>
              <a:rPr lang="en-US" sz="4400" b="1" cap="all"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 </a:t>
            </a:r>
            <a:r>
              <a:rPr lang="en-US" sz="4400" b="1" cap="all" dirty="0" err="1"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rPr>
              <a:t>trẻ</a:t>
            </a:r>
            <a:endParaRPr lang="en-US" sz="4400" b="1" cap="all" dirty="0" smtClean="0">
              <a:ln w="9000" cmpd="sng">
                <a:solidFill>
                  <a:schemeClr val="accent4">
                    <a:shade val="50000"/>
                    <a:satMod val="120000"/>
                  </a:schemeClr>
                </a:solidFill>
                <a:prstDash val="solid"/>
              </a:ln>
              <a:solidFill>
                <a:schemeClr val="bg1"/>
              </a:solidFill>
              <a:effectLst>
                <a:reflection blurRad="12700" stA="28000" endPos="45000" dist="1000" dir="5400000" sy="-100000" algn="bl" rotWithShape="0"/>
              </a:effectLst>
            </a:endParaRPr>
          </a:p>
        </p:txBody>
      </p:sp>
      <p:pic>
        <p:nvPicPr>
          <p:cNvPr id="3" name="Nam tay than thiet (HÌNH MINH HỌA THEO LỜI BÀI HÁT).mp3">
            <a:hlinkClick r:id="" action="ppaction://media"/>
          </p:cNvPr>
          <p:cNvPicPr>
            <a:picLocks noRot="1" noChangeAspect="1"/>
          </p:cNvPicPr>
          <p:nvPr>
            <a:audioFile r:link="rId1"/>
          </p:nvPr>
        </p:nvPicPr>
        <p:blipFill>
          <a:blip r:embed="rId4"/>
          <a:stretch>
            <a:fillRect/>
          </a:stretch>
        </p:blipFill>
        <p:spPr>
          <a:xfrm>
            <a:off x="8458200" y="61722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530"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28600" y="228600"/>
            <a:ext cx="590681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solidFill>
                  <a:srgbClr val="2D2DFF"/>
                </a:solidFill>
                <a:effectLst>
                  <a:outerShdw blurRad="50800" dist="39000" dir="5460000" algn="tl">
                    <a:srgbClr val="000000">
                      <a:alpha val="38000"/>
                    </a:srgbClr>
                  </a:outerShdw>
                </a:effectLst>
              </a:rPr>
              <a:t>I. </a:t>
            </a:r>
            <a:r>
              <a:rPr lang="en-US" sz="5400" b="1" cap="none" spc="0" dirty="0" err="1" smtClean="0">
                <a:ln w="11430"/>
                <a:solidFill>
                  <a:srgbClr val="2D2DFF"/>
                </a:solidFill>
                <a:effectLst>
                  <a:outerShdw blurRad="50800" dist="39000" dir="5460000" algn="tl">
                    <a:srgbClr val="000000">
                      <a:alpha val="38000"/>
                    </a:srgbClr>
                  </a:outerShdw>
                </a:effectLst>
              </a:rPr>
              <a:t>Mục</a:t>
            </a:r>
            <a:r>
              <a:rPr lang="en-US" sz="5400" b="1" cap="none" spc="0" dirty="0" smtClean="0">
                <a:ln w="11430"/>
                <a:solidFill>
                  <a:srgbClr val="2D2DFF"/>
                </a:solidFill>
                <a:effectLst>
                  <a:outerShdw blurRad="50800" dist="39000" dir="5460000" algn="tl">
                    <a:srgbClr val="000000">
                      <a:alpha val="38000"/>
                    </a:srgbClr>
                  </a:outerShdw>
                </a:effectLst>
              </a:rPr>
              <a:t> </a:t>
            </a:r>
            <a:r>
              <a:rPr lang="en-US" sz="5400" b="1" cap="none" spc="0" dirty="0" err="1" smtClean="0">
                <a:ln w="11430"/>
                <a:solidFill>
                  <a:srgbClr val="2D2DFF"/>
                </a:solidFill>
                <a:effectLst>
                  <a:outerShdw blurRad="50800" dist="39000" dir="5460000" algn="tl">
                    <a:srgbClr val="000000">
                      <a:alpha val="38000"/>
                    </a:srgbClr>
                  </a:outerShdw>
                </a:effectLst>
              </a:rPr>
              <a:t>đích</a:t>
            </a:r>
            <a:r>
              <a:rPr lang="en-US" sz="5400" b="1" cap="none" spc="0" dirty="0" smtClean="0">
                <a:ln w="11430"/>
                <a:solidFill>
                  <a:srgbClr val="2D2DFF"/>
                </a:solidFill>
                <a:effectLst>
                  <a:outerShdw blurRad="50800" dist="39000" dir="5460000" algn="tl">
                    <a:srgbClr val="000000">
                      <a:alpha val="38000"/>
                    </a:srgbClr>
                  </a:outerShdw>
                </a:effectLst>
              </a:rPr>
              <a:t> </a:t>
            </a:r>
            <a:r>
              <a:rPr lang="en-US" sz="5400" b="1" cap="none" spc="0" dirty="0" err="1" smtClean="0">
                <a:ln w="11430"/>
                <a:solidFill>
                  <a:srgbClr val="2D2DFF"/>
                </a:solidFill>
                <a:effectLst>
                  <a:outerShdw blurRad="50800" dist="39000" dir="5460000" algn="tl">
                    <a:srgbClr val="000000">
                      <a:alpha val="38000"/>
                    </a:srgbClr>
                  </a:outerShdw>
                </a:effectLst>
              </a:rPr>
              <a:t>yêu</a:t>
            </a:r>
            <a:r>
              <a:rPr lang="en-US" sz="5400" b="1" cap="none" spc="0" dirty="0" smtClean="0">
                <a:ln w="11430"/>
                <a:solidFill>
                  <a:srgbClr val="2D2DFF"/>
                </a:solidFill>
                <a:effectLst>
                  <a:outerShdw blurRad="50800" dist="39000" dir="5460000" algn="tl">
                    <a:srgbClr val="000000">
                      <a:alpha val="38000"/>
                    </a:srgbClr>
                  </a:outerShdw>
                </a:effectLst>
              </a:rPr>
              <a:t> </a:t>
            </a:r>
            <a:r>
              <a:rPr lang="en-US" sz="5400" b="1" cap="none" spc="0" dirty="0" err="1" smtClean="0">
                <a:ln w="11430"/>
                <a:solidFill>
                  <a:srgbClr val="2D2DFF"/>
                </a:solidFill>
                <a:effectLst>
                  <a:outerShdw blurRad="50800" dist="39000" dir="5460000" algn="tl">
                    <a:srgbClr val="000000">
                      <a:alpha val="38000"/>
                    </a:srgbClr>
                  </a:outerShdw>
                </a:effectLst>
              </a:rPr>
              <a:t>cầu</a:t>
            </a:r>
            <a:r>
              <a:rPr lang="en-US" sz="5400" b="1" cap="none" spc="0" dirty="0" smtClean="0">
                <a:ln w="11430"/>
                <a:solidFill>
                  <a:srgbClr val="2D2DFF"/>
                </a:solidFill>
                <a:effectLst>
                  <a:outerShdw blurRad="50800" dist="39000" dir="5460000" algn="tl">
                    <a:srgbClr val="000000">
                      <a:alpha val="38000"/>
                    </a:srgbClr>
                  </a:outerShdw>
                </a:effectLst>
              </a:rPr>
              <a:t>:</a:t>
            </a:r>
            <a:endParaRPr lang="en-US" sz="5400" b="1" cap="none" spc="0" dirty="0">
              <a:ln w="11430"/>
              <a:solidFill>
                <a:srgbClr val="2D2DFF"/>
              </a:solidFill>
              <a:effectLst>
                <a:outerShdw blurRad="50800" dist="39000" dir="5460000" algn="tl">
                  <a:srgbClr val="000000">
                    <a:alpha val="38000"/>
                  </a:srgbClr>
                </a:outerShdw>
              </a:effectLst>
            </a:endParaRPr>
          </a:p>
        </p:txBody>
      </p:sp>
      <p:graphicFrame>
        <p:nvGraphicFramePr>
          <p:cNvPr id="3" name="Table 2"/>
          <p:cNvGraphicFramePr>
            <a:graphicFrameLocks noGrp="1"/>
          </p:cNvGraphicFramePr>
          <p:nvPr/>
        </p:nvGraphicFramePr>
        <p:xfrm>
          <a:off x="228600" y="1066800"/>
          <a:ext cx="8915400" cy="4389120"/>
        </p:xfrm>
        <a:graphic>
          <a:graphicData uri="http://schemas.openxmlformats.org/drawingml/2006/table">
            <a:tbl>
              <a:tblPr/>
              <a:tblGrid>
                <a:gridCol w="8915400"/>
              </a:tblGrid>
              <a:tr h="1432848">
                <a:tc>
                  <a:txBody>
                    <a:bodyPr/>
                    <a:lstStyle/>
                    <a:p>
                      <a:pPr>
                        <a:spcAft>
                          <a:spcPts val="0"/>
                        </a:spcAft>
                      </a:pPr>
                      <a:r>
                        <a:rPr lang="en-US" sz="3200" b="1" dirty="0">
                          <a:solidFill>
                            <a:srgbClr val="FF0000"/>
                          </a:solidFill>
                          <a:latin typeface="Times New Roman"/>
                          <a:ea typeface="Times New Roman"/>
                          <a:cs typeface="Times New Roman"/>
                        </a:rPr>
                        <a:t>* </a:t>
                      </a:r>
                      <a:r>
                        <a:rPr lang="en-US" sz="3200" b="1" dirty="0" err="1">
                          <a:solidFill>
                            <a:srgbClr val="FF0000"/>
                          </a:solidFill>
                          <a:latin typeface="Times New Roman"/>
                          <a:ea typeface="Times New Roman"/>
                          <a:cs typeface="Times New Roman"/>
                        </a:rPr>
                        <a:t>Kiến</a:t>
                      </a:r>
                      <a:r>
                        <a:rPr lang="en-US" sz="3200" b="1" dirty="0">
                          <a:solidFill>
                            <a:srgbClr val="FF0000"/>
                          </a:solidFill>
                          <a:latin typeface="Times New Roman"/>
                          <a:ea typeface="Times New Roman"/>
                          <a:cs typeface="Times New Roman"/>
                        </a:rPr>
                        <a:t> </a:t>
                      </a:r>
                      <a:r>
                        <a:rPr lang="en-US" sz="3200" b="1" dirty="0" err="1">
                          <a:solidFill>
                            <a:srgbClr val="FF0000"/>
                          </a:solidFill>
                          <a:latin typeface="Times New Roman"/>
                          <a:ea typeface="Times New Roman"/>
                          <a:cs typeface="Times New Roman"/>
                        </a:rPr>
                        <a:t>thức</a:t>
                      </a:r>
                      <a:r>
                        <a:rPr lang="en-US" sz="3200" b="1" dirty="0">
                          <a:solidFill>
                            <a:srgbClr val="FF0000"/>
                          </a:solidFill>
                          <a:latin typeface="Times New Roman"/>
                          <a:ea typeface="Times New Roman"/>
                          <a:cs typeface="Times New Roman"/>
                        </a:rPr>
                        <a:t>:</a:t>
                      </a:r>
                      <a:endParaRPr lang="en-US" sz="3200" dirty="0">
                        <a:solidFill>
                          <a:srgbClr val="FF0000"/>
                        </a:solidFill>
                        <a:latin typeface="Times New Roman"/>
                        <a:ea typeface="Times New Roman"/>
                        <a:cs typeface="Times New Roman"/>
                      </a:endParaRPr>
                    </a:p>
                    <a:p>
                      <a:pPr>
                        <a:spcAft>
                          <a:spcPts val="0"/>
                        </a:spcAft>
                      </a:pPr>
                      <a:r>
                        <a:rPr lang="vi-VN" sz="2400" b="0" i="0" kern="1200" dirty="0" smtClean="0">
                          <a:solidFill>
                            <a:schemeClr val="tx1"/>
                          </a:solidFill>
                          <a:latin typeface="+mn-lt"/>
                          <a:ea typeface="+mn-ea"/>
                          <a:cs typeface="+mn-cs"/>
                        </a:rPr>
                        <a:t>- Trẻ biết được tên gọi ,màu sắc ,hình dạng ,cấu tạo ,công dụng và chất liệu của 1 số đồ dùng trong gia đình</a:t>
                      </a:r>
                      <a:endParaRPr lang="en-US" sz="2400" b="0" dirty="0">
                        <a:solidFill>
                          <a:srgbClr val="12018D"/>
                        </a:solidFill>
                        <a:latin typeface="Times New Roman"/>
                        <a:ea typeface="Times New Roman"/>
                        <a:cs typeface="Times New Roman"/>
                      </a:endParaRPr>
                    </a:p>
                    <a:p>
                      <a:pPr>
                        <a:spcAft>
                          <a:spcPts val="0"/>
                        </a:spcAft>
                      </a:pPr>
                      <a:r>
                        <a:rPr lang="en-US" sz="3200" dirty="0">
                          <a:solidFill>
                            <a:srgbClr val="FF0000"/>
                          </a:solidFill>
                          <a:latin typeface="Times New Roman"/>
                          <a:ea typeface="Times New Roman"/>
                          <a:cs typeface="Times New Roman"/>
                        </a:rPr>
                        <a:t>*</a:t>
                      </a:r>
                      <a:r>
                        <a:rPr lang="en-US" sz="3200" b="1" dirty="0" err="1">
                          <a:solidFill>
                            <a:srgbClr val="FF0000"/>
                          </a:solidFill>
                          <a:latin typeface="Times New Roman"/>
                          <a:ea typeface="Times New Roman"/>
                          <a:cs typeface="Times New Roman"/>
                        </a:rPr>
                        <a:t>Kĩ</a:t>
                      </a:r>
                      <a:r>
                        <a:rPr lang="en-US" sz="3200" b="1" dirty="0">
                          <a:solidFill>
                            <a:srgbClr val="FF0000"/>
                          </a:solidFill>
                          <a:latin typeface="Times New Roman"/>
                          <a:ea typeface="Times New Roman"/>
                          <a:cs typeface="Times New Roman"/>
                        </a:rPr>
                        <a:t> </a:t>
                      </a:r>
                      <a:r>
                        <a:rPr lang="en-US" sz="3200" b="1" dirty="0" err="1">
                          <a:solidFill>
                            <a:srgbClr val="FF0000"/>
                          </a:solidFill>
                          <a:latin typeface="Times New Roman"/>
                          <a:ea typeface="Times New Roman"/>
                          <a:cs typeface="Times New Roman"/>
                        </a:rPr>
                        <a:t>năng</a:t>
                      </a:r>
                      <a:r>
                        <a:rPr lang="en-US" sz="3200" b="1" dirty="0">
                          <a:solidFill>
                            <a:srgbClr val="FF0000"/>
                          </a:solidFill>
                          <a:latin typeface="Times New Roman"/>
                          <a:ea typeface="Times New Roman"/>
                          <a:cs typeface="Times New Roman"/>
                        </a:rPr>
                        <a:t>:</a:t>
                      </a:r>
                      <a:endParaRPr lang="en-US" sz="3200" dirty="0">
                        <a:solidFill>
                          <a:srgbClr val="FF0000"/>
                        </a:solidFill>
                        <a:latin typeface="Times New Roman"/>
                        <a:ea typeface="Times New Roman"/>
                        <a:cs typeface="Times New Roman"/>
                      </a:endParaRPr>
                    </a:p>
                    <a:p>
                      <a:pPr algn="just"/>
                      <a:r>
                        <a:rPr lang="vi-VN" sz="1800" b="0" i="0" kern="1200" dirty="0" smtClean="0">
                          <a:solidFill>
                            <a:schemeClr val="tx1"/>
                          </a:solidFill>
                          <a:latin typeface="+mn-lt"/>
                          <a:ea typeface="+mn-ea"/>
                          <a:cs typeface="+mn-cs"/>
                        </a:rPr>
                        <a:t> </a:t>
                      </a:r>
                      <a:r>
                        <a:rPr lang="vi-VN" sz="2400" b="0" i="0" kern="1200" dirty="0" smtClean="0">
                          <a:solidFill>
                            <a:schemeClr val="tx1"/>
                          </a:solidFill>
                          <a:latin typeface="+mn-lt"/>
                          <a:ea typeface="+mn-ea"/>
                          <a:cs typeface="+mn-cs"/>
                        </a:rPr>
                        <a:t>-Trẻ quan sát ,nhận xét được những điểm giống nhau và khác nhaugiữa 1 số đồ dùng trong gia đình (xoong ,chảo ,bát ,cốc)</a:t>
                      </a:r>
                    </a:p>
                    <a:p>
                      <a:pPr algn="just"/>
                      <a:r>
                        <a:rPr lang="en-US" sz="2400" b="0" i="0" kern="1200" dirty="0" smtClean="0">
                          <a:solidFill>
                            <a:schemeClr val="tx1"/>
                          </a:solidFill>
                          <a:latin typeface="+mn-lt"/>
                          <a:ea typeface="+mn-ea"/>
                          <a:cs typeface="+mn-cs"/>
                        </a:rPr>
                        <a:t>-</a:t>
                      </a:r>
                      <a:r>
                        <a:rPr lang="en-US" sz="2400" b="0" i="0" kern="1200" baseline="0" dirty="0" smtClean="0">
                          <a:solidFill>
                            <a:schemeClr val="tx1"/>
                          </a:solidFill>
                          <a:latin typeface="+mn-lt"/>
                          <a:ea typeface="+mn-ea"/>
                          <a:cs typeface="+mn-cs"/>
                        </a:rPr>
                        <a:t> </a:t>
                      </a:r>
                      <a:r>
                        <a:rPr lang="vi-VN" sz="2400" b="0" i="0" kern="1200" dirty="0" smtClean="0">
                          <a:solidFill>
                            <a:schemeClr val="tx1"/>
                          </a:solidFill>
                          <a:latin typeface="+mn-lt"/>
                          <a:ea typeface="+mn-ea"/>
                          <a:cs typeface="+mn-cs"/>
                        </a:rPr>
                        <a:t>Trẻ phân loại ,phân nhóm 1 số đồ dùng trong gia đình và cách sử dụng đồ dùng gia đình an toàn.</a:t>
                      </a:r>
                    </a:p>
                    <a:p>
                      <a:pPr>
                        <a:spcAft>
                          <a:spcPts val="0"/>
                        </a:spcAft>
                      </a:pPr>
                      <a:r>
                        <a:rPr lang="en-US" sz="3200" dirty="0" smtClean="0">
                          <a:solidFill>
                            <a:srgbClr val="FF0000"/>
                          </a:solidFill>
                          <a:latin typeface="Times New Roman"/>
                          <a:ea typeface="Times New Roman"/>
                          <a:cs typeface="Times New Roman"/>
                        </a:rPr>
                        <a:t>*</a:t>
                      </a:r>
                      <a:r>
                        <a:rPr lang="en-US" sz="3200" b="1" dirty="0" err="1">
                          <a:solidFill>
                            <a:srgbClr val="FF0000"/>
                          </a:solidFill>
                          <a:latin typeface="Times New Roman"/>
                          <a:ea typeface="Times New Roman"/>
                          <a:cs typeface="Times New Roman"/>
                        </a:rPr>
                        <a:t>Thái</a:t>
                      </a:r>
                      <a:r>
                        <a:rPr lang="en-US" sz="3200" b="1" dirty="0">
                          <a:solidFill>
                            <a:srgbClr val="FF0000"/>
                          </a:solidFill>
                          <a:latin typeface="Times New Roman"/>
                          <a:ea typeface="Times New Roman"/>
                          <a:cs typeface="Times New Roman"/>
                        </a:rPr>
                        <a:t> </a:t>
                      </a:r>
                      <a:r>
                        <a:rPr lang="en-US" sz="3200" b="1" dirty="0" err="1">
                          <a:solidFill>
                            <a:srgbClr val="FF0000"/>
                          </a:solidFill>
                          <a:latin typeface="Times New Roman"/>
                          <a:ea typeface="Times New Roman"/>
                          <a:cs typeface="Times New Roman"/>
                        </a:rPr>
                        <a:t>độ</a:t>
                      </a:r>
                      <a:r>
                        <a:rPr lang="en-US" sz="3200" b="1" dirty="0" smtClean="0">
                          <a:solidFill>
                            <a:srgbClr val="FF0000"/>
                          </a:solidFill>
                          <a:latin typeface="Times New Roman"/>
                          <a:ea typeface="Times New Roman"/>
                          <a:cs typeface="Times New Roman"/>
                        </a:rPr>
                        <a:t>:</a:t>
                      </a:r>
                      <a:endParaRPr lang="en-US" sz="2400" dirty="0">
                        <a:solidFill>
                          <a:srgbClr val="12018D"/>
                        </a:solidFill>
                        <a:latin typeface="Times New Roman"/>
                        <a:ea typeface="Times New Roman"/>
                        <a:cs typeface="Times New Roman"/>
                      </a:endParaRPr>
                    </a:p>
                    <a:p>
                      <a:r>
                        <a:rPr lang="en-US" sz="2400" b="0" i="0" kern="1200" dirty="0" smtClean="0">
                          <a:solidFill>
                            <a:schemeClr val="tx1"/>
                          </a:solidFill>
                          <a:latin typeface="+mn-lt"/>
                          <a:ea typeface="+mn-ea"/>
                          <a:cs typeface="+mn-cs"/>
                        </a:rPr>
                        <a:t>- </a:t>
                      </a:r>
                      <a:r>
                        <a:rPr lang="vi-VN" sz="2400" b="0" i="0" kern="1200" dirty="0" smtClean="0">
                          <a:solidFill>
                            <a:schemeClr val="tx1"/>
                          </a:solidFill>
                          <a:latin typeface="+mn-lt"/>
                          <a:ea typeface="+mn-ea"/>
                          <a:cs typeface="+mn-cs"/>
                        </a:rPr>
                        <a:t>Trẻ biết yêu quý ,giữ gìn,vệ sinh 1 số đồ dùng trong gia đình</a:t>
                      </a:r>
                    </a:p>
                    <a:p>
                      <a:r>
                        <a:rPr lang="vi-VN" sz="2400" b="0" i="0" kern="1200" dirty="0" smtClean="0">
                          <a:solidFill>
                            <a:schemeClr val="tx1"/>
                          </a:solidFill>
                          <a:latin typeface="+mn-lt"/>
                          <a:ea typeface="+mn-ea"/>
                          <a:cs typeface="+mn-cs"/>
                        </a:rPr>
                        <a:t> </a:t>
                      </a:r>
                    </a:p>
                  </a:txBody>
                  <a:tcPr marL="46056" marR="4605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b="-6000"/>
          </a:stretch>
        </a:blipFill>
        <a:effectLst/>
      </p:bgPr>
    </p:bg>
    <p:spTree>
      <p:nvGrpSpPr>
        <p:cNvPr id="1" name=""/>
        <p:cNvGrpSpPr/>
        <p:nvPr/>
      </p:nvGrpSpPr>
      <p:grpSpPr>
        <a:xfrm>
          <a:off x="0" y="0"/>
          <a:ext cx="0" cy="0"/>
          <a:chOff x="0" y="0"/>
          <a:chExt cx="0" cy="0"/>
        </a:xfrm>
      </p:grpSpPr>
      <p:sp>
        <p:nvSpPr>
          <p:cNvPr id="2" name="Rectangle 1"/>
          <p:cNvSpPr/>
          <p:nvPr/>
        </p:nvSpPr>
        <p:spPr>
          <a:xfrm>
            <a:off x="381000" y="304800"/>
            <a:ext cx="3760966" cy="923330"/>
          </a:xfrm>
          <a:prstGeom prst="rect">
            <a:avLst/>
          </a:prstGeom>
          <a:noFill/>
        </p:spPr>
        <p:txBody>
          <a:bodyPr wrap="none" lIns="91440" tIns="45720" rIns="91440" bIns="45720">
            <a:spAutoFit/>
          </a:bodyPr>
          <a:lstStyle/>
          <a:p>
            <a:pPr algn="ct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ii.Chuẩn</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bị</a:t>
            </a: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3" name="Table 2"/>
          <p:cNvGraphicFramePr>
            <a:graphicFrameLocks noGrp="1"/>
          </p:cNvGraphicFramePr>
          <p:nvPr/>
        </p:nvGraphicFramePr>
        <p:xfrm>
          <a:off x="380999" y="1371600"/>
          <a:ext cx="8534400" cy="5029200"/>
        </p:xfrm>
        <a:graphic>
          <a:graphicData uri="http://schemas.openxmlformats.org/drawingml/2006/table">
            <a:tbl>
              <a:tblPr/>
              <a:tblGrid>
                <a:gridCol w="8534400"/>
              </a:tblGrid>
              <a:tr h="5029200">
                <a:tc>
                  <a:txBody>
                    <a:bodyPr/>
                    <a:lstStyle/>
                    <a:p>
                      <a:pPr>
                        <a:spcAft>
                          <a:spcPts val="0"/>
                        </a:spcAft>
                      </a:pPr>
                      <a:r>
                        <a:rPr lang="en-US" sz="3200" b="1" dirty="0" smtClean="0">
                          <a:solidFill>
                            <a:srgbClr val="FF0000"/>
                          </a:solidFill>
                          <a:latin typeface="Times New Roman"/>
                          <a:ea typeface="Times New Roman"/>
                          <a:cs typeface="Times New Roman"/>
                        </a:rPr>
                        <a:t>*</a:t>
                      </a:r>
                      <a:r>
                        <a:rPr lang="en-US" sz="3200" b="1" dirty="0" err="1" smtClean="0">
                          <a:solidFill>
                            <a:srgbClr val="FF0000"/>
                          </a:solidFill>
                          <a:latin typeface="Times New Roman"/>
                          <a:ea typeface="Times New Roman"/>
                          <a:cs typeface="Times New Roman"/>
                        </a:rPr>
                        <a:t>Đồ</a:t>
                      </a:r>
                      <a:r>
                        <a:rPr lang="en-US" sz="3200" b="1" dirty="0" smtClean="0">
                          <a:solidFill>
                            <a:srgbClr val="FF0000"/>
                          </a:solidFill>
                          <a:latin typeface="Times New Roman"/>
                          <a:ea typeface="Times New Roman"/>
                          <a:cs typeface="Times New Roman"/>
                        </a:rPr>
                        <a:t> </a:t>
                      </a:r>
                      <a:r>
                        <a:rPr lang="en-US" sz="3200" b="1" dirty="0" err="1" smtClean="0">
                          <a:solidFill>
                            <a:srgbClr val="FF0000"/>
                          </a:solidFill>
                          <a:latin typeface="Times New Roman"/>
                          <a:ea typeface="Times New Roman"/>
                          <a:cs typeface="Times New Roman"/>
                        </a:rPr>
                        <a:t>dùng</a:t>
                      </a:r>
                      <a:r>
                        <a:rPr lang="en-US" sz="3200" b="1" dirty="0" smtClean="0">
                          <a:solidFill>
                            <a:srgbClr val="FF0000"/>
                          </a:solidFill>
                          <a:latin typeface="Times New Roman"/>
                          <a:ea typeface="Times New Roman"/>
                          <a:cs typeface="Times New Roman"/>
                        </a:rPr>
                        <a:t> </a:t>
                      </a:r>
                      <a:r>
                        <a:rPr lang="en-US" sz="3200" b="1" dirty="0" err="1" smtClean="0">
                          <a:solidFill>
                            <a:srgbClr val="FF0000"/>
                          </a:solidFill>
                          <a:latin typeface="Times New Roman"/>
                          <a:ea typeface="Times New Roman"/>
                          <a:cs typeface="Times New Roman"/>
                        </a:rPr>
                        <a:t>của</a:t>
                      </a:r>
                      <a:r>
                        <a:rPr lang="en-US" sz="3200" b="1" dirty="0" smtClean="0">
                          <a:solidFill>
                            <a:srgbClr val="FF0000"/>
                          </a:solidFill>
                          <a:latin typeface="Times New Roman"/>
                          <a:ea typeface="Times New Roman"/>
                          <a:cs typeface="Times New Roman"/>
                        </a:rPr>
                        <a:t> </a:t>
                      </a:r>
                      <a:r>
                        <a:rPr lang="en-US" sz="3200" b="1" dirty="0" err="1" smtClean="0">
                          <a:solidFill>
                            <a:srgbClr val="FF0000"/>
                          </a:solidFill>
                          <a:latin typeface="Times New Roman"/>
                          <a:ea typeface="Times New Roman"/>
                          <a:cs typeface="Times New Roman"/>
                        </a:rPr>
                        <a:t>cô</a:t>
                      </a:r>
                      <a:r>
                        <a:rPr lang="en-US" sz="3200" b="1" dirty="0" smtClean="0">
                          <a:solidFill>
                            <a:srgbClr val="FF0000"/>
                          </a:solidFill>
                          <a:latin typeface="Times New Roman"/>
                          <a:ea typeface="Times New Roman"/>
                          <a:cs typeface="Times New Roman"/>
                        </a:rPr>
                        <a:t>:</a:t>
                      </a:r>
                      <a:endParaRPr lang="en-US" sz="3200" dirty="0" smtClean="0">
                        <a:solidFill>
                          <a:srgbClr val="FF0000"/>
                        </a:solidFill>
                        <a:latin typeface="Times New Roman"/>
                        <a:ea typeface="Times New Roman"/>
                        <a:cs typeface="Times New Roman"/>
                      </a:endParaRPr>
                    </a:p>
                    <a:p>
                      <a:pPr>
                        <a:spcAft>
                          <a:spcPts val="0"/>
                        </a:spcAft>
                        <a:buFontTx/>
                        <a:buChar char="-"/>
                      </a:pPr>
                      <a:r>
                        <a:rPr lang="en-US" sz="3200" dirty="0" smtClean="0">
                          <a:solidFill>
                            <a:srgbClr val="0A00DA"/>
                          </a:solidFill>
                          <a:latin typeface="Times New Roman"/>
                          <a:ea typeface="Times New Roman"/>
                          <a:cs typeface="Times New Roman"/>
                        </a:rPr>
                        <a:t>Video </a:t>
                      </a:r>
                      <a:r>
                        <a:rPr lang="en-US" sz="3200" dirty="0" err="1" smtClean="0">
                          <a:solidFill>
                            <a:srgbClr val="0A00DA"/>
                          </a:solidFill>
                          <a:latin typeface="Times New Roman"/>
                          <a:ea typeface="Times New Roman"/>
                          <a:cs typeface="Times New Roman"/>
                        </a:rPr>
                        <a:t>cách</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phòng</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tránh</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đồ</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vật</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nguy</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hiểm</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trong</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gia</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đình</a:t>
                      </a:r>
                      <a:r>
                        <a:rPr lang="en-US" sz="3200" dirty="0" smtClean="0">
                          <a:solidFill>
                            <a:srgbClr val="0A00DA"/>
                          </a:solidFill>
                          <a:latin typeface="Times New Roman"/>
                          <a:ea typeface="Times New Roman"/>
                          <a:cs typeface="Times New Roman"/>
                        </a:rPr>
                        <a:t>.</a:t>
                      </a:r>
                    </a:p>
                    <a:p>
                      <a:pPr>
                        <a:spcAft>
                          <a:spcPts val="0"/>
                        </a:spcAft>
                        <a:buFontTx/>
                        <a:buChar char="-"/>
                      </a:pP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Giáo</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án</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điện</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tử</a:t>
                      </a:r>
                      <a:endParaRPr lang="en-US" sz="3200" baseline="0" dirty="0" smtClean="0">
                        <a:solidFill>
                          <a:srgbClr val="0A00DA"/>
                        </a:solidFill>
                        <a:latin typeface="Times New Roman"/>
                        <a:ea typeface="Times New Roman"/>
                        <a:cs typeface="Times New Roman"/>
                      </a:endParaRPr>
                    </a:p>
                    <a:p>
                      <a:pPr>
                        <a:spcAft>
                          <a:spcPts val="0"/>
                        </a:spcAft>
                        <a:buFontTx/>
                        <a:buChar char="-"/>
                      </a:pP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Bảng</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tương</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tác</a:t>
                      </a:r>
                      <a:endParaRPr lang="en-US" sz="3200" baseline="0" dirty="0" smtClean="0">
                        <a:solidFill>
                          <a:srgbClr val="0A00DA"/>
                        </a:solidFill>
                        <a:latin typeface="Times New Roman"/>
                        <a:ea typeface="Times New Roman"/>
                        <a:cs typeface="Times New Roman"/>
                      </a:endParaRPr>
                    </a:p>
                    <a:p>
                      <a:pPr>
                        <a:spcAft>
                          <a:spcPts val="0"/>
                        </a:spcAft>
                        <a:buFontTx/>
                        <a:buChar char="-"/>
                      </a:pP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Que</a:t>
                      </a:r>
                      <a:r>
                        <a:rPr lang="en-US" sz="3200" baseline="0" dirty="0" smtClean="0">
                          <a:solidFill>
                            <a:srgbClr val="0A00DA"/>
                          </a:solidFill>
                          <a:latin typeface="Times New Roman"/>
                          <a:ea typeface="Times New Roman"/>
                          <a:cs typeface="Times New Roman"/>
                        </a:rPr>
                        <a:t> </a:t>
                      </a:r>
                      <a:r>
                        <a:rPr lang="en-US" sz="3200" baseline="0" dirty="0" err="1" smtClean="0">
                          <a:solidFill>
                            <a:srgbClr val="0A00DA"/>
                          </a:solidFill>
                          <a:latin typeface="Times New Roman"/>
                          <a:ea typeface="Times New Roman"/>
                          <a:cs typeface="Times New Roman"/>
                        </a:rPr>
                        <a:t>chỉ</a:t>
                      </a:r>
                      <a:endParaRPr lang="en-US" sz="3200" dirty="0" smtClean="0">
                        <a:solidFill>
                          <a:srgbClr val="0A00DA"/>
                        </a:solidFill>
                        <a:latin typeface="Times New Roman"/>
                        <a:ea typeface="Times New Roman"/>
                        <a:cs typeface="Times New Roman"/>
                      </a:endParaRPr>
                    </a:p>
                    <a:p>
                      <a:pPr>
                        <a:spcAft>
                          <a:spcPts val="0"/>
                        </a:spcAft>
                      </a:pPr>
                      <a:r>
                        <a:rPr lang="en-US" sz="3200" b="1" dirty="0" smtClean="0">
                          <a:solidFill>
                            <a:srgbClr val="FF0000"/>
                          </a:solidFill>
                          <a:latin typeface="Times New Roman"/>
                          <a:ea typeface="Times New Roman"/>
                          <a:cs typeface="Times New Roman"/>
                        </a:rPr>
                        <a:t>*</a:t>
                      </a:r>
                      <a:r>
                        <a:rPr lang="en-US" sz="3200" b="1" dirty="0" err="1" smtClean="0">
                          <a:solidFill>
                            <a:srgbClr val="FF0000"/>
                          </a:solidFill>
                          <a:latin typeface="Times New Roman"/>
                          <a:ea typeface="Times New Roman"/>
                          <a:cs typeface="Times New Roman"/>
                        </a:rPr>
                        <a:t>Đồ</a:t>
                      </a:r>
                      <a:r>
                        <a:rPr lang="en-US" sz="3200" b="1" dirty="0" smtClean="0">
                          <a:solidFill>
                            <a:srgbClr val="FF0000"/>
                          </a:solidFill>
                          <a:latin typeface="Times New Roman"/>
                          <a:ea typeface="Times New Roman"/>
                          <a:cs typeface="Times New Roman"/>
                        </a:rPr>
                        <a:t> </a:t>
                      </a:r>
                      <a:r>
                        <a:rPr lang="en-US" sz="3200" b="1" dirty="0" err="1" smtClean="0">
                          <a:solidFill>
                            <a:srgbClr val="FF0000"/>
                          </a:solidFill>
                          <a:latin typeface="Times New Roman"/>
                          <a:ea typeface="Times New Roman"/>
                          <a:cs typeface="Times New Roman"/>
                        </a:rPr>
                        <a:t>dùng</a:t>
                      </a:r>
                      <a:r>
                        <a:rPr lang="en-US" sz="3200" b="1" dirty="0" smtClean="0">
                          <a:solidFill>
                            <a:srgbClr val="FF0000"/>
                          </a:solidFill>
                          <a:latin typeface="Times New Roman"/>
                          <a:ea typeface="Times New Roman"/>
                          <a:cs typeface="Times New Roman"/>
                        </a:rPr>
                        <a:t> </a:t>
                      </a:r>
                      <a:r>
                        <a:rPr lang="en-US" sz="3200" b="1" dirty="0" err="1" smtClean="0">
                          <a:solidFill>
                            <a:srgbClr val="FF0000"/>
                          </a:solidFill>
                          <a:latin typeface="Times New Roman"/>
                          <a:ea typeface="Times New Roman"/>
                          <a:cs typeface="Times New Roman"/>
                        </a:rPr>
                        <a:t>của</a:t>
                      </a:r>
                      <a:r>
                        <a:rPr lang="en-US" sz="3200" b="1" dirty="0" smtClean="0">
                          <a:solidFill>
                            <a:srgbClr val="FF0000"/>
                          </a:solidFill>
                          <a:latin typeface="Times New Roman"/>
                          <a:ea typeface="Times New Roman"/>
                          <a:cs typeface="Times New Roman"/>
                        </a:rPr>
                        <a:t> </a:t>
                      </a:r>
                      <a:r>
                        <a:rPr lang="en-US" sz="3200" b="1" dirty="0" err="1" smtClean="0">
                          <a:solidFill>
                            <a:srgbClr val="FF0000"/>
                          </a:solidFill>
                          <a:latin typeface="Times New Roman"/>
                          <a:ea typeface="Times New Roman"/>
                          <a:cs typeface="Times New Roman"/>
                        </a:rPr>
                        <a:t>trẻ</a:t>
                      </a:r>
                      <a:r>
                        <a:rPr lang="en-US" sz="3200" b="1" dirty="0" smtClean="0">
                          <a:solidFill>
                            <a:srgbClr val="FF0000"/>
                          </a:solidFill>
                          <a:latin typeface="Times New Roman"/>
                          <a:ea typeface="Times New Roman"/>
                          <a:cs typeface="Times New Roman"/>
                        </a:rPr>
                        <a:t>:</a:t>
                      </a:r>
                      <a:endParaRPr lang="en-US" sz="3200" dirty="0" smtClean="0">
                        <a:solidFill>
                          <a:srgbClr val="FF0000"/>
                        </a:solidFill>
                        <a:latin typeface="Times New Roman"/>
                        <a:ea typeface="Times New Roman"/>
                        <a:cs typeface="Times New Roman"/>
                      </a:endParaRPr>
                    </a:p>
                    <a:p>
                      <a:pPr>
                        <a:spcAft>
                          <a:spcPts val="0"/>
                        </a:spcAft>
                      </a:pPr>
                      <a:r>
                        <a:rPr lang="en-US" sz="3200" dirty="0" smtClean="0">
                          <a:solidFill>
                            <a:srgbClr val="0A00DA"/>
                          </a:solidFill>
                          <a:latin typeface="Times New Roman"/>
                          <a:ea typeface="Times New Roman"/>
                          <a:cs typeface="Times New Roman"/>
                        </a:rPr>
                        <a:t>- </a:t>
                      </a:r>
                      <a:r>
                        <a:rPr lang="en-US" sz="3200" dirty="0" err="1" smtClean="0">
                          <a:solidFill>
                            <a:srgbClr val="0A00DA"/>
                          </a:solidFill>
                          <a:latin typeface="Times New Roman"/>
                          <a:ea typeface="Times New Roman"/>
                          <a:cs typeface="Times New Roman"/>
                        </a:rPr>
                        <a:t>Tâm</a:t>
                      </a:r>
                      <a:r>
                        <a:rPr lang="en-US" sz="3200" dirty="0" smtClean="0">
                          <a:solidFill>
                            <a:srgbClr val="0A00DA"/>
                          </a:solidFill>
                          <a:latin typeface="Times New Roman"/>
                          <a:ea typeface="Times New Roman"/>
                          <a:cs typeface="Times New Roman"/>
                        </a:rPr>
                        <a:t> </a:t>
                      </a:r>
                      <a:r>
                        <a:rPr lang="en-US" sz="3200" dirty="0" err="1" smtClean="0">
                          <a:solidFill>
                            <a:srgbClr val="0A00DA"/>
                          </a:solidFill>
                          <a:latin typeface="Times New Roman"/>
                          <a:ea typeface="Times New Roman"/>
                          <a:cs typeface="Times New Roman"/>
                        </a:rPr>
                        <a:t>lí</a:t>
                      </a:r>
                      <a:r>
                        <a:rPr lang="en-US" sz="3200" dirty="0" smtClean="0">
                          <a:solidFill>
                            <a:srgbClr val="0A00DA"/>
                          </a:solidFill>
                          <a:latin typeface="Times New Roman"/>
                          <a:ea typeface="Times New Roman"/>
                          <a:cs typeface="Times New Roman"/>
                        </a:rPr>
                        <a:t> </a:t>
                      </a:r>
                      <a:r>
                        <a:rPr lang="en-US" sz="3200" dirty="0" err="1" smtClean="0">
                          <a:solidFill>
                            <a:srgbClr val="0A00DA"/>
                          </a:solidFill>
                          <a:latin typeface="Times New Roman"/>
                          <a:ea typeface="Times New Roman"/>
                          <a:cs typeface="Times New Roman"/>
                        </a:rPr>
                        <a:t>thoải</a:t>
                      </a:r>
                      <a:r>
                        <a:rPr lang="en-US" sz="3200" dirty="0" smtClean="0">
                          <a:solidFill>
                            <a:srgbClr val="0A00DA"/>
                          </a:solidFill>
                          <a:latin typeface="Times New Roman"/>
                          <a:ea typeface="Times New Roman"/>
                          <a:cs typeface="Times New Roman"/>
                        </a:rPr>
                        <a:t> </a:t>
                      </a:r>
                      <a:r>
                        <a:rPr lang="en-US" sz="3200" dirty="0" err="1" smtClean="0">
                          <a:solidFill>
                            <a:srgbClr val="0A00DA"/>
                          </a:solidFill>
                          <a:latin typeface="Times New Roman"/>
                          <a:ea typeface="Times New Roman"/>
                          <a:cs typeface="Times New Roman"/>
                        </a:rPr>
                        <a:t>mái</a:t>
                      </a:r>
                      <a:r>
                        <a:rPr lang="en-US" sz="3200" dirty="0" smtClean="0">
                          <a:solidFill>
                            <a:srgbClr val="0A00DA"/>
                          </a:solidFill>
                          <a:latin typeface="Times New Roman"/>
                          <a:ea typeface="Times New Roman"/>
                          <a:cs typeface="Times New Roman"/>
                        </a:rPr>
                        <a:t>, </a:t>
                      </a:r>
                      <a:r>
                        <a:rPr lang="en-US" sz="3200" dirty="0" err="1" smtClean="0">
                          <a:solidFill>
                            <a:srgbClr val="0A00DA"/>
                          </a:solidFill>
                          <a:latin typeface="Times New Roman"/>
                          <a:ea typeface="Times New Roman"/>
                          <a:cs typeface="Times New Roman"/>
                        </a:rPr>
                        <a:t>tự</a:t>
                      </a:r>
                      <a:r>
                        <a:rPr lang="en-US" sz="3200" dirty="0" smtClean="0">
                          <a:solidFill>
                            <a:srgbClr val="0A00DA"/>
                          </a:solidFill>
                          <a:latin typeface="Times New Roman"/>
                          <a:ea typeface="Times New Roman"/>
                          <a:cs typeface="Times New Roman"/>
                        </a:rPr>
                        <a:t> tin.</a:t>
                      </a:r>
                    </a:p>
                  </a:txBody>
                  <a:tcPr marL="46056" marR="46056"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533400" y="762000"/>
            <a:ext cx="7924800" cy="193899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spc="50" dirty="0" smtClean="0">
                <a:ln w="11430"/>
                <a:effectLst>
                  <a:outerShdw blurRad="76200" dist="50800" dir="5400000" algn="tl" rotWithShape="0">
                    <a:srgbClr val="000000">
                      <a:alpha val="65000"/>
                    </a:srgbClr>
                  </a:outerShdw>
                </a:effectLst>
              </a:rPr>
              <a:t>1. </a:t>
            </a:r>
            <a:r>
              <a:rPr lang="en-US" sz="4000" b="1" spc="50" dirty="0" err="1" smtClean="0">
                <a:ln w="11430"/>
                <a:effectLst>
                  <a:outerShdw blurRad="76200" dist="50800" dir="5400000" algn="tl" rotWithShape="0">
                    <a:srgbClr val="000000">
                      <a:alpha val="65000"/>
                    </a:srgbClr>
                  </a:outerShdw>
                </a:effectLst>
              </a:rPr>
              <a:t>Ổn</a:t>
            </a:r>
            <a:r>
              <a:rPr lang="en-US" sz="4000" b="1" spc="50" dirty="0" smtClean="0">
                <a:ln w="11430"/>
                <a:effectLst>
                  <a:outerShdw blurRad="76200" dist="50800" dir="5400000" algn="tl" rotWithShape="0">
                    <a:srgbClr val="000000">
                      <a:alpha val="65000"/>
                    </a:srgbClr>
                  </a:outerShdw>
                </a:effectLst>
              </a:rPr>
              <a:t> </a:t>
            </a:r>
            <a:r>
              <a:rPr lang="en-US" sz="4000" b="1" spc="50" dirty="0" err="1" smtClean="0">
                <a:ln w="11430"/>
                <a:effectLst>
                  <a:outerShdw blurRad="76200" dist="50800" dir="5400000" algn="tl" rotWithShape="0">
                    <a:srgbClr val="000000">
                      <a:alpha val="65000"/>
                    </a:srgbClr>
                  </a:outerShdw>
                </a:effectLst>
              </a:rPr>
              <a:t>định</a:t>
            </a:r>
            <a:r>
              <a:rPr lang="en-US" sz="4000" b="1" spc="50" dirty="0" smtClean="0">
                <a:ln w="11430"/>
                <a:effectLst>
                  <a:outerShdw blurRad="76200" dist="50800" dir="5400000" algn="tl" rotWithShape="0">
                    <a:srgbClr val="000000">
                      <a:alpha val="65000"/>
                    </a:srgbClr>
                  </a:outerShdw>
                </a:effectLst>
              </a:rPr>
              <a:t> </a:t>
            </a:r>
            <a:r>
              <a:rPr lang="en-US" sz="4000" b="1" spc="50" dirty="0" err="1" smtClean="0">
                <a:ln w="11430"/>
                <a:effectLst>
                  <a:outerShdw blurRad="76200" dist="50800" dir="5400000" algn="tl" rotWithShape="0">
                    <a:srgbClr val="000000">
                      <a:alpha val="65000"/>
                    </a:srgbClr>
                  </a:outerShdw>
                </a:effectLst>
              </a:rPr>
              <a:t>tổ</a:t>
            </a:r>
            <a:r>
              <a:rPr lang="en-US" sz="4000" b="1" spc="50" dirty="0" smtClean="0">
                <a:ln w="11430"/>
                <a:effectLst>
                  <a:outerShdw blurRad="76200" dist="50800" dir="5400000" algn="tl" rotWithShape="0">
                    <a:srgbClr val="000000">
                      <a:alpha val="65000"/>
                    </a:srgbClr>
                  </a:outerShdw>
                </a:effectLst>
              </a:rPr>
              <a:t> </a:t>
            </a:r>
            <a:r>
              <a:rPr lang="en-US" sz="4000" b="1" spc="50" dirty="0" err="1" smtClean="0">
                <a:ln w="11430"/>
                <a:effectLst>
                  <a:outerShdw blurRad="76200" dist="50800" dir="5400000" algn="tl" rotWithShape="0">
                    <a:srgbClr val="000000">
                      <a:alpha val="65000"/>
                    </a:srgbClr>
                  </a:outerShdw>
                </a:effectLst>
              </a:rPr>
              <a:t>chức</a:t>
            </a:r>
            <a:r>
              <a:rPr lang="en-US" sz="4000" b="1" spc="50" dirty="0" smtClean="0">
                <a:ln w="11430"/>
                <a:effectLst>
                  <a:outerShdw blurRad="76200" dist="50800" dir="5400000" algn="tl" rotWithShape="0">
                    <a:srgbClr val="000000">
                      <a:alpha val="65000"/>
                    </a:srgbClr>
                  </a:outerShdw>
                </a:effectLst>
              </a:rPr>
              <a:t>:</a:t>
            </a:r>
          </a:p>
          <a:p>
            <a:pPr algn="ct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Cô</a:t>
            </a: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và</a:t>
            </a: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trẻ</a:t>
            </a: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cùng</a:t>
            </a: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đọc</a:t>
            </a: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bài</a:t>
            </a: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đồng</a:t>
            </a: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40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giao</a:t>
            </a:r>
            <a:r>
              <a:rPr lang="en-US" sz="4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en-US" sz="4000" b="1" spc="50" dirty="0" smtClean="0">
                <a:ln w="11430"/>
                <a:solidFill>
                  <a:srgbClr val="0070C0"/>
                </a:solidFill>
                <a:effectLst>
                  <a:outerShdw blurRad="76200" dist="50800" dir="5400000" algn="tl" rotWithShape="0">
                    <a:srgbClr val="000000">
                      <a:alpha val="65000"/>
                    </a:srgbClr>
                  </a:outerShdw>
                </a:effectLst>
              </a:rPr>
              <a:t>“</a:t>
            </a:r>
            <a:r>
              <a:rPr lang="en-US" sz="4000" b="1" spc="50" dirty="0" err="1" smtClean="0">
                <a:ln w="11430"/>
                <a:solidFill>
                  <a:srgbClr val="0070C0"/>
                </a:solidFill>
                <a:effectLst>
                  <a:outerShdw blurRad="76200" dist="50800" dir="5400000" algn="tl" rotWithShape="0">
                    <a:srgbClr val="000000">
                      <a:alpha val="65000"/>
                    </a:srgbClr>
                  </a:outerShdw>
                </a:effectLst>
              </a:rPr>
              <a:t>Đi</a:t>
            </a:r>
            <a:r>
              <a:rPr lang="en-US" sz="4000" b="1" spc="50" dirty="0" smtClean="0">
                <a:ln w="11430"/>
                <a:solidFill>
                  <a:srgbClr val="0070C0"/>
                </a:solidFill>
                <a:effectLst>
                  <a:outerShdw blurRad="76200" dist="50800" dir="5400000" algn="tl" rotWithShape="0">
                    <a:srgbClr val="000000">
                      <a:alpha val="65000"/>
                    </a:srgbClr>
                  </a:outerShdw>
                </a:effectLst>
              </a:rPr>
              <a:t> </a:t>
            </a:r>
            <a:r>
              <a:rPr lang="en-US" sz="4000" b="1" spc="50" dirty="0" err="1" smtClean="0">
                <a:ln w="11430"/>
                <a:solidFill>
                  <a:srgbClr val="0070C0"/>
                </a:solidFill>
                <a:effectLst>
                  <a:outerShdw blurRad="76200" dist="50800" dir="5400000" algn="tl" rotWithShape="0">
                    <a:srgbClr val="000000">
                      <a:alpha val="65000"/>
                    </a:srgbClr>
                  </a:outerShdw>
                </a:effectLst>
              </a:rPr>
              <a:t>cầu</a:t>
            </a:r>
            <a:r>
              <a:rPr lang="en-US" sz="4000" b="1" spc="50" dirty="0" smtClean="0">
                <a:ln w="11430"/>
                <a:solidFill>
                  <a:srgbClr val="0070C0"/>
                </a:solidFill>
                <a:effectLst>
                  <a:outerShdw blurRad="76200" dist="50800" dir="5400000" algn="tl" rotWithShape="0">
                    <a:srgbClr val="000000">
                      <a:alpha val="65000"/>
                    </a:srgbClr>
                  </a:outerShdw>
                </a:effectLst>
              </a:rPr>
              <a:t> </a:t>
            </a:r>
            <a:r>
              <a:rPr lang="en-US" sz="4000" b="1" spc="50" dirty="0" err="1" smtClean="0">
                <a:ln w="11430"/>
                <a:solidFill>
                  <a:srgbClr val="0070C0"/>
                </a:solidFill>
                <a:effectLst>
                  <a:outerShdw blurRad="76200" dist="50800" dir="5400000" algn="tl" rotWithShape="0">
                    <a:srgbClr val="000000">
                      <a:alpha val="65000"/>
                    </a:srgbClr>
                  </a:outerShdw>
                </a:effectLst>
              </a:rPr>
              <a:t>đi</a:t>
            </a:r>
            <a:r>
              <a:rPr lang="en-US" sz="4000" b="1" spc="50" dirty="0" smtClean="0">
                <a:ln w="11430"/>
                <a:solidFill>
                  <a:srgbClr val="0070C0"/>
                </a:solidFill>
                <a:effectLst>
                  <a:outerShdw blurRad="76200" dist="50800" dir="5400000" algn="tl" rotWithShape="0">
                    <a:srgbClr val="000000">
                      <a:alpha val="65000"/>
                    </a:srgbClr>
                  </a:outerShdw>
                </a:effectLst>
              </a:rPr>
              <a:t> </a:t>
            </a:r>
            <a:r>
              <a:rPr lang="en-US" sz="4000" b="1" spc="50" dirty="0" err="1" smtClean="0">
                <a:ln w="11430"/>
                <a:solidFill>
                  <a:srgbClr val="0070C0"/>
                </a:solidFill>
                <a:effectLst>
                  <a:outerShdw blurRad="76200" dist="50800" dir="5400000" algn="tl" rotWithShape="0">
                    <a:srgbClr val="000000">
                      <a:alpha val="65000"/>
                    </a:srgbClr>
                  </a:outerShdw>
                </a:effectLst>
              </a:rPr>
              <a:t>quán</a:t>
            </a:r>
            <a:r>
              <a:rPr lang="en-US" sz="4000" b="1" spc="50" dirty="0" smtClean="0">
                <a:ln w="11430"/>
                <a:solidFill>
                  <a:srgbClr val="0070C0"/>
                </a:solidFill>
                <a:effectLst>
                  <a:outerShdw blurRad="76200" dist="50800" dir="5400000" algn="tl" rotWithShape="0">
                    <a:srgbClr val="000000">
                      <a:alpha val="65000"/>
                    </a:srgbClr>
                  </a:outerShdw>
                </a:effectLst>
              </a:rPr>
              <a:t> </a:t>
            </a:r>
            <a:r>
              <a:rPr lang="en-US" sz="4000" b="1" spc="50" dirty="0" err="1" smtClean="0">
                <a:ln w="11430"/>
                <a:solidFill>
                  <a:srgbClr val="0070C0"/>
                </a:solidFill>
                <a:effectLst>
                  <a:outerShdw blurRad="76200" dist="50800" dir="5400000" algn="tl" rotWithShape="0">
                    <a:srgbClr val="000000">
                      <a:alpha val="65000"/>
                    </a:srgbClr>
                  </a:outerShdw>
                </a:effectLst>
              </a:rPr>
              <a:t>đi</a:t>
            </a:r>
            <a:r>
              <a:rPr lang="en-US" sz="4000" b="1" spc="50" dirty="0" smtClean="0">
                <a:ln w="11430"/>
                <a:solidFill>
                  <a:srgbClr val="0070C0"/>
                </a:solidFill>
                <a:effectLst>
                  <a:outerShdw blurRad="76200" dist="50800" dir="5400000" algn="tl" rotWithShape="0">
                    <a:srgbClr val="000000">
                      <a:alpha val="65000"/>
                    </a:srgbClr>
                  </a:outerShdw>
                </a:effectLst>
              </a:rPr>
              <a:t> </a:t>
            </a:r>
            <a:r>
              <a:rPr lang="en-US" sz="4000" b="1" spc="50" dirty="0" err="1" smtClean="0">
                <a:ln w="11430"/>
                <a:solidFill>
                  <a:srgbClr val="0070C0"/>
                </a:solidFill>
                <a:effectLst>
                  <a:outerShdw blurRad="76200" dist="50800" dir="5400000" algn="tl" rotWithShape="0">
                    <a:srgbClr val="000000">
                      <a:alpha val="65000"/>
                    </a:srgbClr>
                  </a:outerShdw>
                </a:effectLst>
              </a:rPr>
              <a:t>bán</a:t>
            </a:r>
            <a:r>
              <a:rPr lang="en-US" sz="4000" b="1" spc="50" dirty="0" smtClean="0">
                <a:ln w="11430"/>
                <a:solidFill>
                  <a:srgbClr val="0070C0"/>
                </a:solidFill>
                <a:effectLst>
                  <a:outerShdw blurRad="76200" dist="50800" dir="5400000" algn="tl" rotWithShape="0">
                    <a:srgbClr val="000000">
                      <a:alpha val="65000"/>
                    </a:srgbClr>
                  </a:outerShdw>
                </a:effectLst>
              </a:rPr>
              <a:t> </a:t>
            </a:r>
            <a:r>
              <a:rPr lang="en-US" sz="4000" b="1" spc="50" dirty="0" err="1" smtClean="0">
                <a:ln w="11430"/>
                <a:solidFill>
                  <a:srgbClr val="0070C0"/>
                </a:solidFill>
                <a:effectLst>
                  <a:outerShdw blurRad="76200" dist="50800" dir="5400000" algn="tl" rotWithShape="0">
                    <a:srgbClr val="000000">
                      <a:alpha val="65000"/>
                    </a:srgbClr>
                  </a:outerShdw>
                </a:effectLst>
              </a:rPr>
              <a:t>lợn</a:t>
            </a:r>
            <a:r>
              <a:rPr lang="en-US" sz="4000" b="1" spc="50" dirty="0" smtClean="0">
                <a:ln w="11430"/>
                <a:solidFill>
                  <a:srgbClr val="0070C0"/>
                </a:solidFill>
                <a:effectLst>
                  <a:outerShdw blurRad="76200" dist="50800" dir="5400000" algn="tl" rotWithShape="0">
                    <a:srgbClr val="000000">
                      <a:alpha val="65000"/>
                    </a:srgbClr>
                  </a:outerShdw>
                </a:effectLst>
              </a:rPr>
              <a:t> con”</a:t>
            </a:r>
          </a:p>
        </p:txBody>
      </p:sp>
      <p:sp>
        <p:nvSpPr>
          <p:cNvPr id="5" name="Rectangle 4"/>
          <p:cNvSpPr/>
          <p:nvPr/>
        </p:nvSpPr>
        <p:spPr>
          <a:xfrm>
            <a:off x="2971800" y="2743200"/>
            <a:ext cx="3886200" cy="3785652"/>
          </a:xfrm>
          <a:prstGeom prst="rect">
            <a:avLst/>
          </a:prstGeom>
        </p:spPr>
        <p:txBody>
          <a:bodyPr wrap="square">
            <a:spAutoFit/>
          </a:bodyPr>
          <a:lstStyle/>
          <a:p>
            <a:r>
              <a:rPr lang="en-US" sz="2000" dirty="0" smtClean="0"/>
              <a:t>“</a:t>
            </a:r>
            <a:r>
              <a:rPr lang="vi-VN" sz="2000" dirty="0" smtClean="0"/>
              <a:t>Đi cầu đi quán</a:t>
            </a:r>
            <a:br>
              <a:rPr lang="vi-VN" sz="2000" dirty="0" smtClean="0"/>
            </a:br>
            <a:r>
              <a:rPr lang="vi-VN" sz="2000" dirty="0" smtClean="0"/>
              <a:t>Đi bán lợn con</a:t>
            </a:r>
            <a:br>
              <a:rPr lang="vi-VN" sz="2000" dirty="0" smtClean="0"/>
            </a:br>
            <a:r>
              <a:rPr lang="vi-VN" sz="2000" dirty="0" smtClean="0"/>
              <a:t>Đi mua cái xoong</a:t>
            </a:r>
            <a:br>
              <a:rPr lang="vi-VN" sz="2000" dirty="0" smtClean="0"/>
            </a:br>
            <a:r>
              <a:rPr lang="vi-VN" sz="2000" dirty="0" smtClean="0"/>
              <a:t>Đem về đun nấu</a:t>
            </a:r>
            <a:br>
              <a:rPr lang="vi-VN" sz="2000" dirty="0" smtClean="0"/>
            </a:br>
            <a:r>
              <a:rPr lang="vi-VN" sz="2000" dirty="0" smtClean="0"/>
              <a:t>Mua quả dưa hấu</a:t>
            </a:r>
            <a:br>
              <a:rPr lang="vi-VN" sz="2000" dirty="0" smtClean="0"/>
            </a:br>
            <a:r>
              <a:rPr lang="vi-VN" sz="2000" dirty="0" smtClean="0"/>
              <a:t>Về biếu ông bà</a:t>
            </a:r>
            <a:br>
              <a:rPr lang="vi-VN" sz="2000" dirty="0" smtClean="0"/>
            </a:br>
            <a:r>
              <a:rPr lang="vi-VN" sz="2000" dirty="0" smtClean="0"/>
              <a:t>Mua một đàn gà</a:t>
            </a:r>
            <a:br>
              <a:rPr lang="vi-VN" sz="2000" dirty="0" smtClean="0"/>
            </a:br>
            <a:r>
              <a:rPr lang="vi-VN" sz="2000" dirty="0" smtClean="0"/>
              <a:t>Về cho ăn thóc</a:t>
            </a:r>
            <a:br>
              <a:rPr lang="vi-VN" sz="2000" dirty="0" smtClean="0"/>
            </a:br>
            <a:r>
              <a:rPr lang="vi-VN" sz="2000" dirty="0" smtClean="0"/>
              <a:t>Mua lược chải tóc</a:t>
            </a:r>
            <a:br>
              <a:rPr lang="vi-VN" sz="2000" dirty="0" smtClean="0"/>
            </a:br>
            <a:r>
              <a:rPr lang="vi-VN" sz="2000" dirty="0" smtClean="0"/>
              <a:t>Mua cặp gài đầu</a:t>
            </a:r>
            <a:br>
              <a:rPr lang="vi-VN" sz="2000" dirty="0" smtClean="0"/>
            </a:br>
            <a:r>
              <a:rPr lang="vi-VN" sz="2000" dirty="0" smtClean="0"/>
              <a:t>Đi mau về mau</a:t>
            </a:r>
            <a:br>
              <a:rPr lang="vi-VN" sz="2000" dirty="0" smtClean="0"/>
            </a:br>
            <a:r>
              <a:rPr lang="vi-VN" sz="2000" dirty="0" smtClean="0"/>
              <a:t>Kẻo trời sắp tới</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0" y="1676400"/>
            <a:ext cx="8458200" cy="769441"/>
          </a:xfrm>
          <a:prstGeom prst="rect">
            <a:avLst/>
          </a:prstGeom>
          <a:noFill/>
        </p:spPr>
        <p:txBody>
          <a:bodyPr wrap="square" rtlCol="0">
            <a:spAutoFit/>
          </a:bodyPr>
          <a:lstStyle/>
          <a:p>
            <a:r>
              <a:rPr lang="en-US" sz="4400" b="1" dirty="0" smtClean="0">
                <a:solidFill>
                  <a:srgbClr val="2D2DFF"/>
                </a:solidFill>
              </a:rPr>
              <a:t>2. </a:t>
            </a:r>
            <a:r>
              <a:rPr lang="en-US" sz="4400" b="1" dirty="0" err="1" smtClean="0">
                <a:solidFill>
                  <a:srgbClr val="2D2DFF"/>
                </a:solidFill>
              </a:rPr>
              <a:t>Phương</a:t>
            </a:r>
            <a:r>
              <a:rPr lang="en-US" sz="4400" b="1" dirty="0" smtClean="0">
                <a:solidFill>
                  <a:srgbClr val="2D2DFF"/>
                </a:solidFill>
              </a:rPr>
              <a:t> </a:t>
            </a:r>
            <a:r>
              <a:rPr lang="en-US" sz="4400" b="1" dirty="0" err="1" smtClean="0">
                <a:solidFill>
                  <a:srgbClr val="2D2DFF"/>
                </a:solidFill>
              </a:rPr>
              <a:t>pháp</a:t>
            </a:r>
            <a:r>
              <a:rPr lang="en-US" sz="4400" b="1" dirty="0" smtClean="0">
                <a:solidFill>
                  <a:srgbClr val="2D2DFF"/>
                </a:solidFill>
              </a:rPr>
              <a:t> </a:t>
            </a:r>
            <a:r>
              <a:rPr lang="en-US" sz="4400" b="1" dirty="0" err="1" smtClean="0">
                <a:solidFill>
                  <a:srgbClr val="2D2DFF"/>
                </a:solidFill>
              </a:rPr>
              <a:t>hình</a:t>
            </a:r>
            <a:r>
              <a:rPr lang="en-US" sz="4400" b="1" dirty="0" smtClean="0">
                <a:solidFill>
                  <a:srgbClr val="2D2DFF"/>
                </a:solidFill>
              </a:rPr>
              <a:t> </a:t>
            </a:r>
            <a:r>
              <a:rPr lang="en-US" sz="4400" b="1" dirty="0" err="1" smtClean="0">
                <a:solidFill>
                  <a:srgbClr val="2D2DFF"/>
                </a:solidFill>
              </a:rPr>
              <a:t>thức</a:t>
            </a:r>
            <a:r>
              <a:rPr lang="en-US" sz="4400" b="1" dirty="0" smtClean="0">
                <a:solidFill>
                  <a:srgbClr val="2D2DFF"/>
                </a:solidFill>
              </a:rPr>
              <a:t> </a:t>
            </a:r>
            <a:r>
              <a:rPr lang="en-US" sz="4400" b="1" dirty="0" err="1" smtClean="0">
                <a:solidFill>
                  <a:srgbClr val="2D2DFF"/>
                </a:solidFill>
              </a:rPr>
              <a:t>tổ</a:t>
            </a:r>
            <a:r>
              <a:rPr lang="en-US" sz="4400" b="1" dirty="0" smtClean="0">
                <a:solidFill>
                  <a:srgbClr val="2D2DFF"/>
                </a:solidFill>
              </a:rPr>
              <a:t> </a:t>
            </a:r>
            <a:r>
              <a:rPr lang="en-US" sz="4400" b="1" dirty="0" err="1" smtClean="0">
                <a:solidFill>
                  <a:srgbClr val="2D2DFF"/>
                </a:solidFill>
              </a:rPr>
              <a:t>chức</a:t>
            </a:r>
            <a:r>
              <a:rPr lang="en-US" sz="4400" b="1" dirty="0" smtClean="0">
                <a:solidFill>
                  <a:srgbClr val="2D2DFF"/>
                </a:solidFill>
              </a:rPr>
              <a:t>:</a:t>
            </a:r>
            <a:endParaRPr lang="en-US" sz="4400" b="1" dirty="0">
              <a:solidFill>
                <a:srgbClr val="2D2DFF"/>
              </a:solidFill>
            </a:endParaRPr>
          </a:p>
        </p:txBody>
      </p:sp>
      <p:sp>
        <p:nvSpPr>
          <p:cNvPr id="12289" name="Rectangle 1"/>
          <p:cNvSpPr>
            <a:spLocks noChangeArrowheads="1"/>
          </p:cNvSpPr>
          <p:nvPr/>
        </p:nvSpPr>
        <p:spPr bwMode="auto">
          <a:xfrm>
            <a:off x="0" y="2667000"/>
            <a:ext cx="89154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3D7AF5"/>
                </a:solidFill>
                <a:effectLst/>
                <a:latin typeface="Arial" pitchFamily="34" charset="0"/>
                <a:ea typeface="Times New Roman" pitchFamily="18" charset="0"/>
                <a:cs typeface="Arial" pitchFamily="34" charset="0"/>
              </a:rPr>
              <a:t>( Cho </a:t>
            </a:r>
            <a:r>
              <a:rPr kumimoji="0" lang="en-US" sz="3200" b="0" i="0" u="none" strike="noStrike" cap="none" normalizeH="0" baseline="0" dirty="0" err="1" smtClean="0">
                <a:ln>
                  <a:noFill/>
                </a:ln>
                <a:solidFill>
                  <a:srgbClr val="3D7AF5"/>
                </a:solidFill>
                <a:effectLst/>
                <a:latin typeface="Arial" pitchFamily="34" charset="0"/>
                <a:ea typeface="Times New Roman" pitchFamily="18" charset="0"/>
                <a:cs typeface="Arial" pitchFamily="34" charset="0"/>
              </a:rPr>
              <a:t>trẻ</a:t>
            </a:r>
            <a:r>
              <a:rPr kumimoji="0" lang="en-US" sz="3200" b="0" i="0" u="none" strike="noStrike" cap="none" normalizeH="0" baseline="0" dirty="0" smtClean="0">
                <a:ln>
                  <a:noFill/>
                </a:ln>
                <a:solidFill>
                  <a:srgbClr val="3D7AF5"/>
                </a:solidFill>
                <a:effectLst/>
                <a:latin typeface="Arial" pitchFamily="34" charset="0"/>
                <a:ea typeface="Times New Roman" pitchFamily="18" charset="0"/>
                <a:cs typeface="Arial" pitchFamily="34" charset="0"/>
              </a:rPr>
              <a:t> </a:t>
            </a:r>
            <a:r>
              <a:rPr kumimoji="0" lang="en-US" sz="3200" b="0" i="0" u="none" strike="noStrike" cap="none" normalizeH="0" baseline="0" dirty="0" err="1" smtClean="0">
                <a:ln>
                  <a:noFill/>
                </a:ln>
                <a:solidFill>
                  <a:srgbClr val="3D7AF5"/>
                </a:solidFill>
                <a:effectLst/>
                <a:latin typeface="Arial" pitchFamily="34" charset="0"/>
                <a:ea typeface="Times New Roman" pitchFamily="18" charset="0"/>
                <a:cs typeface="Arial" pitchFamily="34" charset="0"/>
              </a:rPr>
              <a:t>quan</a:t>
            </a:r>
            <a:r>
              <a:rPr kumimoji="0" lang="en-US" sz="3200" b="0" i="0" u="none" strike="noStrike" cap="none" normalizeH="0" baseline="0" dirty="0" smtClean="0">
                <a:ln>
                  <a:noFill/>
                </a:ln>
                <a:solidFill>
                  <a:srgbClr val="3D7AF5"/>
                </a:solidFill>
                <a:effectLst/>
                <a:latin typeface="Arial" pitchFamily="34" charset="0"/>
                <a:ea typeface="Times New Roman" pitchFamily="18" charset="0"/>
                <a:cs typeface="Arial" pitchFamily="34" charset="0"/>
              </a:rPr>
              <a:t> </a:t>
            </a:r>
            <a:r>
              <a:rPr kumimoji="0" lang="en-US" sz="3200" b="0" i="0" u="none" strike="noStrike" cap="none" normalizeH="0" baseline="0" dirty="0" err="1" smtClean="0">
                <a:ln>
                  <a:noFill/>
                </a:ln>
                <a:solidFill>
                  <a:srgbClr val="3D7AF5"/>
                </a:solidFill>
                <a:effectLst/>
                <a:latin typeface="Arial" pitchFamily="34" charset="0"/>
                <a:ea typeface="Times New Roman" pitchFamily="18" charset="0"/>
                <a:cs typeface="Arial" pitchFamily="34" charset="0"/>
              </a:rPr>
              <a:t>sát</a:t>
            </a:r>
            <a:r>
              <a:rPr kumimoji="0" lang="en-US" sz="3200" b="0" i="0" u="none" strike="noStrike" cap="none" normalizeH="0" baseline="0" dirty="0" smtClean="0">
                <a:ln>
                  <a:noFill/>
                </a:ln>
                <a:solidFill>
                  <a:srgbClr val="3D7AF5"/>
                </a:solidFill>
                <a:effectLst/>
                <a:latin typeface="Arial" pitchFamily="34" charset="0"/>
                <a:ea typeface="Times New Roman" pitchFamily="18" charset="0"/>
                <a:cs typeface="Arial" pitchFamily="34" charset="0"/>
              </a:rPr>
              <a:t> </a:t>
            </a:r>
            <a:r>
              <a:rPr lang="en-US" sz="3200" dirty="0" err="1" smtClean="0">
                <a:solidFill>
                  <a:srgbClr val="3D7AF5"/>
                </a:solidFill>
                <a:latin typeface="Arial" pitchFamily="34" charset="0"/>
                <a:ea typeface="Times New Roman" pitchFamily="18" charset="0"/>
                <a:cs typeface="Arial" pitchFamily="34" charset="0"/>
              </a:rPr>
              <a:t>tranh</a:t>
            </a:r>
            <a:r>
              <a:rPr kumimoji="0" lang="en-US" sz="3200" b="0" i="0" u="none" strike="noStrike" cap="none" normalizeH="0" baseline="0" dirty="0" smtClean="0">
                <a:ln>
                  <a:noFill/>
                </a:ln>
                <a:solidFill>
                  <a:srgbClr val="3D7AF5"/>
                </a:solidFill>
                <a:effectLst/>
                <a:latin typeface="Arial" pitchFamily="34" charset="0"/>
                <a:ea typeface="Times New Roman" pitchFamily="18" charset="0"/>
                <a:cs typeface="Arial" pitchFamily="34" charset="0"/>
              </a:rPr>
              <a:t> </a:t>
            </a:r>
            <a:r>
              <a:rPr kumimoji="0" lang="en-US" sz="3200" b="0" i="0" u="none" strike="noStrike" cap="none" normalizeH="0" baseline="0" dirty="0" err="1" smtClean="0">
                <a:ln>
                  <a:noFill/>
                </a:ln>
                <a:solidFill>
                  <a:srgbClr val="3D7AF5"/>
                </a:solidFill>
                <a:effectLst/>
                <a:latin typeface="Arial" pitchFamily="34" charset="0"/>
                <a:ea typeface="Times New Roman" pitchFamily="18" charset="0"/>
                <a:cs typeface="Arial" pitchFamily="34" charset="0"/>
              </a:rPr>
              <a:t>và</a:t>
            </a:r>
            <a:r>
              <a:rPr kumimoji="0" lang="en-US" sz="3200" b="0" i="0" u="none" strike="noStrike" cap="none" normalizeH="0" baseline="0" dirty="0" smtClean="0">
                <a:ln>
                  <a:noFill/>
                </a:ln>
                <a:solidFill>
                  <a:srgbClr val="3D7AF5"/>
                </a:solidFill>
                <a:effectLst/>
                <a:latin typeface="Arial" pitchFamily="34" charset="0"/>
                <a:ea typeface="Times New Roman" pitchFamily="18" charset="0"/>
                <a:cs typeface="Arial" pitchFamily="34" charset="0"/>
              </a:rPr>
              <a:t> </a:t>
            </a:r>
            <a:r>
              <a:rPr kumimoji="0" lang="en-US" sz="3200" b="0" i="0" u="none" strike="noStrike" cap="none" normalizeH="0" baseline="0" dirty="0" err="1" smtClean="0">
                <a:ln>
                  <a:noFill/>
                </a:ln>
                <a:solidFill>
                  <a:srgbClr val="3D7AF5"/>
                </a:solidFill>
                <a:effectLst/>
                <a:latin typeface="Arial" pitchFamily="34" charset="0"/>
                <a:ea typeface="Times New Roman" pitchFamily="18" charset="0"/>
                <a:cs typeface="Arial" pitchFamily="34" charset="0"/>
              </a:rPr>
              <a:t>đàm</a:t>
            </a:r>
            <a:r>
              <a:rPr kumimoji="0" lang="en-US" sz="3200" b="0" i="0" u="none" strike="noStrike" cap="none" normalizeH="0" baseline="0" dirty="0" smtClean="0">
                <a:ln>
                  <a:noFill/>
                </a:ln>
                <a:solidFill>
                  <a:srgbClr val="3D7AF5"/>
                </a:solidFill>
                <a:effectLst/>
                <a:latin typeface="Arial" pitchFamily="34" charset="0"/>
                <a:ea typeface="Times New Roman" pitchFamily="18" charset="0"/>
                <a:cs typeface="Arial" pitchFamily="34" charset="0"/>
              </a:rPr>
              <a:t> </a:t>
            </a:r>
            <a:r>
              <a:rPr kumimoji="0" lang="en-US" sz="3200" b="0" i="0" u="none" strike="noStrike" cap="none" normalizeH="0" baseline="0" dirty="0" err="1" smtClean="0">
                <a:ln>
                  <a:noFill/>
                </a:ln>
                <a:solidFill>
                  <a:srgbClr val="3D7AF5"/>
                </a:solidFill>
                <a:effectLst/>
                <a:latin typeface="Arial" pitchFamily="34" charset="0"/>
                <a:ea typeface="Times New Roman" pitchFamily="18" charset="0"/>
                <a:cs typeface="Arial" pitchFamily="34" charset="0"/>
              </a:rPr>
              <a:t>thoại</a:t>
            </a:r>
            <a:r>
              <a:rPr kumimoji="0" lang="en-US" sz="3200" b="0" i="0" u="none" strike="noStrike" cap="none" normalizeH="0" baseline="0" dirty="0" smtClean="0">
                <a:ln>
                  <a:noFill/>
                </a:ln>
                <a:solidFill>
                  <a:srgbClr val="3D7AF5"/>
                </a:solidFill>
                <a:effectLst/>
                <a:latin typeface="Arial" pitchFamily="34" charset="0"/>
                <a:ea typeface="Times New Roman" pitchFamily="18" charset="0"/>
                <a:cs typeface="Arial" pitchFamily="34" charset="0"/>
              </a:rPr>
              <a:t>)</a:t>
            </a:r>
            <a:endParaRPr kumimoji="0" lang="en-US" sz="4000" b="0" i="0" u="none" strike="noStrike" cap="none" normalizeH="0" baseline="0" dirty="0" smtClean="0">
              <a:ln>
                <a:noFill/>
              </a:ln>
              <a:solidFill>
                <a:srgbClr val="3D7AF5"/>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an-1516810711pcl84.jpg"/>
          <p:cNvPicPr>
            <a:picLocks noChangeAspect="1"/>
          </p:cNvPicPr>
          <p:nvPr/>
        </p:nvPicPr>
        <p:blipFill>
          <a:blip r:embed="rId2"/>
          <a:stretch>
            <a:fillRect/>
          </a:stretch>
        </p:blipFill>
        <p:spPr>
          <a:xfrm>
            <a:off x="1447800" y="228600"/>
            <a:ext cx="6172200" cy="4343400"/>
          </a:xfrm>
          <a:prstGeom prst="rect">
            <a:avLst/>
          </a:prstGeom>
        </p:spPr>
      </p:pic>
      <p:sp>
        <p:nvSpPr>
          <p:cNvPr id="3" name="TextBox 2"/>
          <p:cNvSpPr txBox="1"/>
          <p:nvPr/>
        </p:nvSpPr>
        <p:spPr>
          <a:xfrm>
            <a:off x="3429000" y="4217549"/>
            <a:ext cx="3657600" cy="584775"/>
          </a:xfrm>
          <a:prstGeom prst="rect">
            <a:avLst/>
          </a:prstGeom>
          <a:noFill/>
        </p:spPr>
        <p:txBody>
          <a:bodyPr wrap="square" rtlCol="0">
            <a:spAutoFit/>
          </a:bodyPr>
          <a:lstStyle/>
          <a:p>
            <a:r>
              <a:rPr lang="en-US" sz="3200" dirty="0" err="1" smtClean="0"/>
              <a:t>Cái</a:t>
            </a:r>
            <a:r>
              <a:rPr lang="en-US" sz="3200" dirty="0" smtClean="0"/>
              <a:t> </a:t>
            </a:r>
            <a:r>
              <a:rPr lang="en-US" sz="3200" dirty="0" err="1" smtClean="0"/>
              <a:t>chảo</a:t>
            </a:r>
            <a:endParaRPr lang="en-US" sz="3200" dirty="0"/>
          </a:p>
        </p:txBody>
      </p:sp>
      <p:sp>
        <p:nvSpPr>
          <p:cNvPr id="4" name="Rectangle 3"/>
          <p:cNvSpPr/>
          <p:nvPr/>
        </p:nvSpPr>
        <p:spPr>
          <a:xfrm>
            <a:off x="609600" y="5257800"/>
            <a:ext cx="8534400" cy="1200329"/>
          </a:xfrm>
          <a:prstGeom prst="rect">
            <a:avLst/>
          </a:prstGeom>
        </p:spPr>
        <p:txBody>
          <a:bodyPr wrap="square">
            <a:spAutoFit/>
          </a:bodyPr>
          <a:lstStyle/>
          <a:p>
            <a:r>
              <a:rPr lang="vi-VN" dirty="0" smtClean="0">
                <a:solidFill>
                  <a:srgbClr val="C00000"/>
                </a:solidFill>
              </a:rPr>
              <a:t>- Cô đố các con hàng ngày mẹ thường dùng đồ dùng gì để xào rau, rán trứng?</a:t>
            </a:r>
          </a:p>
          <a:p>
            <a:r>
              <a:rPr lang="vi-VN" dirty="0" smtClean="0">
                <a:solidFill>
                  <a:srgbClr val="C00000"/>
                </a:solidFill>
              </a:rPr>
              <a:t>- Các con cùng quan sát và có nhận xét gì về cái chảo ?</a:t>
            </a:r>
          </a:p>
          <a:p>
            <a:r>
              <a:rPr lang="vi-VN" dirty="0" smtClean="0">
                <a:solidFill>
                  <a:srgbClr val="C00000"/>
                </a:solidFill>
              </a:rPr>
              <a:t>+ Chảo có gì để cầm ?</a:t>
            </a:r>
          </a:p>
          <a:p>
            <a:r>
              <a:rPr lang="vi-VN" dirty="0" smtClean="0">
                <a:solidFill>
                  <a:srgbClr val="C00000"/>
                </a:solidFill>
              </a:rPr>
              <a:t>+ Chảo được dùng để làm gì?</a:t>
            </a:r>
            <a:endParaRPr lang="vi-VN"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en-chon-noi-nhom-hay-noi-inox-de-nau-an-.jpg"/>
          <p:cNvPicPr>
            <a:picLocks noChangeAspect="1"/>
          </p:cNvPicPr>
          <p:nvPr/>
        </p:nvPicPr>
        <p:blipFill>
          <a:blip r:embed="rId2"/>
          <a:stretch>
            <a:fillRect/>
          </a:stretch>
        </p:blipFill>
        <p:spPr>
          <a:xfrm>
            <a:off x="0" y="1"/>
            <a:ext cx="9143999" cy="4572000"/>
          </a:xfrm>
          <a:prstGeom prst="rect">
            <a:avLst/>
          </a:prstGeom>
        </p:spPr>
      </p:pic>
      <p:sp>
        <p:nvSpPr>
          <p:cNvPr id="3" name="TextBox 2"/>
          <p:cNvSpPr txBox="1"/>
          <p:nvPr/>
        </p:nvSpPr>
        <p:spPr>
          <a:xfrm>
            <a:off x="3581400" y="4572000"/>
            <a:ext cx="1625558" cy="523220"/>
          </a:xfrm>
          <a:prstGeom prst="rect">
            <a:avLst/>
          </a:prstGeom>
          <a:noFill/>
        </p:spPr>
        <p:txBody>
          <a:bodyPr wrap="square" rtlCol="0">
            <a:spAutoFit/>
          </a:bodyPr>
          <a:lstStyle/>
          <a:p>
            <a:r>
              <a:rPr lang="en-US" sz="2800" dirty="0" err="1" smtClean="0"/>
              <a:t>Cái</a:t>
            </a:r>
            <a:r>
              <a:rPr lang="en-US" sz="2800" dirty="0" smtClean="0"/>
              <a:t> </a:t>
            </a:r>
            <a:r>
              <a:rPr lang="en-US" sz="2800" dirty="0" err="1" smtClean="0"/>
              <a:t>xoong</a:t>
            </a:r>
            <a:endParaRPr lang="en-US" sz="2800" dirty="0"/>
          </a:p>
        </p:txBody>
      </p:sp>
      <p:sp>
        <p:nvSpPr>
          <p:cNvPr id="4" name="Rectangle 3"/>
          <p:cNvSpPr/>
          <p:nvPr/>
        </p:nvSpPr>
        <p:spPr>
          <a:xfrm>
            <a:off x="228600" y="5181600"/>
            <a:ext cx="6629400" cy="1323439"/>
          </a:xfrm>
          <a:prstGeom prst="rect">
            <a:avLst/>
          </a:prstGeom>
        </p:spPr>
        <p:txBody>
          <a:bodyPr wrap="square">
            <a:spAutoFit/>
          </a:bodyPr>
          <a:lstStyle/>
          <a:p>
            <a:r>
              <a:rPr lang="vi-VN" sz="2000" dirty="0" smtClean="0">
                <a:solidFill>
                  <a:srgbClr val="C00000"/>
                </a:solidFill>
              </a:rPr>
              <a:t>- Các con nhìn xem cái xoong này có đặc điểm gì?</a:t>
            </a:r>
          </a:p>
          <a:p>
            <a:r>
              <a:rPr lang="vi-VN" sz="2000" dirty="0" smtClean="0">
                <a:solidFill>
                  <a:srgbClr val="C00000"/>
                </a:solidFill>
              </a:rPr>
              <a:t>+ Xoong có cái gì để đậy đây?</a:t>
            </a:r>
          </a:p>
          <a:p>
            <a:r>
              <a:rPr lang="vi-VN" sz="2000" dirty="0" smtClean="0">
                <a:solidFill>
                  <a:srgbClr val="C00000"/>
                </a:solidFill>
              </a:rPr>
              <a:t>+ Xoong có cái gì để cầm ?</a:t>
            </a:r>
          </a:p>
          <a:p>
            <a:r>
              <a:rPr lang="vi-VN" sz="2000" dirty="0" smtClean="0">
                <a:solidFill>
                  <a:srgbClr val="C00000"/>
                </a:solidFill>
              </a:rPr>
              <a:t>+ Xoong được dùng để làm gì?</a:t>
            </a:r>
            <a:endParaRPr lang="vi-VN" sz="2000" dirty="0">
              <a:solidFill>
                <a:srgbClr val="C0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50-hinh-nen-powerpoint-mau-xanh-duong-dep-de-chiu-nhe-nhang-11.jpg"/>
          <p:cNvPicPr>
            <a:picLocks noChangeAspect="1"/>
          </p:cNvPicPr>
          <p:nvPr/>
        </p:nvPicPr>
        <p:blipFill>
          <a:blip r:embed="rId2"/>
          <a:stretch>
            <a:fillRect/>
          </a:stretch>
        </p:blipFill>
        <p:spPr>
          <a:xfrm>
            <a:off x="0" y="0"/>
            <a:ext cx="9144000" cy="6858000"/>
          </a:xfrm>
          <a:prstGeom prst="rect">
            <a:avLst/>
          </a:prstGeom>
        </p:spPr>
      </p:pic>
      <p:pic>
        <p:nvPicPr>
          <p:cNvPr id="3" name="Picture 2" descr="pan-1516810711pcl84.jpg"/>
          <p:cNvPicPr>
            <a:picLocks noChangeAspect="1"/>
          </p:cNvPicPr>
          <p:nvPr/>
        </p:nvPicPr>
        <p:blipFill>
          <a:blip r:embed="rId3"/>
          <a:stretch>
            <a:fillRect/>
          </a:stretch>
        </p:blipFill>
        <p:spPr>
          <a:xfrm>
            <a:off x="0" y="0"/>
            <a:ext cx="4495800" cy="5105400"/>
          </a:xfrm>
          <a:prstGeom prst="rect">
            <a:avLst/>
          </a:prstGeom>
        </p:spPr>
      </p:pic>
      <p:pic>
        <p:nvPicPr>
          <p:cNvPr id="4" name="Picture 3" descr="nen-chon-noi-nhom-hay-noi-inox-de-nau-an-.jpg"/>
          <p:cNvPicPr>
            <a:picLocks noChangeAspect="1"/>
          </p:cNvPicPr>
          <p:nvPr/>
        </p:nvPicPr>
        <p:blipFill>
          <a:blip r:embed="rId4"/>
          <a:stretch>
            <a:fillRect/>
          </a:stretch>
        </p:blipFill>
        <p:spPr>
          <a:xfrm>
            <a:off x="4495800" y="0"/>
            <a:ext cx="4648200" cy="5105400"/>
          </a:xfrm>
          <a:prstGeom prst="rect">
            <a:avLst/>
          </a:prstGeom>
        </p:spPr>
      </p:pic>
      <p:sp>
        <p:nvSpPr>
          <p:cNvPr id="5" name="TextBox 4"/>
          <p:cNvSpPr txBox="1"/>
          <p:nvPr/>
        </p:nvSpPr>
        <p:spPr>
          <a:xfrm>
            <a:off x="1295400" y="5562600"/>
            <a:ext cx="8287173" cy="646331"/>
          </a:xfrm>
          <a:prstGeom prst="rect">
            <a:avLst/>
          </a:prstGeom>
          <a:noFill/>
        </p:spPr>
        <p:txBody>
          <a:bodyPr wrap="square" rtlCol="0">
            <a:spAutoFit/>
          </a:bodyPr>
          <a:lstStyle/>
          <a:p>
            <a:r>
              <a:rPr lang="en-US" sz="3600" b="1" dirty="0" smtClean="0">
                <a:solidFill>
                  <a:srgbClr val="FF0000"/>
                </a:solidFill>
              </a:rPr>
              <a:t>SO SÁNH CÁI CHẢO VÀ CÁI XOONG</a:t>
            </a:r>
            <a:endParaRPr lang="en-US" sz="3600" b="1"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50-hinh-nen-powerpoint-mau-xanh-duong-dep-de-chiu-nhe-nhang-11.jpg"/>
          <p:cNvPicPr>
            <a:picLocks noChangeAspect="1"/>
          </p:cNvPicPr>
          <p:nvPr/>
        </p:nvPicPr>
        <p:blipFill>
          <a:blip r:embed="rId2"/>
          <a:stretch>
            <a:fillRect/>
          </a:stretch>
        </p:blipFill>
        <p:spPr>
          <a:xfrm>
            <a:off x="0" y="0"/>
            <a:ext cx="9144000" cy="6858000"/>
          </a:xfrm>
          <a:prstGeom prst="rect">
            <a:avLst/>
          </a:prstGeom>
        </p:spPr>
      </p:pic>
      <p:sp>
        <p:nvSpPr>
          <p:cNvPr id="3" name="TextBox 2"/>
          <p:cNvSpPr txBox="1"/>
          <p:nvPr/>
        </p:nvSpPr>
        <p:spPr>
          <a:xfrm>
            <a:off x="3124200" y="2667000"/>
            <a:ext cx="3292889" cy="830997"/>
          </a:xfrm>
          <a:prstGeom prst="rect">
            <a:avLst/>
          </a:prstGeom>
          <a:noFill/>
        </p:spPr>
        <p:txBody>
          <a:bodyPr wrap="none" rtlCol="0">
            <a:spAutoFit/>
          </a:bodyPr>
          <a:lstStyle/>
          <a:p>
            <a:r>
              <a:rPr lang="en-US" sz="4800" b="1" dirty="0" smtClean="0">
                <a:solidFill>
                  <a:srgbClr val="FF0000"/>
                </a:solidFill>
                <a:latin typeface=".VnAvant" pitchFamily="34" charset="0"/>
              </a:rPr>
              <a:t>MỞ RỘNG</a:t>
            </a:r>
            <a:endParaRPr lang="en-US" sz="4800" b="1" dirty="0">
              <a:solidFill>
                <a:srgbClr val="FF0000"/>
              </a:solidFill>
              <a:latin typeface=".VnAvant" pitchFamily="34" charset="0"/>
            </a:endParaRPr>
          </a:p>
        </p:txBody>
      </p:sp>
    </p:spTree>
  </p:cSld>
  <p:clrMapOvr>
    <a:masterClrMapping/>
  </p:clrMapOvr>
  <p:transition>
    <p:dissolv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5494D259-3CC2-4A5F-9C01-D9B2CA314A60}"/>
  <p:tag name="ISPRING_RESOURCE_FOLDER" val="D:\A3\su ky dieu cua mau sac\"/>
  <p:tag name="ISPRING_PRESENTATION_PATH" val="D:\A3\su ky dieu cua mau sac.pptx"/>
  <p:tag name="ISPRING_PROJECT_FOLDER_UPDATED" val="1"/>
  <p:tag name="ISPRING_SCREEN_RECS_UPDATED" val="D:\A3\su ky dieu cua mau sa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TotalTime>
  <Words>443</Words>
  <Application>Microsoft Office PowerPoint</Application>
  <PresentationFormat>On-screen Show (4:3)</PresentationFormat>
  <Paragraphs>55</Paragraphs>
  <Slides>19</Slides>
  <Notes>0</Notes>
  <HiddenSlides>0</HiddenSlides>
  <MMClips>2</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Gêral</cp:lastModifiedBy>
  <cp:revision>36</cp:revision>
  <dcterms:created xsi:type="dcterms:W3CDTF">2018-01-10T11:15:30Z</dcterms:created>
  <dcterms:modified xsi:type="dcterms:W3CDTF">2021-11-09T14:26:51Z</dcterms:modified>
</cp:coreProperties>
</file>