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2" r:id="rId3"/>
    <p:sldId id="273" r:id="rId4"/>
    <p:sldId id="257" r:id="rId5"/>
    <p:sldId id="258" r:id="rId6"/>
    <p:sldId id="259" r:id="rId7"/>
    <p:sldId id="268" r:id="rId8"/>
    <p:sldId id="269" r:id="rId9"/>
    <p:sldId id="270" r:id="rId10"/>
    <p:sldId id="271" r:id="rId11"/>
    <p:sldId id="266" r:id="rId12"/>
    <p:sldId id="274" r:id="rId13"/>
    <p:sldId id="275" r:id="rId14"/>
    <p:sldId id="267" r:id="rId15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00DA"/>
    <a:srgbClr val="2D2DFF"/>
    <a:srgbClr val="3D7AF5"/>
    <a:srgbClr val="12018D"/>
    <a:srgbClr val="99C9F1"/>
    <a:srgbClr val="6595F5"/>
    <a:srgbClr val="948FFF"/>
    <a:srgbClr val="535BFF"/>
    <a:srgbClr val="FFB3B3"/>
    <a:srgbClr val="FF96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65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4CC30D-C4E0-47E2-A4E2-8EDF85E9CF04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415F23-6D0A-4328-8C5F-D3495DBBED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415F23-6D0A-4328-8C5F-D3495DBBED4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415BC-07E8-44A8-BEE0-00BA74FEBF4C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415BC-07E8-44A8-BEE0-00BA74FEBF4C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DB16E-88F5-4A0B-B12A-1D7F60FB3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A3\Cac%20bai%20giang%20dien%20tu\PTV&#272;%20%20Tr&#232;o%20l&#234;n%20xu&#7889;ng%20thang\nh&#7841;c\B&#233;%20Long%20Nh&#7853;t%20-%20c&#432;&#7905;i%20ng&#7921;a%20tre.mp3" TargetMode="External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A3\Cac%20bai%20giang%20dien%20tu\PTV&#272;%20%20Tr&#232;o%20l&#234;n%20xu&#7889;ng%20thang\nh&#7841;c\Various%20Artists%20-%20&#272;&#224;n%20G&#224;%20Con.mp3" TargetMode="External"/><Relationship Id="rId5" Type="http://schemas.openxmlformats.org/officeDocument/2006/relationships/image" Target="../media/image18.png"/><Relationship Id="rId4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A3\Cac%20bai%20giang%20dien%20tu\PTV&#272;%20%20Tr&#232;o%20l&#234;n%20xu&#7889;ng%20thang\nh&#7841;c\T&#7893;ng%20H&#7907;p%20-%20G&#224;%20Tr&#7889;ng%20Th&#7893;i%20K&#232;n.mp3" TargetMode="Externa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Welcome\Desktop\TD%20Gia%20Thuong%202016.wma" TargetMode="Externa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A3\Cac%20bai%20giang%20dien%20tu\PTV&#272;%20%20Tr&#232;o%20l&#234;n%20xu&#7889;ng%20thang\nh&#7841;c\Thanh%20Th&#7843;o%20-%20&#272;&#224;n%20G&#224;%20Trong%20S&#226;n.mp3" TargetMode="Externa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52600" y="228600"/>
            <a:ext cx="545610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PHÒNG GIÁO DỤC VÀ ĐÀO TẠO QUẬN LONG BIÊN</a:t>
            </a:r>
          </a:p>
        </p:txBody>
      </p:sp>
      <p:sp>
        <p:nvSpPr>
          <p:cNvPr id="5" name="Rectangle 4"/>
          <p:cNvSpPr/>
          <p:nvPr/>
        </p:nvSpPr>
        <p:spPr>
          <a:xfrm>
            <a:off x="2133600" y="609600"/>
            <a:ext cx="468643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TRƯỜNG MẦM NON GIA </a:t>
            </a:r>
            <a:r>
              <a:rPr lang="vi-VN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QUẤT</a:t>
            </a:r>
            <a:endParaRPr lang="en-US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57400" y="2811959"/>
            <a:ext cx="56857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PHÁT TRIỂN VẬN ĐỘNG</a:t>
            </a:r>
          </a:p>
        </p:txBody>
      </p:sp>
      <p:sp>
        <p:nvSpPr>
          <p:cNvPr id="7" name="Rectangle 6"/>
          <p:cNvSpPr/>
          <p:nvPr/>
        </p:nvSpPr>
        <p:spPr>
          <a:xfrm>
            <a:off x="762000" y="3285789"/>
            <a:ext cx="7569060" cy="13388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TRÈO LÊN </a:t>
            </a:r>
            <a:r>
              <a:rPr lang="en-US" sz="5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XuỐNG</a:t>
            </a:r>
            <a:r>
              <a:rPr lang="en-US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THANG</a:t>
            </a:r>
          </a:p>
        </p:txBody>
      </p:sp>
      <p:sp>
        <p:nvSpPr>
          <p:cNvPr id="9" name="Rectangle 8"/>
          <p:cNvSpPr/>
          <p:nvPr/>
        </p:nvSpPr>
        <p:spPr>
          <a:xfrm>
            <a:off x="3708153" y="6457890"/>
            <a:ext cx="242566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Năm</a:t>
            </a:r>
            <a:r>
              <a:rPr lang="en-US" sz="2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0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học</a:t>
            </a:r>
            <a:r>
              <a:rPr lang="en-US" sz="2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20</a:t>
            </a:r>
            <a:r>
              <a:rPr lang="vi-VN" sz="2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21</a:t>
            </a:r>
            <a:r>
              <a:rPr lang="en-US" sz="2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-20</a:t>
            </a:r>
            <a:r>
              <a:rPr lang="vi-VN" sz="2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22</a:t>
            </a:r>
            <a:endParaRPr lang="en-US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0" y="5181600"/>
            <a:ext cx="511947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Lứa</a:t>
            </a:r>
            <a:r>
              <a:rPr lang="en-US" sz="2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28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tuổi</a:t>
            </a:r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 </a:t>
            </a:r>
            <a:r>
              <a:rPr lang="en-US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Mẫu</a:t>
            </a:r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giáo</a:t>
            </a:r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lớn</a:t>
            </a:r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(5-6 </a:t>
            </a:r>
            <a:r>
              <a:rPr lang="en-US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tuổi</a:t>
            </a:r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)</a:t>
            </a:r>
          </a:p>
          <a:p>
            <a:pPr algn="ctr"/>
            <a:r>
              <a:rPr lang="en-US" sz="28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Giáo</a:t>
            </a:r>
            <a:r>
              <a:rPr lang="en-US" sz="2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28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viên</a:t>
            </a:r>
            <a:r>
              <a:rPr lang="en-US" sz="2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: </a:t>
            </a:r>
            <a:r>
              <a:rPr lang="en-US" sz="28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Nguyễn</a:t>
            </a:r>
            <a:r>
              <a:rPr lang="en-US" sz="2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28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Thị</a:t>
            </a:r>
            <a:r>
              <a:rPr lang="en-US" sz="2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vi-VN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Hường</a:t>
            </a:r>
            <a:endParaRPr lang="en-US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33600" y="4419600"/>
            <a:ext cx="5562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2D2DFF"/>
                </a:solidFill>
              </a:rPr>
              <a:t>TRÒ CHƠI: ĐUA NGỰA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1828800"/>
            <a:ext cx="72793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TRẺ THI ĐUA </a:t>
            </a:r>
            <a:r>
              <a:rPr lang="en-US" sz="5400" b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GiỮA</a:t>
            </a:r>
            <a:r>
              <a:rPr lang="en-US" sz="5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2 ĐỘI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2895600"/>
            <a:ext cx="647882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“</a:t>
            </a:r>
            <a:r>
              <a:rPr lang="en-US" sz="8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Đua</a:t>
            </a:r>
            <a:r>
              <a:rPr lang="en-US" sz="8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8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ngựa</a:t>
            </a:r>
            <a:r>
              <a:rPr lang="en-US" sz="8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”</a:t>
            </a:r>
            <a:endParaRPr lang="en-US" sz="8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62200" y="1828800"/>
            <a:ext cx="4267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rgbClr val="0A00DA"/>
                </a:solidFill>
              </a:rPr>
              <a:t>3. </a:t>
            </a:r>
            <a:r>
              <a:rPr lang="en-US" sz="6600" b="1" dirty="0" err="1">
                <a:solidFill>
                  <a:srgbClr val="0A00DA"/>
                </a:solidFill>
              </a:rPr>
              <a:t>Trò</a:t>
            </a:r>
            <a:r>
              <a:rPr lang="en-US" sz="6600" b="1" dirty="0">
                <a:solidFill>
                  <a:srgbClr val="0A00DA"/>
                </a:solidFill>
              </a:rPr>
              <a:t> </a:t>
            </a:r>
            <a:r>
              <a:rPr lang="en-US" sz="6600" b="1" dirty="0" err="1">
                <a:solidFill>
                  <a:srgbClr val="0A00DA"/>
                </a:solidFill>
              </a:rPr>
              <a:t>chơi</a:t>
            </a:r>
            <a:r>
              <a:rPr lang="en-US" sz="6600" b="1" dirty="0">
                <a:solidFill>
                  <a:srgbClr val="0A00DA"/>
                </a:solidFill>
              </a:rPr>
              <a:t>: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09600" y="1143000"/>
            <a:ext cx="7315200" cy="378565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400" b="1" i="1" u="none" strike="noStrike" cap="none" normalizeH="0" baseline="0" dirty="0">
                <a:ln>
                  <a:noFill/>
                </a:ln>
                <a:solidFill>
                  <a:srgbClr val="0A00DA"/>
                </a:solidFill>
                <a:effectLst/>
                <a:latin typeface="Times New Roman" pitchFamily="18" charset="0"/>
                <a:cs typeface="Times New Roman" pitchFamily="18" charset="0"/>
              </a:rPr>
              <a:t>+ Cách chơi </a:t>
            </a:r>
            <a:r>
              <a:rPr kumimoji="0" lang="nl-NL" sz="24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: Cho trẻ đứng thành 2 đội, cô nói các con hãy giả làm những con ngựa . Bây giờ chúng ta chơi trò chơi (đua ngựa) khi chạy các con nhớ làm những động tác chạy như phi ngựa . Bằng cách nâng cao đùi. Thi xem ai làm giống ngựa phi nhất  và nhanh nhất sẽ là người thắng cuộc . Cho trẻ chạy khoảng 20m rồi quay lại 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4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Mỗi lần 2 cháu ở 2 đội thi xem đội nào có con ngựa phi nhanh nhất .</a:t>
            </a:r>
            <a:endParaRPr kumimoji="0" lang="nl-NL" sz="2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400" b="1" i="1" u="none" strike="noStrike" cap="none" normalizeH="0" baseline="0" dirty="0">
                <a:ln>
                  <a:noFill/>
                </a:ln>
                <a:solidFill>
                  <a:srgbClr val="0A00DA"/>
                </a:solidFill>
                <a:effectLst/>
                <a:latin typeface="Times New Roman" pitchFamily="18" charset="0"/>
                <a:cs typeface="Times New Roman" pitchFamily="18" charset="0"/>
              </a:rPr>
              <a:t>+ Luật chơi : </a:t>
            </a:r>
            <a:r>
              <a:rPr kumimoji="0" lang="nl-NL" sz="2400" b="0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Ai không nâng cao đùi khi chạy, người đó sẽ bị thua cuộc .</a:t>
            </a:r>
            <a:endParaRPr kumimoji="0" lang="nl-NL" sz="36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0600" y="304800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2D2DFF"/>
                </a:solidFill>
              </a:rPr>
              <a:t>CÔ PHỔ BIẾN CÁCH CHƠI VÀ LUẬT CHƠI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é Long Nhật - cưỡi ngựa tre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229600" y="5867400"/>
            <a:ext cx="685800" cy="6858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209800" y="1676400"/>
            <a:ext cx="48842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Nhạc</a:t>
            </a:r>
            <a:r>
              <a:rPr lang="en-US" sz="5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5400" b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trò</a:t>
            </a:r>
            <a:r>
              <a:rPr lang="en-US" sz="5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5400" b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chơi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2853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1290" y="1219200"/>
            <a:ext cx="8962710" cy="286232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6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III. HỒI TĨNH</a:t>
            </a:r>
            <a:r>
              <a:rPr lang="en-US" sz="5400" b="1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en-US" sz="5400" b="1" cap="none" spc="0" dirty="0" err="1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Trẻ</a:t>
            </a:r>
            <a:r>
              <a:rPr lang="en-US" sz="5400" b="1" cap="none" spc="0" dirty="0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đi</a:t>
            </a:r>
            <a:r>
              <a:rPr lang="en-US" sz="5400" b="1" cap="none" spc="0" dirty="0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lại</a:t>
            </a:r>
            <a:r>
              <a:rPr lang="en-US" sz="5400" b="1" cap="none" spc="0" dirty="0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nhẹ</a:t>
            </a:r>
            <a:r>
              <a:rPr lang="en-US" sz="5400" b="1" cap="none" spc="0" dirty="0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nhàng</a:t>
            </a:r>
            <a:r>
              <a:rPr lang="en-US" sz="5400" b="1" cap="none" spc="0" dirty="0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quanh</a:t>
            </a:r>
            <a:r>
              <a:rPr lang="en-US" sz="5400" b="1" cap="none" spc="0" dirty="0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sân</a:t>
            </a:r>
            <a:endParaRPr lang="en-US" sz="5400" b="1" cap="none" spc="0" dirty="0">
              <a:ln w="11430"/>
              <a:solidFill>
                <a:srgbClr val="12018D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sz="5400" b="1" dirty="0" err="1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theo</a:t>
            </a:r>
            <a:r>
              <a:rPr lang="en-US" sz="5400" b="1" dirty="0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11430"/>
                <a:solidFill>
                  <a:srgbClr val="12018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nhạc</a:t>
            </a:r>
            <a:endParaRPr lang="en-US" sz="5400" b="1" cap="none" spc="0" dirty="0">
              <a:ln w="11430"/>
              <a:solidFill>
                <a:srgbClr val="12018D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" name="Various Artists - Đàn Gà Con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 flipV="1">
            <a:off x="8610600" y="6096000"/>
            <a:ext cx="304800" cy="5486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638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304800"/>
            <a:ext cx="84582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solidFill>
                  <a:srgbClr val="0A00DA"/>
                </a:solidFill>
                <a:latin typeface="Times New Roman" pitchFamily="18" charset="0"/>
                <a:cs typeface="Times New Roman" pitchFamily="18" charset="0"/>
              </a:rPr>
              <a:t>I. MỤC ĐÍCH YÊU CẦU:</a:t>
            </a:r>
            <a:endParaRPr lang="en-US" sz="3600" dirty="0">
              <a:solidFill>
                <a:srgbClr val="0A00DA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        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         - 4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trèo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thang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phối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nhàng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        - 5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trèo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thang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phối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nhàng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thạo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        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               -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trèo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thang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phối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nhàng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.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      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       -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dạn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05000" y="1295400"/>
            <a:ext cx="685800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nl-NL" sz="3600" dirty="0">
                <a:solidFill>
                  <a:srgbClr val="0A00DA"/>
                </a:solidFill>
                <a:latin typeface="Times New Roman" pitchFamily="18" charset="0"/>
                <a:cs typeface="Times New Roman" pitchFamily="18" charset="0"/>
              </a:rPr>
              <a:t>* Đồ dùng của cô</a:t>
            </a:r>
            <a:r>
              <a:rPr lang="nl-NL" sz="3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nl-NL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nl-NL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Một cái thang để trẻ trèo.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nl-NL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Nhạc theo chủ điểm.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endParaRPr lang="nl-NL" sz="32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3600" dirty="0">
                <a:solidFill>
                  <a:srgbClr val="0A00DA"/>
                </a:solidFill>
                <a:latin typeface="Times New Roman" pitchFamily="18" charset="0"/>
                <a:cs typeface="Times New Roman" pitchFamily="18" charset="0"/>
              </a:rPr>
              <a:t>* Đồ dùng của trẻ </a:t>
            </a:r>
            <a:r>
              <a:rPr lang="nl-NL" sz="3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nl-NL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Quần áo gọn gàng, trẻ khỏe 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nl-NL" sz="36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nl-NL" sz="4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304800"/>
            <a:ext cx="40132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II</a:t>
            </a:r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CHUẨN BỊ: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286000"/>
            <a:ext cx="8369600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err="1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Ổn</a:t>
            </a:r>
            <a:r>
              <a:rPr lang="en-US" sz="4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000" b="1" spc="50" dirty="0" err="1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định</a:t>
            </a:r>
            <a:r>
              <a:rPr lang="en-US" sz="4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000" b="1" spc="50" dirty="0" err="1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tổ</a:t>
            </a:r>
            <a:r>
              <a:rPr lang="en-US" sz="4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000" b="1" spc="50" dirty="0" err="1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chức</a:t>
            </a:r>
            <a:r>
              <a:rPr lang="en-US" sz="4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en-US" sz="40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Cô</a:t>
            </a:r>
            <a:r>
              <a:rPr lang="en-US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0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và</a:t>
            </a:r>
            <a:r>
              <a:rPr lang="en-US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0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trẻ</a:t>
            </a:r>
            <a:r>
              <a:rPr lang="en-US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0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cùng</a:t>
            </a:r>
            <a:r>
              <a:rPr lang="en-US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0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hát</a:t>
            </a:r>
            <a:r>
              <a:rPr lang="en-US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0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và</a:t>
            </a:r>
            <a:endParaRPr lang="en-US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en-US" sz="40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vận</a:t>
            </a:r>
            <a:r>
              <a:rPr lang="en-US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0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động</a:t>
            </a:r>
            <a:r>
              <a:rPr lang="en-US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0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bài</a:t>
            </a:r>
            <a:r>
              <a:rPr lang="en-US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0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hát</a:t>
            </a:r>
            <a:r>
              <a:rPr lang="en-US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 </a:t>
            </a:r>
            <a:r>
              <a:rPr lang="en-US" sz="40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“</a:t>
            </a:r>
            <a:r>
              <a:rPr lang="en-US" sz="4000" b="1" spc="50" dirty="0" err="1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Gà</a:t>
            </a:r>
            <a:r>
              <a:rPr lang="en-US" sz="40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000" b="1" spc="50" dirty="0" err="1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trống</a:t>
            </a:r>
            <a:r>
              <a:rPr lang="en-US" sz="40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000" b="1" spc="50" dirty="0" err="1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thổi</a:t>
            </a:r>
            <a:r>
              <a:rPr lang="en-US" sz="40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000" b="1" spc="50" dirty="0" err="1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kèn</a:t>
            </a:r>
            <a:r>
              <a:rPr lang="en-US" sz="40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”</a:t>
            </a:r>
          </a:p>
        </p:txBody>
      </p:sp>
      <p:pic>
        <p:nvPicPr>
          <p:cNvPr id="3" name="Tổng Hợp - Gà Trống Thổi Kèn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610600" y="6248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9709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48690"/>
            <a:ext cx="9144000" cy="59093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905"/>
                <a:solidFill>
                  <a:srgbClr val="2D2D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I.KHỞI ĐỘNG:</a:t>
            </a:r>
          </a:p>
          <a:p>
            <a:pPr algn="ctr"/>
            <a:r>
              <a:rPr lang="en-US" sz="5400" dirty="0" err="1">
                <a:solidFill>
                  <a:srgbClr val="FF0000"/>
                </a:solidFill>
              </a:rPr>
              <a:t>Trẻ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đi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chạy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theo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nhạc</a:t>
            </a:r>
            <a:r>
              <a:rPr lang="en-US" sz="5400" dirty="0">
                <a:solidFill>
                  <a:srgbClr val="FF0000"/>
                </a:solidFill>
              </a:rPr>
              <a:t>, </a:t>
            </a:r>
            <a:r>
              <a:rPr lang="en-US" sz="5400" dirty="0" err="1">
                <a:solidFill>
                  <a:srgbClr val="FF0000"/>
                </a:solidFill>
              </a:rPr>
              <a:t>đi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các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kiểu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chân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theo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đội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hình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vòng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tròn</a:t>
            </a:r>
            <a:r>
              <a:rPr lang="en-US" sz="5400" dirty="0">
                <a:solidFill>
                  <a:srgbClr val="FF0000"/>
                </a:solidFill>
              </a:rPr>
              <a:t>...</a:t>
            </a:r>
            <a:r>
              <a:rPr lang="en-US" sz="5400" dirty="0" err="1">
                <a:solidFill>
                  <a:srgbClr val="FF0000"/>
                </a:solidFill>
              </a:rPr>
              <a:t>Trẻ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tập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trung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về</a:t>
            </a:r>
            <a:r>
              <a:rPr lang="en-US" sz="5400" dirty="0">
                <a:solidFill>
                  <a:srgbClr val="FF0000"/>
                </a:solidFill>
              </a:rPr>
              <a:t> 2 </a:t>
            </a:r>
          </a:p>
          <a:p>
            <a:pPr algn="ctr"/>
            <a:r>
              <a:rPr lang="en-US" sz="5400" dirty="0" err="1">
                <a:solidFill>
                  <a:srgbClr val="FF0000"/>
                </a:solidFill>
              </a:rPr>
              <a:t>hàng</a:t>
            </a:r>
            <a:r>
              <a:rPr lang="en-US" sz="5400" dirty="0">
                <a:solidFill>
                  <a:srgbClr val="FF0000"/>
                </a:solidFill>
              </a:rPr>
              <a:t>. </a:t>
            </a:r>
            <a:r>
              <a:rPr lang="en-US" sz="5400" dirty="0" err="1">
                <a:solidFill>
                  <a:srgbClr val="FF0000"/>
                </a:solidFill>
              </a:rPr>
              <a:t>Trẻ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điểm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số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theo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tổ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và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chuyển</a:t>
            </a:r>
            <a:r>
              <a:rPr lang="en-US" sz="5400" dirty="0">
                <a:solidFill>
                  <a:srgbClr val="FF0000"/>
                </a:solidFill>
              </a:rPr>
              <a:t> 4 </a:t>
            </a:r>
            <a:r>
              <a:rPr lang="en-US" sz="5400" dirty="0" err="1">
                <a:solidFill>
                  <a:srgbClr val="FF0000"/>
                </a:solidFill>
              </a:rPr>
              <a:t>hàng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tập</a:t>
            </a:r>
            <a:r>
              <a:rPr lang="en-US" sz="5400" dirty="0">
                <a:solidFill>
                  <a:srgbClr val="FF0000"/>
                </a:solidFill>
              </a:rPr>
              <a:t> BTPTC. </a:t>
            </a:r>
            <a:endParaRPr lang="en-US" sz="5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" name="TD Gia Thuong 2016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610600" y="6248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862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066800"/>
            <a:ext cx="9144000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II. TRỌNG ĐỘNG:</a:t>
            </a:r>
          </a:p>
          <a:p>
            <a:pPr algn="ctr"/>
            <a:r>
              <a:rPr lang="en-US" sz="5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 </a:t>
            </a:r>
            <a:r>
              <a:rPr lang="en-US" sz="54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Tập</a:t>
            </a:r>
            <a:r>
              <a:rPr lang="en-US" sz="5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bài</a:t>
            </a:r>
            <a:r>
              <a:rPr lang="en-US" sz="5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tập</a:t>
            </a:r>
            <a:r>
              <a:rPr lang="en-US" sz="5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phát</a:t>
            </a:r>
            <a:r>
              <a:rPr lang="en-US" sz="5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triển</a:t>
            </a:r>
            <a:r>
              <a:rPr lang="en-US" sz="5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trung</a:t>
            </a:r>
            <a:endParaRPr lang="en-US" sz="5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n-US" sz="5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theo</a:t>
            </a:r>
            <a:r>
              <a:rPr lang="en-US" sz="5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nhạc</a:t>
            </a:r>
            <a:r>
              <a:rPr lang="en-US" sz="5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bài</a:t>
            </a:r>
            <a:r>
              <a:rPr lang="en-US" sz="5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hát</a:t>
            </a:r>
            <a:r>
              <a:rPr lang="en-US" sz="5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  <a:p>
            <a:pPr algn="ctr"/>
            <a:r>
              <a:rPr lang="en-US" sz="5400" b="1" cap="none" spc="0" dirty="0">
                <a:ln w="1905"/>
                <a:solidFill>
                  <a:srgbClr val="0A00D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 </a:t>
            </a:r>
            <a:r>
              <a:rPr lang="en-US" sz="5400" b="1" cap="none" spc="0" dirty="0" err="1">
                <a:ln w="1905"/>
                <a:solidFill>
                  <a:srgbClr val="0A00D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Đàn</a:t>
            </a:r>
            <a:r>
              <a:rPr lang="en-US" sz="5400" b="1" cap="none" spc="0" dirty="0">
                <a:ln w="1905"/>
                <a:solidFill>
                  <a:srgbClr val="0A00D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cap="none" spc="0" dirty="0" err="1">
                <a:ln w="1905"/>
                <a:solidFill>
                  <a:srgbClr val="0A00D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gà</a:t>
            </a:r>
            <a:r>
              <a:rPr lang="en-US" sz="5400" b="1" cap="none" spc="0" dirty="0">
                <a:ln w="1905"/>
                <a:solidFill>
                  <a:srgbClr val="0A00D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cap="none" spc="0" dirty="0" err="1">
                <a:ln w="1905"/>
                <a:solidFill>
                  <a:srgbClr val="0A00D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trong</a:t>
            </a:r>
            <a:r>
              <a:rPr lang="en-US" sz="5400" b="1" cap="none" spc="0" dirty="0">
                <a:ln w="1905"/>
                <a:solidFill>
                  <a:srgbClr val="0A00D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cap="none" spc="0" dirty="0" err="1">
                <a:ln w="1905"/>
                <a:solidFill>
                  <a:srgbClr val="0A00D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sân</a:t>
            </a:r>
            <a:r>
              <a:rPr lang="en-US" sz="5400" b="1" cap="none" spc="0" dirty="0">
                <a:ln w="1905"/>
                <a:solidFill>
                  <a:srgbClr val="0A00DA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”</a:t>
            </a:r>
          </a:p>
        </p:txBody>
      </p:sp>
      <p:pic>
        <p:nvPicPr>
          <p:cNvPr id="4" name="Thanh Thảo - Đàn Gà Trong Sân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610600" y="6248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761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33400"/>
            <a:ext cx="102870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rgbClr val="7030A0"/>
                </a:solidFill>
              </a:rPr>
              <a:t>        2. </a:t>
            </a:r>
            <a:r>
              <a:rPr lang="en-US" sz="6600" b="1" dirty="0" err="1">
                <a:solidFill>
                  <a:srgbClr val="7030A0"/>
                </a:solidFill>
              </a:rPr>
              <a:t>Vận</a:t>
            </a:r>
            <a:r>
              <a:rPr lang="en-US" sz="6600" b="1" dirty="0">
                <a:solidFill>
                  <a:srgbClr val="7030A0"/>
                </a:solidFill>
              </a:rPr>
              <a:t> </a:t>
            </a:r>
            <a:r>
              <a:rPr lang="en-US" sz="6600" b="1" dirty="0" err="1">
                <a:solidFill>
                  <a:srgbClr val="7030A0"/>
                </a:solidFill>
              </a:rPr>
              <a:t>động</a:t>
            </a:r>
            <a:r>
              <a:rPr lang="en-US" sz="6600" b="1" dirty="0">
                <a:solidFill>
                  <a:srgbClr val="7030A0"/>
                </a:solidFill>
              </a:rPr>
              <a:t> </a:t>
            </a:r>
            <a:r>
              <a:rPr lang="en-US" sz="6600" b="1" dirty="0" err="1">
                <a:solidFill>
                  <a:srgbClr val="7030A0"/>
                </a:solidFill>
              </a:rPr>
              <a:t>cơ</a:t>
            </a:r>
            <a:r>
              <a:rPr lang="en-US" sz="6600" b="1" dirty="0">
                <a:solidFill>
                  <a:srgbClr val="7030A0"/>
                </a:solidFill>
              </a:rPr>
              <a:t> </a:t>
            </a:r>
            <a:r>
              <a:rPr lang="en-US" sz="6600" b="1" dirty="0" err="1">
                <a:solidFill>
                  <a:srgbClr val="7030A0"/>
                </a:solidFill>
              </a:rPr>
              <a:t>bản</a:t>
            </a:r>
            <a:r>
              <a:rPr lang="en-US" sz="6600" b="1" dirty="0">
                <a:solidFill>
                  <a:srgbClr val="7030A0"/>
                </a:solidFill>
              </a:rPr>
              <a:t>:</a:t>
            </a:r>
          </a:p>
          <a:p>
            <a:pPr algn="ctr"/>
            <a:r>
              <a:rPr lang="en-US" sz="8800" b="1" dirty="0">
                <a:solidFill>
                  <a:srgbClr val="FF0000"/>
                </a:solidFill>
              </a:rPr>
              <a:t>“ </a:t>
            </a:r>
            <a:r>
              <a:rPr lang="en-US" sz="8800" b="1" dirty="0" err="1">
                <a:solidFill>
                  <a:srgbClr val="FF0000"/>
                </a:solidFill>
              </a:rPr>
              <a:t>Trèo</a:t>
            </a:r>
            <a:r>
              <a:rPr lang="en-US" sz="8800" b="1" dirty="0">
                <a:solidFill>
                  <a:srgbClr val="FF0000"/>
                </a:solidFill>
              </a:rPr>
              <a:t> </a:t>
            </a:r>
            <a:r>
              <a:rPr lang="en-US" sz="8800" b="1" dirty="0" err="1">
                <a:solidFill>
                  <a:srgbClr val="FF0000"/>
                </a:solidFill>
              </a:rPr>
              <a:t>lên</a:t>
            </a:r>
            <a:r>
              <a:rPr lang="en-US" sz="8800" b="1" dirty="0">
                <a:solidFill>
                  <a:srgbClr val="FF0000"/>
                </a:solidFill>
              </a:rPr>
              <a:t> </a:t>
            </a:r>
            <a:r>
              <a:rPr lang="en-US" sz="8800" b="1" dirty="0" err="1">
                <a:solidFill>
                  <a:srgbClr val="FF0000"/>
                </a:solidFill>
              </a:rPr>
              <a:t>xuống</a:t>
            </a:r>
            <a:r>
              <a:rPr lang="en-US" sz="8800" b="1" dirty="0">
                <a:solidFill>
                  <a:srgbClr val="FF0000"/>
                </a:solidFill>
              </a:rPr>
              <a:t> </a:t>
            </a:r>
            <a:r>
              <a:rPr lang="en-US" sz="8800" b="1" dirty="0" err="1">
                <a:solidFill>
                  <a:srgbClr val="FF0000"/>
                </a:solidFill>
              </a:rPr>
              <a:t>thang</a:t>
            </a:r>
            <a:r>
              <a:rPr lang="en-US" sz="8800" b="1" dirty="0">
                <a:solidFill>
                  <a:srgbClr val="FF0000"/>
                </a:solidFill>
              </a:rPr>
              <a:t>”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438400"/>
            <a:ext cx="8229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err="1">
                <a:solidFill>
                  <a:srgbClr val="3D7AF5"/>
                </a:solidFill>
              </a:rPr>
              <a:t>Mời</a:t>
            </a:r>
            <a:r>
              <a:rPr lang="en-US" sz="8000" b="1" dirty="0">
                <a:solidFill>
                  <a:srgbClr val="3D7AF5"/>
                </a:solidFill>
              </a:rPr>
              <a:t> </a:t>
            </a:r>
            <a:r>
              <a:rPr lang="en-US" sz="8000" b="1" dirty="0" err="1">
                <a:solidFill>
                  <a:srgbClr val="3D7AF5"/>
                </a:solidFill>
              </a:rPr>
              <a:t>trẻ</a:t>
            </a:r>
            <a:r>
              <a:rPr lang="en-US" sz="8000" b="1" dirty="0">
                <a:solidFill>
                  <a:srgbClr val="3D7AF5"/>
                </a:solidFill>
              </a:rPr>
              <a:t> </a:t>
            </a:r>
            <a:r>
              <a:rPr lang="en-US" sz="8000" b="1" dirty="0" err="1">
                <a:solidFill>
                  <a:srgbClr val="3D7AF5"/>
                </a:solidFill>
              </a:rPr>
              <a:t>quan</a:t>
            </a:r>
            <a:r>
              <a:rPr lang="en-US" sz="8000" b="1" dirty="0">
                <a:solidFill>
                  <a:srgbClr val="3D7AF5"/>
                </a:solidFill>
              </a:rPr>
              <a:t> </a:t>
            </a:r>
            <a:r>
              <a:rPr lang="en-US" sz="8000" b="1" dirty="0" err="1">
                <a:solidFill>
                  <a:srgbClr val="3D7AF5"/>
                </a:solidFill>
              </a:rPr>
              <a:t>sát</a:t>
            </a:r>
            <a:r>
              <a:rPr lang="en-US" sz="8000" b="1" dirty="0">
                <a:solidFill>
                  <a:srgbClr val="3D7AF5"/>
                </a:solidFill>
              </a:rPr>
              <a:t> </a:t>
            </a:r>
            <a:r>
              <a:rPr lang="en-US" sz="8000" b="1" dirty="0" err="1">
                <a:solidFill>
                  <a:srgbClr val="3D7AF5"/>
                </a:solidFill>
              </a:rPr>
              <a:t>cô</a:t>
            </a:r>
            <a:r>
              <a:rPr lang="en-US" sz="8000" b="1" dirty="0">
                <a:solidFill>
                  <a:srgbClr val="3D7AF5"/>
                </a:solidFill>
              </a:rPr>
              <a:t> </a:t>
            </a:r>
            <a:r>
              <a:rPr lang="en-US" sz="8000" b="1" dirty="0" err="1">
                <a:solidFill>
                  <a:srgbClr val="3D7AF5"/>
                </a:solidFill>
              </a:rPr>
              <a:t>tập</a:t>
            </a:r>
            <a:r>
              <a:rPr lang="en-US" sz="8000" b="1" dirty="0">
                <a:solidFill>
                  <a:srgbClr val="3D7AF5"/>
                </a:solidFill>
              </a:rPr>
              <a:t> </a:t>
            </a:r>
            <a:r>
              <a:rPr lang="en-US" sz="8000" b="1" dirty="0" err="1">
                <a:solidFill>
                  <a:srgbClr val="3D7AF5"/>
                </a:solidFill>
              </a:rPr>
              <a:t>mẫu</a:t>
            </a:r>
            <a:r>
              <a:rPr lang="en-US" sz="8000" b="1" dirty="0">
                <a:solidFill>
                  <a:srgbClr val="3D7AF5"/>
                </a:solidFill>
              </a:rPr>
              <a:t> </a:t>
            </a:r>
            <a:r>
              <a:rPr lang="en-US" sz="8000" b="1" dirty="0" err="1">
                <a:solidFill>
                  <a:srgbClr val="3D7AF5"/>
                </a:solidFill>
              </a:rPr>
              <a:t>lần</a:t>
            </a:r>
            <a:r>
              <a:rPr lang="en-US" sz="8000" b="1" dirty="0">
                <a:solidFill>
                  <a:srgbClr val="3D7AF5"/>
                </a:solidFill>
              </a:rPr>
              <a:t> 1</a:t>
            </a:r>
          </a:p>
          <a:p>
            <a:pPr algn="ctr"/>
            <a:r>
              <a:rPr lang="en-US" sz="8000" b="1" dirty="0" err="1">
                <a:solidFill>
                  <a:srgbClr val="3D7AF5"/>
                </a:solidFill>
              </a:rPr>
              <a:t>không</a:t>
            </a:r>
            <a:r>
              <a:rPr lang="en-US" sz="8000" b="1" dirty="0">
                <a:solidFill>
                  <a:srgbClr val="3D7AF5"/>
                </a:solidFill>
              </a:rPr>
              <a:t> </a:t>
            </a:r>
            <a:r>
              <a:rPr lang="en-US" sz="8000" b="1" dirty="0" err="1">
                <a:solidFill>
                  <a:srgbClr val="3D7AF5"/>
                </a:solidFill>
              </a:rPr>
              <a:t>giải</a:t>
            </a:r>
            <a:r>
              <a:rPr lang="en-US" sz="8000" b="1" dirty="0">
                <a:solidFill>
                  <a:srgbClr val="3D7AF5"/>
                </a:solidFill>
              </a:rPr>
              <a:t> </a:t>
            </a:r>
            <a:r>
              <a:rPr lang="en-US" sz="8000" b="1" dirty="0" err="1">
                <a:solidFill>
                  <a:srgbClr val="3D7AF5"/>
                </a:solidFill>
              </a:rPr>
              <a:t>thích</a:t>
            </a:r>
            <a:endParaRPr lang="en-US" sz="8000" b="1" dirty="0">
              <a:solidFill>
                <a:srgbClr val="3D7AF5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447800"/>
            <a:ext cx="8534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b="1" dirty="0" err="1">
                <a:solidFill>
                  <a:srgbClr val="FF0000"/>
                </a:solidFill>
              </a:rPr>
              <a:t>Mời</a:t>
            </a:r>
            <a:r>
              <a:rPr lang="en-US" sz="7200" b="1" dirty="0">
                <a:solidFill>
                  <a:srgbClr val="FF0000"/>
                </a:solidFill>
              </a:rPr>
              <a:t> </a:t>
            </a:r>
            <a:r>
              <a:rPr lang="en-US" sz="7200" b="1" dirty="0" err="1">
                <a:solidFill>
                  <a:srgbClr val="FF0000"/>
                </a:solidFill>
              </a:rPr>
              <a:t>trẻ</a:t>
            </a:r>
            <a:r>
              <a:rPr lang="en-US" sz="7200" b="1" dirty="0">
                <a:solidFill>
                  <a:srgbClr val="FF0000"/>
                </a:solidFill>
              </a:rPr>
              <a:t> </a:t>
            </a:r>
            <a:r>
              <a:rPr lang="en-US" sz="7200" b="1" dirty="0" err="1">
                <a:solidFill>
                  <a:srgbClr val="FF0000"/>
                </a:solidFill>
              </a:rPr>
              <a:t>quan</a:t>
            </a:r>
            <a:r>
              <a:rPr lang="en-US" sz="7200" b="1" dirty="0">
                <a:solidFill>
                  <a:srgbClr val="FF0000"/>
                </a:solidFill>
              </a:rPr>
              <a:t> </a:t>
            </a:r>
            <a:r>
              <a:rPr lang="en-US" sz="7200" b="1" dirty="0" err="1">
                <a:solidFill>
                  <a:srgbClr val="FF0000"/>
                </a:solidFill>
              </a:rPr>
              <a:t>sát</a:t>
            </a:r>
            <a:r>
              <a:rPr lang="en-US" sz="7200" b="1" dirty="0">
                <a:solidFill>
                  <a:srgbClr val="FF0000"/>
                </a:solidFill>
              </a:rPr>
              <a:t> </a:t>
            </a:r>
            <a:r>
              <a:rPr lang="en-US" sz="7200" b="1" dirty="0" err="1">
                <a:solidFill>
                  <a:srgbClr val="FF0000"/>
                </a:solidFill>
              </a:rPr>
              <a:t>cô</a:t>
            </a:r>
            <a:r>
              <a:rPr lang="en-US" sz="7200" b="1" dirty="0">
                <a:solidFill>
                  <a:srgbClr val="FF0000"/>
                </a:solidFill>
              </a:rPr>
              <a:t> </a:t>
            </a:r>
            <a:r>
              <a:rPr lang="en-US" sz="7200" b="1" dirty="0" err="1">
                <a:solidFill>
                  <a:srgbClr val="FF0000"/>
                </a:solidFill>
              </a:rPr>
              <a:t>tập</a:t>
            </a:r>
            <a:r>
              <a:rPr lang="en-US" sz="7200" b="1" dirty="0">
                <a:solidFill>
                  <a:srgbClr val="FF0000"/>
                </a:solidFill>
              </a:rPr>
              <a:t> </a:t>
            </a:r>
            <a:r>
              <a:rPr lang="en-US" sz="7200" b="1" dirty="0" err="1">
                <a:solidFill>
                  <a:srgbClr val="FF0000"/>
                </a:solidFill>
              </a:rPr>
              <a:t>mẫu</a:t>
            </a:r>
            <a:r>
              <a:rPr lang="en-US" sz="7200" b="1" dirty="0">
                <a:solidFill>
                  <a:srgbClr val="FF0000"/>
                </a:solidFill>
              </a:rPr>
              <a:t> </a:t>
            </a:r>
            <a:r>
              <a:rPr lang="en-US" sz="7200" b="1" dirty="0" err="1">
                <a:solidFill>
                  <a:srgbClr val="FF0000"/>
                </a:solidFill>
              </a:rPr>
              <a:t>lần</a:t>
            </a:r>
            <a:r>
              <a:rPr lang="en-US" sz="7200" b="1" dirty="0">
                <a:solidFill>
                  <a:srgbClr val="FF0000"/>
                </a:solidFill>
              </a:rPr>
              <a:t> 2</a:t>
            </a:r>
          </a:p>
          <a:p>
            <a:pPr algn="ctr"/>
            <a:r>
              <a:rPr lang="en-US" sz="7200" b="1" dirty="0" err="1">
                <a:solidFill>
                  <a:srgbClr val="FF0000"/>
                </a:solidFill>
              </a:rPr>
              <a:t>có</a:t>
            </a:r>
            <a:r>
              <a:rPr lang="en-US" sz="7200" b="1" dirty="0">
                <a:solidFill>
                  <a:srgbClr val="FF0000"/>
                </a:solidFill>
              </a:rPr>
              <a:t> </a:t>
            </a:r>
            <a:r>
              <a:rPr lang="en-US" sz="7200" b="1" dirty="0" err="1">
                <a:solidFill>
                  <a:srgbClr val="FF0000"/>
                </a:solidFill>
              </a:rPr>
              <a:t>giải</a:t>
            </a:r>
            <a:r>
              <a:rPr lang="en-US" sz="7200" b="1" dirty="0">
                <a:solidFill>
                  <a:srgbClr val="FF0000"/>
                </a:solidFill>
              </a:rPr>
              <a:t> </a:t>
            </a:r>
            <a:r>
              <a:rPr lang="en-US" sz="7200" b="1" dirty="0" err="1">
                <a:solidFill>
                  <a:srgbClr val="FF0000"/>
                </a:solidFill>
              </a:rPr>
              <a:t>thích</a:t>
            </a:r>
            <a:endParaRPr lang="en-US" sz="7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5494D259-3CC2-4A5F-9C01-D9B2CA314A60}"/>
  <p:tag name="ISPRING_RESOURCE_FOLDER" val="D:\A3\su ky dieu cua mau sac\"/>
  <p:tag name="ISPRING_PRESENTATION_PATH" val="D:\A3\su ky dieu cua mau sac.pptx"/>
  <p:tag name="ISPRING_PROJECT_FOLDER_UPDATED" val="1"/>
  <p:tag name="ISPRING_SCREEN_RECS_UPDATED" val="D:\A3\su ky dieu cua mau sac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</TotalTime>
  <Words>501</Words>
  <Application>Microsoft Office PowerPoint</Application>
  <PresentationFormat>On-screen Show (4:3)</PresentationFormat>
  <Paragraphs>52</Paragraphs>
  <Slides>14</Slides>
  <Notes>1</Notes>
  <HiddenSlides>0</HiddenSlides>
  <MMClips>5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Welcome</dc:creator>
  <cp:lastModifiedBy>Admin</cp:lastModifiedBy>
  <cp:revision>32</cp:revision>
  <dcterms:created xsi:type="dcterms:W3CDTF">2018-01-10T11:15:30Z</dcterms:created>
  <dcterms:modified xsi:type="dcterms:W3CDTF">2022-05-27T15:30:20Z</dcterms:modified>
</cp:coreProperties>
</file>