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0" r:id="rId2"/>
    <p:sldId id="261" r:id="rId3"/>
    <p:sldId id="283" r:id="rId4"/>
    <p:sldId id="277" r:id="rId5"/>
    <p:sldId id="281" r:id="rId6"/>
    <p:sldId id="265" r:id="rId7"/>
    <p:sldId id="287" r:id="rId8"/>
    <p:sldId id="282" r:id="rId9"/>
    <p:sldId id="278" r:id="rId10"/>
    <p:sldId id="286" r:id="rId11"/>
    <p:sldId id="276" r:id="rId12"/>
    <p:sldId id="279" r:id="rId13"/>
    <p:sldId id="284" r:id="rId14"/>
    <p:sldId id="285" r:id="rId15"/>
    <p:sldId id="275" r:id="rId16"/>
    <p:sldId id="258" r:id="rId17"/>
    <p:sldId id="280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26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B0B33-AE1C-4FBF-84D5-B3F54C10CA05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75A7A-9852-49BF-AE95-52DC8A233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774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75A7A-9852-49BF-AE95-52DC8A233D4C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8256-4BC6-4F5F-B223-926DC6451CC2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67E1-67DD-47B4-AB37-A48DF27C7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8256-4BC6-4F5F-B223-926DC6451CC2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67E1-67DD-47B4-AB37-A48DF27C7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8256-4BC6-4F5F-B223-926DC6451CC2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67E1-67DD-47B4-AB37-A48DF27C7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8256-4BC6-4F5F-B223-926DC6451CC2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67E1-67DD-47B4-AB37-A48DF27C7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8256-4BC6-4F5F-B223-926DC6451CC2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67E1-67DD-47B4-AB37-A48DF27C7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8256-4BC6-4F5F-B223-926DC6451CC2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67E1-67DD-47B4-AB37-A48DF27C7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8256-4BC6-4F5F-B223-926DC6451CC2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67E1-67DD-47B4-AB37-A48DF27C7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8256-4BC6-4F5F-B223-926DC6451CC2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67E1-67DD-47B4-AB37-A48DF27C7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8256-4BC6-4F5F-B223-926DC6451CC2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67E1-67DD-47B4-AB37-A48DF27C7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8256-4BC6-4F5F-B223-926DC6451CC2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67E1-67DD-47B4-AB37-A48DF27C7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8256-4BC6-4F5F-B223-926DC6451CC2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67E1-67DD-47B4-AB37-A48DF27C7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38256-4BC6-4F5F-B223-926DC6451CC2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E67E1-67DD-47B4-AB37-A48DF27C7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jpeg"/><Relationship Id="rId5" Type="http://schemas.openxmlformats.org/officeDocument/2006/relationships/image" Target="../media/image20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gif"/><Relationship Id="rId5" Type="http://schemas.openxmlformats.org/officeDocument/2006/relationships/image" Target="../media/image13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Users\Admin\Downloads\Ca%20Nha%20Thuong%20Nhau%20-%20Be%20Bao%20An.mp3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ownloads\Nha%20Minh%20Rat%20Vui%20-%20Be%20Bao%20An.mp3" TargetMode="Externa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wmf"/><Relationship Id="rId7" Type="http://schemas.openxmlformats.org/officeDocument/2006/relationships/image" Target="../media/image33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p\Music\Xu&#226;n%20Nghi%20ft.%20Ho&#224;ng%20Ng&#226;n%20-%20Ba%20Ng&#7885;n%20N&#7871;n%20Lung%20Linh.mp3" TargetMode="Externa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30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5.jpeg"/><Relationship Id="rId7" Type="http://schemas.openxmlformats.org/officeDocument/2006/relationships/image" Target="../media/image7.gi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gif"/><Relationship Id="rId11" Type="http://schemas.openxmlformats.org/officeDocument/2006/relationships/slide" Target="slide3.xml"/><Relationship Id="rId5" Type="http://schemas.openxmlformats.org/officeDocument/2006/relationships/image" Target="../media/image4.wmf"/><Relationship Id="rId10" Type="http://schemas.openxmlformats.org/officeDocument/2006/relationships/image" Target="../media/image10.gif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ownloads\wp-content-uploads-2016-10-tieng-go-cua-coc-coc.mp3" TargetMode="Externa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Users\Admin\Downloads\wp-content-uploads-2016-10-tieng-go-cua-coc-coc.mp3" TargetMode="Externa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gif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gif"/><Relationship Id="rId5" Type="http://schemas.openxmlformats.org/officeDocument/2006/relationships/image" Target="../media/image17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ownloads\wp-content-uploads-2016-10-tieng-go-cua-coc-coc.mp3" TargetMode="Externa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gif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72.jpg"/>
          <p:cNvPicPr>
            <a:picLocks noGrp="1" noChangeAspect="1"/>
          </p:cNvPicPr>
          <p:nvPr isPhoto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4" descr="761208civf7vumcn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1524000"/>
            <a:ext cx="4114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WordArt 5"/>
          <p:cNvSpPr>
            <a:spLocks noChangeArrowheads="1" noChangeShapeType="1" noTextEdit="1"/>
          </p:cNvSpPr>
          <p:nvPr/>
        </p:nvSpPr>
        <p:spPr bwMode="auto">
          <a:xfrm>
            <a:off x="0" y="-228600"/>
            <a:ext cx="9448800" cy="655320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1054588"/>
                <a:gd name="adj2" fmla="val 58537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lin ang="5400000" scaled="1"/>
                </a:gradFill>
                <a:latin typeface=".VnArial Narrow" pitchFamily="34" charset="0"/>
                <a:cs typeface="Times New Roman"/>
              </a:rPr>
              <a:t>LĨNH VỰC PHÁT TRIỂN NHẬN THỨC </a:t>
            </a:r>
          </a:p>
        </p:txBody>
      </p:sp>
      <p:pic>
        <p:nvPicPr>
          <p:cNvPr id="13317" name="Picture 6" descr="761208civf7vumcn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724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 Box 10"/>
          <p:cNvSpPr txBox="1">
            <a:spLocks noChangeArrowheads="1"/>
          </p:cNvSpPr>
          <p:nvPr/>
        </p:nvSpPr>
        <p:spPr bwMode="auto">
          <a:xfrm>
            <a:off x="152400" y="2510909"/>
            <a:ext cx="9144000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latin typeface="+mj-lt"/>
              </a:rPr>
              <a:t>HOẠT ĐỘNG KHÁM PHÁ KHOA HỌC	</a:t>
            </a:r>
            <a:r>
              <a:rPr lang="en-US" sz="4000" b="1" dirty="0" smtClean="0">
                <a:solidFill>
                  <a:srgbClr val="FF0000"/>
                </a:solidFill>
              </a:rPr>
              <a:t>Chủ </a:t>
            </a:r>
            <a:r>
              <a:rPr lang="en-US" sz="4000" b="1" dirty="0">
                <a:solidFill>
                  <a:srgbClr val="FF0000"/>
                </a:solidFill>
              </a:rPr>
              <a:t>đề:  </a:t>
            </a:r>
            <a:r>
              <a:rPr lang="en-US" sz="4000" b="1" dirty="0" smtClean="0">
                <a:solidFill>
                  <a:srgbClr val="FF0000"/>
                </a:solidFill>
              </a:rPr>
              <a:t>Gia đình					       </a:t>
            </a:r>
            <a:r>
              <a:rPr lang="en-US" sz="4000" b="1" dirty="0" err="1" smtClean="0">
                <a:solidFill>
                  <a:srgbClr val="FF0000"/>
                </a:solidFill>
              </a:rPr>
              <a:t>Đề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tài</a:t>
            </a:r>
            <a:r>
              <a:rPr lang="en-US" sz="4000" b="1" dirty="0" smtClean="0">
                <a:solidFill>
                  <a:srgbClr val="FF0000"/>
                </a:solidFill>
              </a:rPr>
              <a:t>: Trò </a:t>
            </a:r>
            <a:r>
              <a:rPr lang="en-US" sz="4000" b="1" dirty="0" err="1" smtClean="0">
                <a:solidFill>
                  <a:srgbClr val="FF0000"/>
                </a:solidFill>
              </a:rPr>
              <a:t>chuyện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với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trẻ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về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những</a:t>
            </a:r>
            <a:r>
              <a:rPr lang="en-US" sz="4000" b="1" dirty="0" smtClean="0">
                <a:solidFill>
                  <a:srgbClr val="FF0000"/>
                </a:solidFill>
              </a:rPr>
              <a:t>                </a:t>
            </a:r>
            <a:r>
              <a:rPr lang="en-US" sz="4000" b="1" dirty="0" err="1" smtClean="0">
                <a:solidFill>
                  <a:srgbClr val="FF0000"/>
                </a:solidFill>
              </a:rPr>
              <a:t>người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thân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trong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gia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đình</a:t>
            </a:r>
            <a:endParaRPr lang="en-US" sz="4000" b="1" dirty="0" smtClean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rgbClr val="FF0000"/>
                </a:solidFill>
              </a:rPr>
              <a:t>		        </a:t>
            </a:r>
            <a:r>
              <a:rPr lang="en-US" sz="4000" b="1" dirty="0" err="1" smtClean="0">
                <a:solidFill>
                  <a:srgbClr val="FF0000"/>
                </a:solidFill>
              </a:rPr>
              <a:t>Độ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tuổi</a:t>
            </a:r>
            <a:r>
              <a:rPr lang="en-US" sz="4000" b="1" dirty="0">
                <a:solidFill>
                  <a:srgbClr val="FF0000"/>
                </a:solidFill>
              </a:rPr>
              <a:t>: </a:t>
            </a:r>
            <a:r>
              <a:rPr lang="en-US" sz="4000" b="1" dirty="0" smtClean="0">
                <a:solidFill>
                  <a:srgbClr val="FF0000"/>
                </a:solidFill>
              </a:rPr>
              <a:t>3-4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tuổi					    </a:t>
            </a:r>
            <a:r>
              <a:rPr lang="en-US" sz="4000" b="1" dirty="0" err="1" smtClean="0">
                <a:solidFill>
                  <a:srgbClr val="FF0000"/>
                </a:solidFill>
              </a:rPr>
              <a:t>Thời</a:t>
            </a:r>
            <a:r>
              <a:rPr lang="en-US" sz="4000" b="1" dirty="0" smtClean="0">
                <a:solidFill>
                  <a:srgbClr val="FF0000"/>
                </a:solidFill>
              </a:rPr>
              <a:t> gian: 20-25 phút</a:t>
            </a:r>
          </a:p>
          <a:p>
            <a:pPr>
              <a:spcBef>
                <a:spcPct val="50000"/>
              </a:spcBef>
            </a:pPr>
            <a:r>
              <a:rPr lang="en-US" sz="4400" b="1" dirty="0" smtClean="0">
                <a:latin typeface="+mj-lt"/>
              </a:rPr>
              <a:t> </a:t>
            </a:r>
            <a:endParaRPr lang="en-US" sz="4400" b="1" dirty="0">
              <a:latin typeface="+mj-lt"/>
            </a:endParaRPr>
          </a:p>
        </p:txBody>
      </p:sp>
      <p:pic>
        <p:nvPicPr>
          <p:cNvPr id="7" name="Picture 27" descr="14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-1" y="4959021"/>
            <a:ext cx="1752600" cy="1898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ết quả hình ảnh cho tải hình ảnh về gia đìn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-152400"/>
            <a:ext cx="4572000" cy="350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lyhai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-152400"/>
            <a:ext cx="4572000" cy="3505200"/>
          </a:xfrm>
          <a:prstGeom prst="rect">
            <a:avLst/>
          </a:prstGeom>
        </p:spPr>
      </p:pic>
      <p:pic>
        <p:nvPicPr>
          <p:cNvPr id="7" name="Picture 6" descr="14-2-20155-7021-142388770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39574" y="3352800"/>
            <a:ext cx="4604426" cy="3505200"/>
          </a:xfrm>
          <a:prstGeom prst="rect">
            <a:avLst/>
          </a:prstGeom>
        </p:spPr>
      </p:pic>
      <p:pic>
        <p:nvPicPr>
          <p:cNvPr id="8" name="Picture 7" descr="lyhai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352800"/>
            <a:ext cx="45720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yhai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86300" y="1676400"/>
            <a:ext cx="4686300" cy="4800600"/>
          </a:xfrm>
          <a:prstGeom prst="rect">
            <a:avLst/>
          </a:prstGeom>
        </p:spPr>
      </p:pic>
      <p:pic>
        <p:nvPicPr>
          <p:cNvPr id="5" name="Picture 2" descr="Kết quả hình ảnh cho tải hình ảnh về gia đìn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676399"/>
            <a:ext cx="4800601" cy="480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-381000" y="0"/>
            <a:ext cx="98298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So </a:t>
            </a:r>
            <a:r>
              <a:rPr lang="en-US" sz="6000" b="1" dirty="0" err="1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sánh</a:t>
            </a:r>
            <a:r>
              <a:rPr lang="en-US" sz="60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 </a:t>
            </a:r>
            <a:r>
              <a:rPr lang="en-US" sz="6000" b="1" dirty="0" err="1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Giống</a:t>
            </a:r>
            <a:r>
              <a:rPr lang="en-US" sz="60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và</a:t>
            </a:r>
            <a:r>
              <a:rPr lang="en-US" sz="60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khác</a:t>
            </a:r>
            <a:r>
              <a:rPr lang="en-US" sz="60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nhau</a:t>
            </a:r>
            <a:endParaRPr lang="en-US" sz="6000" b="1" dirty="0">
              <a:ln w="18000">
                <a:solidFill>
                  <a:srgbClr val="0070C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609600"/>
            <a:ext cx="68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1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0" y="609600"/>
            <a:ext cx="68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3</a:t>
            </a:r>
            <a:endParaRPr lang="en-US" sz="8000" b="1" dirty="0">
              <a:solidFill>
                <a:srgbClr val="FF0000"/>
              </a:solidFill>
            </a:endParaRPr>
          </a:p>
        </p:txBody>
      </p:sp>
      <p:pic>
        <p:nvPicPr>
          <p:cNvPr id="9" name="Picture 27" descr="140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28600" y="5867400"/>
            <a:ext cx="7032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7" descr="140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316537" y="6019800"/>
            <a:ext cx="7032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Kết quả hình ảnh cho tải hình ảnh về gia đìn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924" y="304800"/>
            <a:ext cx="8356076" cy="6258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Kết quả hình ảnh cho hình ảnh gia đì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Kết quả hình ảnh cho hình ảnh gia đì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15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416hinh-anh-hop-qua-mau-do-voi-no-xanh-de-thuong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1" y="1295400"/>
            <a:ext cx="6858000" cy="51820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0600" y="2286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endParaRPr lang="en-US" sz="4000" b="1" dirty="0">
              <a:latin typeface="+mj-lt"/>
              <a:cs typeface="Times New Roman" pitchFamily="18" charset="0"/>
            </a:endParaRPr>
          </a:p>
        </p:txBody>
      </p:sp>
      <p:pic>
        <p:nvPicPr>
          <p:cNvPr id="4" name="Ca Nha Thuong Nhau - Be Bao 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267200" y="2438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8" name="Picture 4" descr="ngo-nghinh-hoat-hinh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sp>
        <p:nvSpPr>
          <p:cNvPr id="11269" name="WordArt 5"/>
          <p:cNvSpPr>
            <a:spLocks noChangeArrowheads="1" noChangeShapeType="1"/>
          </p:cNvSpPr>
          <p:nvPr/>
        </p:nvSpPr>
        <p:spPr bwMode="auto">
          <a:xfrm>
            <a:off x="0" y="0"/>
            <a:ext cx="9143999" cy="4953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-3077"/>
              </a:avLst>
            </a:prstTxWarp>
          </a:bodyPr>
          <a:lstStyle/>
          <a:p>
            <a:pPr algn="ctr"/>
            <a:r>
              <a:rPr lang="en-US" sz="3600" dirty="0" smtClean="0"/>
              <a:t>3. Luyện tập, củng cố</a:t>
            </a:r>
          </a:p>
          <a:p>
            <a:pPr algn="ctr"/>
            <a:r>
              <a:rPr lang="en-US" sz="3600" b="1" kern="10" spc="-360" dirty="0" smtClean="0">
                <a:ln w="12700" cmpd="sng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Times New Roman"/>
                <a:cs typeface="Times New Roman"/>
              </a:rPr>
              <a:t>TRẺ  THỰC  HIỆN</a:t>
            </a:r>
          </a:p>
          <a:p>
            <a:pPr algn="ctr"/>
            <a:r>
              <a:rPr lang="en-US" sz="3600" b="1" kern="10" spc="-360" dirty="0" smtClean="0">
                <a:ln w="12700" cmpd="sng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Times New Roman"/>
                <a:cs typeface="Times New Roman"/>
              </a:rPr>
              <a:t>-</a:t>
            </a:r>
            <a:r>
              <a:rPr lang="en-US" sz="3600" b="1" kern="10" spc="-360" dirty="0" err="1" smtClean="0">
                <a:ln w="12700" cmpd="sng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Times New Roman"/>
                <a:cs typeface="Times New Roman"/>
              </a:rPr>
              <a:t>Chọn</a:t>
            </a:r>
            <a:r>
              <a:rPr lang="en-US" sz="3600" b="1" kern="10" spc="-360" dirty="0" smtClean="0">
                <a:ln w="12700" cmpd="sng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spc="-360" dirty="0" err="1" smtClean="0">
                <a:ln w="12700" cmpd="sng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Times New Roman"/>
                <a:cs typeface="Times New Roman"/>
              </a:rPr>
              <a:t>lô</a:t>
            </a:r>
            <a:r>
              <a:rPr lang="en-US" sz="3600" b="1" kern="10" spc="-360" dirty="0" smtClean="0">
                <a:ln w="12700" cmpd="sng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spc="-360" dirty="0" err="1" smtClean="0">
                <a:ln w="12700" cmpd="sng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Times New Roman"/>
                <a:cs typeface="Times New Roman"/>
              </a:rPr>
              <a:t>tô</a:t>
            </a:r>
            <a:r>
              <a:rPr lang="en-US" sz="3600" b="1" kern="10" spc="-360" dirty="0" smtClean="0">
                <a:ln w="12700" cmpd="sng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spc="-360" dirty="0" err="1" smtClean="0">
                <a:ln w="12700" cmpd="sng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Times New Roman"/>
                <a:cs typeface="Times New Roman"/>
              </a:rPr>
              <a:t>theo</a:t>
            </a:r>
            <a:r>
              <a:rPr lang="en-US" sz="3600" b="1" kern="10" spc="-360" dirty="0" smtClean="0">
                <a:ln w="12700" cmpd="sng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spc="-360" dirty="0" err="1" smtClean="0">
                <a:ln w="12700" cmpd="sng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Times New Roman"/>
                <a:cs typeface="Times New Roman"/>
              </a:rPr>
              <a:t>yêu</a:t>
            </a:r>
            <a:r>
              <a:rPr lang="en-US" sz="3600" b="1" kern="10" spc="-360" dirty="0" smtClean="0">
                <a:ln w="12700" cmpd="sng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spc="-360" dirty="0" err="1" smtClean="0">
                <a:ln w="12700" cmpd="sng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Times New Roman"/>
                <a:cs typeface="Times New Roman"/>
              </a:rPr>
              <a:t>cầu</a:t>
            </a:r>
            <a:r>
              <a:rPr lang="en-US" sz="3600" b="1" kern="10" spc="-360" dirty="0" smtClean="0">
                <a:ln w="12700" cmpd="sng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spc="-360" dirty="0" err="1" smtClean="0">
                <a:ln w="12700" cmpd="sng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Times New Roman"/>
                <a:cs typeface="Times New Roman"/>
              </a:rPr>
              <a:t>của</a:t>
            </a:r>
            <a:r>
              <a:rPr lang="en-US" sz="3600" b="1" kern="10" spc="-360" dirty="0" smtClean="0">
                <a:ln w="12700" cmpd="sng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spc="-360" dirty="0" err="1" smtClean="0">
                <a:ln w="12700" cmpd="sng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Times New Roman"/>
                <a:cs typeface="Times New Roman"/>
              </a:rPr>
              <a:t>cô</a:t>
            </a:r>
            <a:endParaRPr lang="en-US" sz="3600" b="1" kern="10" spc="-360" dirty="0" smtClean="0">
              <a:ln w="12700" cmpd="sng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600" b="1" kern="10" spc="-360" dirty="0" err="1" smtClean="0">
                <a:ln w="12700" cmpd="sng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Times New Roman"/>
                <a:cs typeface="Times New Roman"/>
              </a:rPr>
              <a:t>Tìm</a:t>
            </a:r>
            <a:r>
              <a:rPr lang="en-US" sz="3600" b="1" kern="10" spc="-360" dirty="0" smtClean="0">
                <a:ln w="12700" cmpd="sng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Times New Roman"/>
                <a:cs typeface="Times New Roman"/>
              </a:rPr>
              <a:t>  </a:t>
            </a:r>
            <a:r>
              <a:rPr lang="en-US" sz="3600" b="1" kern="10" spc="-360" dirty="0" err="1" smtClean="0">
                <a:ln w="12700" cmpd="sng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Times New Roman"/>
                <a:cs typeface="Times New Roman"/>
              </a:rPr>
              <a:t>người</a:t>
            </a:r>
            <a:r>
              <a:rPr lang="en-US" sz="3600" b="1" kern="10" spc="-360" dirty="0" smtClean="0">
                <a:ln w="12700" cmpd="sng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spc="-360" dirty="0" err="1" smtClean="0">
                <a:ln w="12700" cmpd="sng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Times New Roman"/>
                <a:cs typeface="Times New Roman"/>
              </a:rPr>
              <a:t>thân</a:t>
            </a:r>
            <a:r>
              <a:rPr lang="en-US" sz="3600" b="1" kern="10" spc="-360" dirty="0" smtClean="0">
                <a:ln w="12700" cmpd="sng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Times New Roman"/>
                <a:cs typeface="Times New Roman"/>
              </a:rPr>
              <a:t>  </a:t>
            </a:r>
          </a:p>
          <a:p>
            <a:pPr algn="ctr"/>
            <a:endParaRPr lang="en-US" sz="3600" b="1" kern="10" spc="-360" dirty="0">
              <a:ln w="12700" cmpd="sng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ết quả hình ảnh cho tải hình ảnh về gia đìn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924" y="304800"/>
            <a:ext cx="8356076" cy="6258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Nha Minh Rat Vui - Be Bao 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53000"/>
            <a:ext cx="1447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5181600"/>
            <a:ext cx="1371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 descr="anim1690[1][1]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6248400"/>
            <a:ext cx="510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3276600" y="5029200"/>
            <a:ext cx="2286000" cy="762000"/>
          </a:xfrm>
          <a:prstGeom prst="star32">
            <a:avLst>
              <a:gd name="adj" fmla="val 5694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0" y="152400"/>
            <a:ext cx="2286000" cy="762000"/>
          </a:xfrm>
          <a:prstGeom prst="star32">
            <a:avLst>
              <a:gd name="adj" fmla="val 5694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6858000" y="0"/>
            <a:ext cx="2286000" cy="762000"/>
          </a:xfrm>
          <a:prstGeom prst="star32">
            <a:avLst>
              <a:gd name="adj" fmla="val 5694"/>
            </a:avLst>
          </a:prstGeom>
          <a:solidFill>
            <a:schemeClr val="tx2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12296" name="AutoShape 8"/>
          <p:cNvSpPr>
            <a:spLocks noChangeArrowheads="1"/>
          </p:cNvSpPr>
          <p:nvPr/>
        </p:nvSpPr>
        <p:spPr bwMode="auto">
          <a:xfrm>
            <a:off x="3733800" y="9906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Arial" charset="0"/>
            </a:endParaRPr>
          </a:p>
        </p:txBody>
      </p:sp>
      <p:sp>
        <p:nvSpPr>
          <p:cNvPr id="12297" name="AutoShape 9"/>
          <p:cNvSpPr>
            <a:spLocks noChangeArrowheads="1"/>
          </p:cNvSpPr>
          <p:nvPr/>
        </p:nvSpPr>
        <p:spPr bwMode="auto">
          <a:xfrm>
            <a:off x="3733800" y="6858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Arial" charset="0"/>
            </a:endParaRPr>
          </a:p>
        </p:txBody>
      </p:sp>
      <p:sp>
        <p:nvSpPr>
          <p:cNvPr id="12298" name="AutoShape 10"/>
          <p:cNvSpPr>
            <a:spLocks noChangeArrowheads="1"/>
          </p:cNvSpPr>
          <p:nvPr/>
        </p:nvSpPr>
        <p:spPr bwMode="auto">
          <a:xfrm>
            <a:off x="3124200" y="8382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Arial" charset="0"/>
            </a:endParaRP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3505200" y="11430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Arial" charset="0"/>
            </a:endParaRPr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>
            <a:off x="3352800" y="4572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Arial" charset="0"/>
            </a:endParaRPr>
          </a:p>
        </p:txBody>
      </p:sp>
      <p:sp>
        <p:nvSpPr>
          <p:cNvPr id="12301" name="AutoShape 13"/>
          <p:cNvSpPr>
            <a:spLocks noChangeArrowheads="1"/>
          </p:cNvSpPr>
          <p:nvPr/>
        </p:nvSpPr>
        <p:spPr bwMode="auto">
          <a:xfrm>
            <a:off x="1447800" y="35814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Arial" charset="0"/>
            </a:endParaRPr>
          </a:p>
        </p:txBody>
      </p:sp>
      <p:sp>
        <p:nvSpPr>
          <p:cNvPr id="12302" name="AutoShape 14"/>
          <p:cNvSpPr>
            <a:spLocks noChangeArrowheads="1"/>
          </p:cNvSpPr>
          <p:nvPr/>
        </p:nvSpPr>
        <p:spPr bwMode="auto">
          <a:xfrm>
            <a:off x="1905000" y="4191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Arial" charset="0"/>
            </a:endParaRPr>
          </a:p>
        </p:txBody>
      </p:sp>
      <p:sp>
        <p:nvSpPr>
          <p:cNvPr id="12303" name="AutoShape 15"/>
          <p:cNvSpPr>
            <a:spLocks noChangeArrowheads="1"/>
          </p:cNvSpPr>
          <p:nvPr/>
        </p:nvSpPr>
        <p:spPr bwMode="auto">
          <a:xfrm>
            <a:off x="1447800" y="4572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Arial" charset="0"/>
            </a:endParaRPr>
          </a:p>
        </p:txBody>
      </p:sp>
      <p:sp>
        <p:nvSpPr>
          <p:cNvPr id="12304" name="AutoShape 16"/>
          <p:cNvSpPr>
            <a:spLocks noChangeArrowheads="1"/>
          </p:cNvSpPr>
          <p:nvPr/>
        </p:nvSpPr>
        <p:spPr bwMode="auto">
          <a:xfrm>
            <a:off x="1143000" y="40386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Arial" charset="0"/>
            </a:endParaRPr>
          </a:p>
        </p:txBody>
      </p:sp>
      <p:sp>
        <p:nvSpPr>
          <p:cNvPr id="12305" name="AutoShape 17"/>
          <p:cNvSpPr>
            <a:spLocks noChangeArrowheads="1"/>
          </p:cNvSpPr>
          <p:nvPr/>
        </p:nvSpPr>
        <p:spPr bwMode="auto">
          <a:xfrm>
            <a:off x="762000" y="41910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Arial" charset="0"/>
            </a:endParaRPr>
          </a:p>
        </p:txBody>
      </p:sp>
      <p:sp>
        <p:nvSpPr>
          <p:cNvPr id="12306" name="AutoShape 18"/>
          <p:cNvSpPr>
            <a:spLocks noChangeArrowheads="1"/>
          </p:cNvSpPr>
          <p:nvPr/>
        </p:nvSpPr>
        <p:spPr bwMode="auto">
          <a:xfrm>
            <a:off x="7239000" y="37338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Arial" charset="0"/>
            </a:endParaRPr>
          </a:p>
        </p:txBody>
      </p:sp>
      <p:sp>
        <p:nvSpPr>
          <p:cNvPr id="12307" name="AutoShape 19"/>
          <p:cNvSpPr>
            <a:spLocks noChangeArrowheads="1"/>
          </p:cNvSpPr>
          <p:nvPr/>
        </p:nvSpPr>
        <p:spPr bwMode="auto">
          <a:xfrm>
            <a:off x="6934200" y="4191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Arial" charset="0"/>
            </a:endParaRPr>
          </a:p>
        </p:txBody>
      </p:sp>
      <p:sp>
        <p:nvSpPr>
          <p:cNvPr id="12308" name="AutoShape 20"/>
          <p:cNvSpPr>
            <a:spLocks noChangeArrowheads="1"/>
          </p:cNvSpPr>
          <p:nvPr/>
        </p:nvSpPr>
        <p:spPr bwMode="auto">
          <a:xfrm>
            <a:off x="7620000" y="4191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Arial" charset="0"/>
            </a:endParaRPr>
          </a:p>
        </p:txBody>
      </p:sp>
      <p:sp>
        <p:nvSpPr>
          <p:cNvPr id="12309" name="AutoShape 21"/>
          <p:cNvSpPr>
            <a:spLocks noChangeArrowheads="1"/>
          </p:cNvSpPr>
          <p:nvPr/>
        </p:nvSpPr>
        <p:spPr bwMode="auto">
          <a:xfrm>
            <a:off x="7239000" y="46482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Arial" charset="0"/>
            </a:endParaRPr>
          </a:p>
        </p:txBody>
      </p:sp>
      <p:sp>
        <p:nvSpPr>
          <p:cNvPr id="12310" name="AutoShape 22"/>
          <p:cNvSpPr>
            <a:spLocks noChangeArrowheads="1"/>
          </p:cNvSpPr>
          <p:nvPr/>
        </p:nvSpPr>
        <p:spPr bwMode="auto">
          <a:xfrm>
            <a:off x="7315200" y="54864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Arial" charset="0"/>
            </a:endParaRPr>
          </a:p>
        </p:txBody>
      </p:sp>
      <p:sp>
        <p:nvSpPr>
          <p:cNvPr id="12311" name="AutoShape 23"/>
          <p:cNvSpPr>
            <a:spLocks noChangeArrowheads="1"/>
          </p:cNvSpPr>
          <p:nvPr/>
        </p:nvSpPr>
        <p:spPr bwMode="auto">
          <a:xfrm>
            <a:off x="1752600" y="2133600"/>
            <a:ext cx="2286000" cy="762000"/>
          </a:xfrm>
          <a:prstGeom prst="star32">
            <a:avLst>
              <a:gd name="adj" fmla="val 5694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12312" name="AutoShape 24"/>
          <p:cNvSpPr>
            <a:spLocks noChangeArrowheads="1"/>
          </p:cNvSpPr>
          <p:nvPr/>
        </p:nvSpPr>
        <p:spPr bwMode="auto">
          <a:xfrm>
            <a:off x="3581400" y="990600"/>
            <a:ext cx="2286000" cy="762000"/>
          </a:xfrm>
          <a:prstGeom prst="star32">
            <a:avLst>
              <a:gd name="adj" fmla="val 5694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12313" name="AutoShape 25"/>
          <p:cNvSpPr>
            <a:spLocks noChangeArrowheads="1"/>
          </p:cNvSpPr>
          <p:nvPr/>
        </p:nvSpPr>
        <p:spPr bwMode="auto">
          <a:xfrm>
            <a:off x="6400800" y="2362200"/>
            <a:ext cx="2286000" cy="762000"/>
          </a:xfrm>
          <a:prstGeom prst="star32">
            <a:avLst>
              <a:gd name="adj" fmla="val 5694"/>
            </a:avLst>
          </a:prstGeom>
          <a:solidFill>
            <a:schemeClr val="tx2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pic>
        <p:nvPicPr>
          <p:cNvPr id="7194" name="Picture 26" descr="star_taking_a_bow_hg_clr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4267200"/>
            <a:ext cx="1828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5" name="Picture 27" descr="star_taking_a_bow_hg_clr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6600" y="3568700"/>
            <a:ext cx="20574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6" name="Picture 28" descr="star_taking_a_bow_hg_clr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6200" y="0"/>
            <a:ext cx="1828800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97" name="WordArt 29"/>
          <p:cNvSpPr>
            <a:spLocks noChangeArrowheads="1" noChangeShapeType="1" noTextEdit="1"/>
          </p:cNvSpPr>
          <p:nvPr/>
        </p:nvSpPr>
        <p:spPr bwMode="auto">
          <a:xfrm>
            <a:off x="838200" y="1600200"/>
            <a:ext cx="7391400" cy="3657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Tạm biệt các bé!</a:t>
            </a:r>
          </a:p>
        </p:txBody>
      </p:sp>
      <p:pic>
        <p:nvPicPr>
          <p:cNvPr id="7198" name="Picture 30" descr="star_taking_a_bow_hg_clr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0" y="3200400"/>
            <a:ext cx="11430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Xuân Nghi ft. Hoàng Ngân - Ba Ngọn Nến Lung Linh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29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22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229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5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70" decel="1000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770" decel="100000"/>
                                        <p:tgtEl>
                                          <p:spTgt spid="123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7" dur="77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9" dur="77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770" decel="1000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770" decel="100000"/>
                                        <p:tgtEl>
                                          <p:spTgt spid="123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6" dur="77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8" dur="77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770" decel="1000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770" decel="100000"/>
                                        <p:tgtEl>
                                          <p:spTgt spid="123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5" dur="77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7" dur="77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2" dur="237696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12293" grpId="0" animBg="1"/>
      <p:bldP spid="12294" grpId="0" animBg="1"/>
      <p:bldP spid="12295" grpId="0" animBg="1"/>
      <p:bldP spid="12311" grpId="0" animBg="1"/>
      <p:bldP spid="12312" grpId="0" animBg="1"/>
      <p:bldP spid="123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12"/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0"/>
          <a:ext cx="2286000" cy="227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lip" r:id="rId4" imgW="1278360" imgH="1274040" progId="">
                  <p:embed/>
                </p:oleObj>
              </mc:Choice>
              <mc:Fallback>
                <p:oleObj name="Clip" r:id="rId4" imgW="1278360" imgH="1274040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286000" cy="2279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13" descr="bui hong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4114800"/>
            <a:ext cx="1981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14"/>
          <p:cNvSpPr>
            <a:spLocks noChangeArrowheads="1"/>
          </p:cNvSpPr>
          <p:nvPr/>
        </p:nvSpPr>
        <p:spPr bwMode="auto">
          <a:xfrm>
            <a:off x="990600" y="990600"/>
            <a:ext cx="6781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vi-VN" sz="2400">
              <a:latin typeface="Calibri" pitchFamily="34" charset="0"/>
            </a:endParaRPr>
          </a:p>
        </p:txBody>
      </p:sp>
      <p:pic>
        <p:nvPicPr>
          <p:cNvPr id="1030" name="Picture 10" descr="C:\Users\NGOCTHANH\Desktop\anh dep\18541558_61673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5520493">
            <a:off x="8023225" y="-403225"/>
            <a:ext cx="7175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10" descr="C:\Users\NGOCTHANH\Desktop\anh dep\18541558_61673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5520493">
            <a:off x="6423025" y="-403225"/>
            <a:ext cx="7175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0" descr="C:\Users\NGOCTHANH\Desktop\anh dep\18541558_61673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26450" y="609600"/>
            <a:ext cx="7175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0" descr="C:\Users\NGOCTHANH\Desktop\anh dep\18541558_61673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5400000">
            <a:off x="4518025" y="-631825"/>
            <a:ext cx="7175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C:\Users\NGOCTHANH\Desktop\anh dep\18541558_61673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800000">
            <a:off x="8426450" y="2895600"/>
            <a:ext cx="7175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20" descr="blumen-pflanzen129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29600" y="0"/>
            <a:ext cx="914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21" descr="671260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22" descr="671260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9540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23" descr="671260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1940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24" descr="671260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7700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25" descr="671260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5780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26" descr="671260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38600" y="6019800"/>
            <a:ext cx="121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2" name="Text Box 28"/>
          <p:cNvSpPr txBox="1">
            <a:spLocks noChangeArrowheads="1"/>
          </p:cNvSpPr>
          <p:nvPr/>
        </p:nvSpPr>
        <p:spPr bwMode="auto">
          <a:xfrm>
            <a:off x="685800" y="1295400"/>
            <a:ext cx="78486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>
                <a:latin typeface="Arial" pitchFamily="34" charset="0"/>
              </a:rPr>
              <a:t>      </a:t>
            </a:r>
            <a:r>
              <a:rPr lang="en-US" sz="4400" b="1" dirty="0" smtClean="0">
                <a:latin typeface="+mj-lt"/>
              </a:rPr>
              <a:t>HĐ1: </a:t>
            </a:r>
            <a:r>
              <a:rPr lang="en-US" sz="4400" b="1" dirty="0" err="1" smtClean="0">
                <a:latin typeface="+mj-lt"/>
              </a:rPr>
              <a:t>Ổn</a:t>
            </a:r>
            <a:r>
              <a:rPr lang="en-US" sz="4400" b="1" dirty="0" smtClean="0">
                <a:latin typeface="+mj-lt"/>
              </a:rPr>
              <a:t> </a:t>
            </a:r>
            <a:r>
              <a:rPr lang="en-US" sz="4400" b="1" dirty="0" err="1" smtClean="0">
                <a:latin typeface="+mj-lt"/>
              </a:rPr>
              <a:t>định</a:t>
            </a:r>
            <a:r>
              <a:rPr lang="en-US" sz="4400" b="1" dirty="0" smtClean="0">
                <a:latin typeface="+mj-lt"/>
              </a:rPr>
              <a:t> </a:t>
            </a:r>
            <a:r>
              <a:rPr lang="en-US" sz="4400" b="1" dirty="0" err="1" smtClean="0">
                <a:latin typeface="+mj-lt"/>
              </a:rPr>
              <a:t>tổ</a:t>
            </a:r>
            <a:r>
              <a:rPr lang="en-US" sz="4400" b="1" dirty="0" smtClean="0">
                <a:latin typeface="+mj-lt"/>
              </a:rPr>
              <a:t> </a:t>
            </a:r>
            <a:r>
              <a:rPr lang="en-US" sz="4400" b="1" dirty="0" err="1" smtClean="0">
                <a:latin typeface="+mj-lt"/>
              </a:rPr>
              <a:t>chức</a:t>
            </a:r>
            <a:r>
              <a:rPr lang="en-US" sz="4400" b="1" dirty="0" smtClean="0">
                <a:latin typeface="+mj-lt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4400" b="1" dirty="0" smtClean="0">
                <a:latin typeface="+mj-lt"/>
              </a:rPr>
              <a:t>           - </a:t>
            </a:r>
            <a:r>
              <a:rPr lang="en-US" sz="4400" b="1" dirty="0" err="1" smtClean="0">
                <a:latin typeface="+mj-lt"/>
              </a:rPr>
              <a:t>Trò</a:t>
            </a:r>
            <a:r>
              <a:rPr lang="en-US" sz="4400" b="1" dirty="0" smtClean="0">
                <a:latin typeface="+mj-lt"/>
              </a:rPr>
              <a:t>  </a:t>
            </a:r>
            <a:r>
              <a:rPr lang="en-US" sz="4400" b="1" dirty="0" err="1" smtClean="0">
                <a:latin typeface="+mj-lt"/>
              </a:rPr>
              <a:t>chơi</a:t>
            </a:r>
            <a:r>
              <a:rPr lang="en-US" sz="4400" b="1" dirty="0" smtClean="0">
                <a:latin typeface="+mj-lt"/>
              </a:rPr>
              <a:t>: “</a:t>
            </a:r>
            <a:r>
              <a:rPr lang="en-US" sz="4400" b="1" dirty="0" err="1" smtClean="0">
                <a:latin typeface="+mj-lt"/>
              </a:rPr>
              <a:t>Gõ</a:t>
            </a:r>
            <a:r>
              <a:rPr lang="en-US" sz="4400" b="1" dirty="0" smtClean="0">
                <a:latin typeface="+mj-lt"/>
              </a:rPr>
              <a:t> </a:t>
            </a:r>
            <a:r>
              <a:rPr lang="en-US" sz="4400" b="1" dirty="0" err="1" smtClean="0">
                <a:latin typeface="+mj-lt"/>
              </a:rPr>
              <a:t>cửa</a:t>
            </a:r>
            <a:r>
              <a:rPr lang="en-US" sz="4400" b="1" dirty="0" smtClean="0">
                <a:latin typeface="+mj-lt"/>
              </a:rPr>
              <a:t>”</a:t>
            </a:r>
            <a:endParaRPr lang="en-US" sz="4400" b="1" dirty="0">
              <a:latin typeface="+mj-lt"/>
            </a:endParaRPr>
          </a:p>
        </p:txBody>
      </p:sp>
      <p:pic>
        <p:nvPicPr>
          <p:cNvPr id="1044" name="Picture 1" descr="notebar7.gif"/>
          <p:cNvPicPr>
            <a:picLocks noGrp="1" noChangeAspect="1"/>
          </p:cNvPicPr>
          <p:nvPr isPhoto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90600" y="304800"/>
            <a:ext cx="7315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" name="Picture 1" descr="notebar7.gif"/>
          <p:cNvPicPr>
            <a:picLocks noGrp="1" noChangeAspect="1"/>
          </p:cNvPicPr>
          <p:nvPr isPhoto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5800" y="5257800"/>
            <a:ext cx="7315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5-Point Star 20">
            <a:hlinkClick r:id="rId11" action="ppaction://hlinksldjump"/>
          </p:cNvPr>
          <p:cNvSpPr/>
          <p:nvPr/>
        </p:nvSpPr>
        <p:spPr>
          <a:xfrm>
            <a:off x="533400" y="6096000"/>
            <a:ext cx="533400" cy="4572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Kết quả hình ảnh cho Các kiểu nhà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742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wp-content-uploads-2016-10-tieng-go-cua-coc-co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-228600"/>
            <a:ext cx="83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1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Kết quả hình ảnh cho tải hình ảnh về gia đìn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5164" y="14554200"/>
            <a:ext cx="91591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Kết quả hình ảnh cho tải hình ảnh về gia đìn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-228600"/>
            <a:ext cx="9144001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7" descr="140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0" y="6096000"/>
            <a:ext cx="7032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43000" y="-228600"/>
            <a:ext cx="83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1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Kết quả hình ảnh cho Các kiểu nhà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7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wp-content-uploads-2016-10-tieng-go-cua-coc-co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28600" y="6400800"/>
            <a:ext cx="304800" cy="30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-228600"/>
            <a:ext cx="83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2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4-2-20155-7021-14238877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52400"/>
            <a:ext cx="9144000" cy="6446520"/>
          </a:xfrm>
          <a:prstGeom prst="rect">
            <a:avLst/>
          </a:prstGeom>
        </p:spPr>
      </p:pic>
      <p:pic>
        <p:nvPicPr>
          <p:cNvPr id="3" name="Picture 27" descr="140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28600" y="5867400"/>
            <a:ext cx="7032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43000" y="-228600"/>
            <a:ext cx="83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2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ết quả hình ảnh cho tải hình ảnh về gia đìn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6200"/>
            <a:ext cx="5334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4-2-20155-7021-14238877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19600" y="78544"/>
            <a:ext cx="5486400" cy="47701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4102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GIA ĐÌNH ÍT CON</a:t>
            </a:r>
            <a:endParaRPr lang="en-US" sz="8000" b="1" dirty="0"/>
          </a:p>
        </p:txBody>
      </p:sp>
      <p:pic>
        <p:nvPicPr>
          <p:cNvPr id="8" name="Picture 27" descr="140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8763000" y="76200"/>
            <a:ext cx="7032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Kết quả hình ảnh cho Các kiểu nhà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099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wp-content-uploads-2016-10-tieng-go-cua-coc-co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-180439"/>
            <a:ext cx="83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3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yhai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52400"/>
            <a:ext cx="9144000" cy="6705600"/>
          </a:xfrm>
          <a:prstGeom prst="rect">
            <a:avLst/>
          </a:prstGeom>
        </p:spPr>
      </p:pic>
      <p:pic>
        <p:nvPicPr>
          <p:cNvPr id="3" name="Picture 27" descr="140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28600" y="5867400"/>
            <a:ext cx="7032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43000" y="-228600"/>
            <a:ext cx="83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3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1358</TotalTime>
  <Words>76</Words>
  <Application>Microsoft Office PowerPoint</Application>
  <PresentationFormat>On-screen Show (4:3)</PresentationFormat>
  <Paragraphs>23</Paragraphs>
  <Slides>18</Slides>
  <Notes>1</Notes>
  <HiddenSlides>0</HiddenSlides>
  <MMClips>6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MTC</cp:lastModifiedBy>
  <cp:revision>105</cp:revision>
  <dcterms:created xsi:type="dcterms:W3CDTF">2015-11-16T01:49:56Z</dcterms:created>
  <dcterms:modified xsi:type="dcterms:W3CDTF">2020-11-02T09:46:24Z</dcterms:modified>
</cp:coreProperties>
</file>